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0" r:id="rId3"/>
    <p:sldId id="311" r:id="rId4"/>
    <p:sldId id="312" r:id="rId5"/>
    <p:sldId id="313" r:id="rId6"/>
    <p:sldId id="357" r:id="rId7"/>
    <p:sldId id="358" r:id="rId8"/>
    <p:sldId id="359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60" r:id="rId17"/>
    <p:sldId id="323" r:id="rId18"/>
    <p:sldId id="361" r:id="rId19"/>
    <p:sldId id="324" r:id="rId20"/>
    <p:sldId id="325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51" r:id="rId36"/>
    <p:sldId id="352" r:id="rId37"/>
    <p:sldId id="353" r:id="rId38"/>
    <p:sldId id="354" r:id="rId39"/>
    <p:sldId id="355" r:id="rId40"/>
    <p:sldId id="356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2" d="100"/>
          <a:sy n="82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9.wmf"/><Relationship Id="rId5" Type="http://schemas.openxmlformats.org/officeDocument/2006/relationships/image" Target="../media/image43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55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0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68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1.lsbu.ac.uk/water/phas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762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12:30-1:45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</a:t>
            </a:r>
            <a:r>
              <a:rPr lang="en-US" sz="2400" b="1" dirty="0"/>
              <a:t>6</a:t>
            </a:r>
            <a:r>
              <a:rPr lang="en-US" sz="2400" b="1" dirty="0" smtClean="0"/>
              <a:t>  --  Chapter  4</a:t>
            </a:r>
          </a:p>
          <a:p>
            <a:pPr algn="ctr"/>
            <a:r>
              <a:rPr lang="en-US" sz="2400" b="1" dirty="0" smtClean="0"/>
              <a:t>Review of Thermodynamics – continued</a:t>
            </a:r>
          </a:p>
          <a:p>
            <a:pPr algn="ctr"/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Thermodynamics of phase transitions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Phase </a:t>
            </a:r>
            <a:r>
              <a:rPr lang="en-US" sz="2400" b="1" dirty="0" err="1" smtClean="0"/>
              <a:t>equilibria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Clausius-Clapeyron</a:t>
            </a:r>
            <a:r>
              <a:rPr lang="en-US" sz="2400" b="1" dirty="0" smtClean="0"/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0" t="45395" r="18600" b="16279"/>
          <a:stretch/>
        </p:blipFill>
        <p:spPr bwMode="auto">
          <a:xfrm>
            <a:off x="304800" y="1871431"/>
            <a:ext cx="5998464" cy="37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833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phase diagram :</a:t>
            </a:r>
          </a:p>
        </p:txBody>
      </p:sp>
    </p:spTree>
    <p:extLst>
      <p:ext uri="{BB962C8B-B14F-4D97-AF65-F5344CB8AC3E}">
        <p14:creationId xmlns:p14="http://schemas.microsoft.com/office/powerpoint/2010/main" val="16866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38325" r="34300" b="13117"/>
          <a:stretch/>
        </p:blipFill>
        <p:spPr bwMode="auto">
          <a:xfrm>
            <a:off x="1091784" y="1295400"/>
            <a:ext cx="416052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833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Phase diagram  for water: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54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9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62000" y="286512"/>
            <a:ext cx="4693920" cy="3218688"/>
            <a:chOff x="2819400" y="533400"/>
            <a:chExt cx="5867400" cy="5029200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1216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piston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19400" y="533400"/>
              <a:ext cx="4343400" cy="5029200"/>
              <a:chOff x="2819400" y="533400"/>
              <a:chExt cx="4343400" cy="50292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2819400" y="1295400"/>
                <a:ext cx="4114800" cy="4267200"/>
              </a:xfrm>
              <a:prstGeom prst="can">
                <a:avLst/>
              </a:prstGeom>
              <a:pattFill prst="zigZag">
                <a:fgClr>
                  <a:srgbClr val="4B30EC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2819400" y="533400"/>
                <a:ext cx="4114800" cy="1752600"/>
              </a:xfrm>
              <a:prstGeom prst="can">
                <a:avLst>
                  <a:gd name="adj" fmla="val 50000"/>
                </a:avLst>
              </a:prstGeom>
              <a:solidFill>
                <a:srgbClr val="4B30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162800" y="914400"/>
                <a:ext cx="0" cy="1066800"/>
              </a:xfrm>
              <a:prstGeom prst="line">
                <a:avLst/>
              </a:prstGeom>
              <a:ln w="508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010525" y="2554494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/>
                  <a:t>T,P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343400" y="2819400"/>
                <a:ext cx="990600" cy="1438870"/>
                <a:chOff x="533400" y="1678632"/>
                <a:chExt cx="990600" cy="1438870"/>
              </a:xfrm>
            </p:grpSpPr>
            <p:sp>
              <p:nvSpPr>
                <p:cNvPr id="12" name="Can 11"/>
                <p:cNvSpPr/>
                <p:nvPr/>
              </p:nvSpPr>
              <p:spPr>
                <a:xfrm>
                  <a:off x="533400" y="2286000"/>
                  <a:ext cx="990600" cy="831502"/>
                </a:xfrm>
                <a:prstGeom prst="can">
                  <a:avLst/>
                </a:prstGeom>
                <a:solidFill>
                  <a:srgbClr val="FC5AD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Can 10"/>
                <p:cNvSpPr/>
                <p:nvPr/>
              </p:nvSpPr>
              <p:spPr>
                <a:xfrm>
                  <a:off x="533400" y="1678632"/>
                  <a:ext cx="990600" cy="831502"/>
                </a:xfrm>
                <a:prstGeom prst="can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65057" y="1925359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76300" y="2510134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B</a:t>
                  </a:r>
                </a:p>
              </p:txBody>
            </p:sp>
          </p:grp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205502"/>
              </p:ext>
            </p:extLst>
          </p:nvPr>
        </p:nvGraphicFramePr>
        <p:xfrm>
          <a:off x="73024" y="4043363"/>
          <a:ext cx="9070976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数式" r:id="rId3" imgW="3213000" imgH="685800" progId="Equation.3">
                  <p:embed/>
                </p:oleObj>
              </mc:Choice>
              <mc:Fallback>
                <p:oleObj name="数式" r:id="rId3" imgW="32130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24" y="4043363"/>
                        <a:ext cx="9070976" cy="193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5920" y="1749552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two phase system at constant </a:t>
            </a:r>
            <a:r>
              <a:rPr lang="en-US" sz="2400" i="1" dirty="0" smtClean="0"/>
              <a:t>T  </a:t>
            </a:r>
            <a:r>
              <a:rPr lang="en-US" sz="2400" dirty="0" smtClean="0"/>
              <a:t>and </a:t>
            </a:r>
            <a:r>
              <a:rPr lang="en-US" sz="2400" i="1" dirty="0" smtClean="0"/>
              <a:t>P</a:t>
            </a:r>
            <a:endParaRPr lang="en-US" sz="24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3143071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A and B denote different phases (previously I and II)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6830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2200" y="5638800"/>
            <a:ext cx="14478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62000" y="286512"/>
            <a:ext cx="4693920" cy="3218688"/>
            <a:chOff x="2819400" y="533400"/>
            <a:chExt cx="5867400" cy="5029200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1216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piston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19400" y="533400"/>
              <a:ext cx="4343400" cy="5029200"/>
              <a:chOff x="2819400" y="533400"/>
              <a:chExt cx="4343400" cy="50292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2819400" y="1295400"/>
                <a:ext cx="4114800" cy="4267200"/>
              </a:xfrm>
              <a:prstGeom prst="can">
                <a:avLst/>
              </a:prstGeom>
              <a:pattFill prst="zigZag">
                <a:fgClr>
                  <a:srgbClr val="4B30EC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2819400" y="533400"/>
                <a:ext cx="4114800" cy="1752600"/>
              </a:xfrm>
              <a:prstGeom prst="can">
                <a:avLst>
                  <a:gd name="adj" fmla="val 50000"/>
                </a:avLst>
              </a:prstGeom>
              <a:solidFill>
                <a:srgbClr val="4B30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162800" y="914400"/>
                <a:ext cx="0" cy="1066800"/>
              </a:xfrm>
              <a:prstGeom prst="line">
                <a:avLst/>
              </a:prstGeom>
              <a:ln w="508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010525" y="2554494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/>
                  <a:t>T,P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343400" y="2819400"/>
                <a:ext cx="990600" cy="1438870"/>
                <a:chOff x="533400" y="1678632"/>
                <a:chExt cx="990600" cy="1438870"/>
              </a:xfrm>
            </p:grpSpPr>
            <p:sp>
              <p:nvSpPr>
                <p:cNvPr id="12" name="Can 11"/>
                <p:cNvSpPr/>
                <p:nvPr/>
              </p:nvSpPr>
              <p:spPr>
                <a:xfrm>
                  <a:off x="533400" y="2286000"/>
                  <a:ext cx="990600" cy="831502"/>
                </a:xfrm>
                <a:prstGeom prst="can">
                  <a:avLst/>
                </a:prstGeom>
                <a:solidFill>
                  <a:srgbClr val="FC5AD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Can 10"/>
                <p:cNvSpPr/>
                <p:nvPr/>
              </p:nvSpPr>
              <p:spPr>
                <a:xfrm>
                  <a:off x="533400" y="1678632"/>
                  <a:ext cx="990600" cy="831502"/>
                </a:xfrm>
                <a:prstGeom prst="can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65057" y="1925359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76300" y="2510134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B</a:t>
                  </a:r>
                </a:p>
              </p:txBody>
            </p:sp>
          </p:grp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107836"/>
              </p:ext>
            </p:extLst>
          </p:nvPr>
        </p:nvGraphicFramePr>
        <p:xfrm>
          <a:off x="1817687" y="3721100"/>
          <a:ext cx="587851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数式" r:id="rId3" imgW="2082600" imgH="914400" progId="Equation.3">
                  <p:embed/>
                </p:oleObj>
              </mc:Choice>
              <mc:Fallback>
                <p:oleObj name="数式" r:id="rId3" imgW="20826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7687" y="3721100"/>
                        <a:ext cx="5878513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9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66341" y="309797"/>
            <a:ext cx="6546954" cy="4648200"/>
            <a:chOff x="1752600" y="304800"/>
            <a:chExt cx="6546954" cy="4648200"/>
          </a:xfrm>
        </p:grpSpPr>
        <p:sp>
          <p:nvSpPr>
            <p:cNvPr id="5" name="Rectangle 4"/>
            <p:cNvSpPr/>
            <p:nvPr/>
          </p:nvSpPr>
          <p:spPr>
            <a:xfrm>
              <a:off x="1752600" y="762000"/>
              <a:ext cx="6172200" cy="419100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752600" y="304800"/>
              <a:ext cx="0" cy="4648200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52600" y="4953000"/>
              <a:ext cx="6546954" cy="0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urved Connector 13"/>
          <p:cNvCxnSpPr/>
          <p:nvPr/>
        </p:nvCxnSpPr>
        <p:spPr>
          <a:xfrm flipV="1">
            <a:off x="1752600" y="762000"/>
            <a:ext cx="6172200" cy="4191000"/>
          </a:xfrm>
          <a:prstGeom prst="curvedConnector3">
            <a:avLst/>
          </a:prstGeom>
          <a:ln w="50800">
            <a:solidFill>
              <a:srgbClr val="CC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51216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4800" y="5100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3352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A</a:t>
            </a:r>
            <a:r>
              <a:rPr lang="en-US" sz="3600" b="1" i="1" dirty="0" smtClean="0"/>
              <a:t> &gt; </a:t>
            </a:r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B</a:t>
            </a:r>
            <a:endParaRPr lang="en-US" sz="3600" b="1" i="1" baseline="-25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3276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A</a:t>
            </a:r>
            <a:r>
              <a:rPr lang="en-US" sz="3600" b="1" i="1" dirty="0" smtClean="0"/>
              <a:t> &lt; </a:t>
            </a:r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B</a:t>
            </a:r>
            <a:endParaRPr lang="en-US" sz="3600" b="1" i="1" baseline="-250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89411"/>
              </p:ext>
            </p:extLst>
          </p:nvPr>
        </p:nvGraphicFramePr>
        <p:xfrm>
          <a:off x="3017838" y="5410200"/>
          <a:ext cx="3476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数式" r:id="rId3" imgW="1231560" imgH="215640" progId="Equation.3">
                  <p:embed/>
                </p:oleObj>
              </mc:Choice>
              <mc:Fallback>
                <p:oleObj name="数式" r:id="rId3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410200"/>
                        <a:ext cx="3476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3200400" y="4267200"/>
            <a:ext cx="838200" cy="1295400"/>
          </a:xfrm>
          <a:prstGeom prst="line">
            <a:avLst/>
          </a:prstGeom>
          <a:ln w="50800">
            <a:solidFill>
              <a:srgbClr val="FC5AD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029200"/>
            <a:ext cx="35814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88763"/>
              </p:ext>
            </p:extLst>
          </p:nvPr>
        </p:nvGraphicFramePr>
        <p:xfrm>
          <a:off x="542925" y="738188"/>
          <a:ext cx="8220075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数式" r:id="rId3" imgW="3263760" imgH="2108160" progId="Equation.3">
                  <p:embed/>
                </p:oleObj>
              </mc:Choice>
              <mc:Fallback>
                <p:oleObj name="数式" r:id="rId3" imgW="326376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738188"/>
                        <a:ext cx="8220075" cy="5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– liquid – solid transition in water</a:t>
            </a:r>
            <a:endParaRPr lang="en-US" sz="24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228600" y="533400"/>
            <a:ext cx="5960845" cy="4728865"/>
            <a:chOff x="1354355" y="1524000"/>
            <a:chExt cx="5960845" cy="4728865"/>
          </a:xfrm>
        </p:grpSpPr>
        <p:sp>
          <p:nvSpPr>
            <p:cNvPr id="6" name="Rectangle 5"/>
            <p:cNvSpPr/>
            <p:nvPr/>
          </p:nvSpPr>
          <p:spPr>
            <a:xfrm>
              <a:off x="2133600" y="1524000"/>
              <a:ext cx="5181600" cy="403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10800000">
              <a:off x="1354355" y="1981200"/>
              <a:ext cx="553998" cy="27717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400" dirty="0"/>
                <a:t>G</a:t>
              </a:r>
              <a:endParaRPr lang="en-US" sz="2400" dirty="0" smtClean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631354" y="2286000"/>
              <a:ext cx="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67000" y="57912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     </a:t>
              </a:r>
              <a:endParaRPr lang="en-US" sz="2400" dirty="0" smtClean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429000" y="6022032"/>
              <a:ext cx="182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724400" y="16764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 constant</a:t>
              </a:r>
              <a:endParaRPr lang="en-US" sz="2400" dirty="0" smtClean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2209800"/>
              <a:ext cx="5181600" cy="1676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2667000"/>
              <a:ext cx="5181600" cy="700097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043026">
              <a:off x="2362200" y="21678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Liquid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444681">
              <a:off x="2514600" y="2969567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Solid</a:t>
              </a:r>
              <a:endParaRPr lang="en-US" sz="2400" dirty="0" smtClean="0">
                <a:solidFill>
                  <a:srgbClr val="00B05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572000" y="1524000"/>
              <a:ext cx="0" cy="403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505200" y="41148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Melting T</a:t>
              </a:r>
              <a:r>
                <a:rPr lang="en-US" sz="2400" baseline="-25000" dirty="0" smtClean="0"/>
                <a:t>m</a:t>
              </a:r>
              <a:endParaRPr lang="en-US" sz="2400" dirty="0" smtClean="0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942313"/>
              </p:ext>
            </p:extLst>
          </p:nvPr>
        </p:nvGraphicFramePr>
        <p:xfrm>
          <a:off x="6405563" y="1676400"/>
          <a:ext cx="2662237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数式" r:id="rId3" imgW="1473120" imgH="1676160" progId="Equation.3">
                  <p:embed/>
                </p:oleObj>
              </mc:Choice>
              <mc:Fallback>
                <p:oleObj name="数式" r:id="rId3" imgW="1473120" imgH="1676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1676400"/>
                        <a:ext cx="2662237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06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253360"/>
              </p:ext>
            </p:extLst>
          </p:nvPr>
        </p:nvGraphicFramePr>
        <p:xfrm>
          <a:off x="974725" y="1154113"/>
          <a:ext cx="7940675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数式" r:id="rId3" imgW="2920680" imgH="1777680" progId="Equation.3">
                  <p:embed/>
                </p:oleObj>
              </mc:Choice>
              <mc:Fallback>
                <p:oleObj name="数式" r:id="rId3" imgW="292068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154113"/>
                        <a:ext cx="7940675" cy="448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5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details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53777"/>
              </p:ext>
            </p:extLst>
          </p:nvPr>
        </p:nvGraphicFramePr>
        <p:xfrm>
          <a:off x="1151731" y="1219200"/>
          <a:ext cx="6696869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数式" r:id="rId3" imgW="2628720" imgH="888840" progId="Equation.3">
                  <p:embed/>
                </p:oleObj>
              </mc:Choice>
              <mc:Fallback>
                <p:oleObj name="数式" r:id="rId3" imgW="262872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31" y="1219200"/>
                        <a:ext cx="6696869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123506"/>
              </p:ext>
            </p:extLst>
          </p:nvPr>
        </p:nvGraphicFramePr>
        <p:xfrm>
          <a:off x="2443163" y="3856038"/>
          <a:ext cx="3382962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数式" r:id="rId5" imgW="1244520" imgH="888840" progId="Equation.3">
                  <p:embed/>
                </p:oleObj>
              </mc:Choice>
              <mc:Fallback>
                <p:oleObj name="数式" r:id="rId5" imgW="124452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856038"/>
                        <a:ext cx="3382962" cy="223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0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10784"/>
              </p:ext>
            </p:extLst>
          </p:nvPr>
        </p:nvGraphicFramePr>
        <p:xfrm>
          <a:off x="25400" y="100013"/>
          <a:ext cx="7215188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数式" r:id="rId3" imgW="2654280" imgH="2108160" progId="Equation.3">
                  <p:embed/>
                </p:oleObj>
              </mc:Choice>
              <mc:Fallback>
                <p:oleObj name="数式" r:id="rId3" imgW="265428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00013"/>
                        <a:ext cx="7215188" cy="5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38325" r="34300" b="13117"/>
          <a:stretch/>
        </p:blipFill>
        <p:spPr bwMode="auto">
          <a:xfrm>
            <a:off x="4648200" y="2880360"/>
            <a:ext cx="416052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477000" y="4876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17974" r="26849" b="17075"/>
          <a:stretch/>
        </p:blipFill>
        <p:spPr bwMode="auto">
          <a:xfrm>
            <a:off x="152400" y="470761"/>
            <a:ext cx="8818536" cy="532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38325" r="34300" b="13117"/>
          <a:stretch/>
        </p:blipFill>
        <p:spPr bwMode="auto">
          <a:xfrm>
            <a:off x="4648200" y="2880360"/>
            <a:ext cx="416052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01277"/>
              </p:ext>
            </p:extLst>
          </p:nvPr>
        </p:nvGraphicFramePr>
        <p:xfrm>
          <a:off x="139700" y="176213"/>
          <a:ext cx="7456488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数式" r:id="rId4" imgW="2743200" imgH="2108160" progId="Equation.3">
                  <p:embed/>
                </p:oleObj>
              </mc:Choice>
              <mc:Fallback>
                <p:oleObj name="数式" r:id="rId4" imgW="274320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76213"/>
                        <a:ext cx="7456488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8162894" y="4487056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905518"/>
              </p:ext>
            </p:extLst>
          </p:nvPr>
        </p:nvGraphicFramePr>
        <p:xfrm>
          <a:off x="685800" y="857250"/>
          <a:ext cx="80010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数式" r:id="rId3" imgW="4749480" imgH="2666880" progId="Equation.3">
                  <p:embed/>
                </p:oleObj>
              </mc:Choice>
              <mc:Fallback>
                <p:oleObj name="数式" r:id="rId3" imgW="4749480" imgH="266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57250"/>
                        <a:ext cx="80010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4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5919"/>
            <a:ext cx="6629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liquid-gas vaporization curve from </a:t>
            </a:r>
            <a:r>
              <a:rPr lang="en-US" sz="2400" dirty="0" err="1" smtClean="0"/>
              <a:t>Clausius-Clapeyron</a:t>
            </a:r>
            <a:r>
              <a:rPr lang="en-US" sz="2400" dirty="0" smtClean="0"/>
              <a:t>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080854"/>
              </p:ext>
            </p:extLst>
          </p:nvPr>
        </p:nvGraphicFramePr>
        <p:xfrm>
          <a:off x="3532981" y="1132694"/>
          <a:ext cx="1925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数式" r:id="rId4" imgW="1143000" imgH="241200" progId="Equation.3">
                  <p:embed/>
                </p:oleObj>
              </mc:Choice>
              <mc:Fallback>
                <p:oleObj name="数式" r:id="rId4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981" y="1132694"/>
                        <a:ext cx="19256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0875" y="1781331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126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van der Waals equation of state</a:t>
            </a:r>
          </a:p>
          <a:p>
            <a:pPr lvl="1"/>
            <a:r>
              <a:rPr lang="en-US" sz="2400" dirty="0" smtClean="0"/>
              <a:t>-- More realistic than the ideal gas law; contains some of the correct attributes for liquid-gas phase transitions.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96003"/>
              </p:ext>
            </p:extLst>
          </p:nvPr>
        </p:nvGraphicFramePr>
        <p:xfrm>
          <a:off x="465138" y="2101850"/>
          <a:ext cx="7002462" cy="1679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数式" r:id="rId3" imgW="3759120" imgH="927000" progId="Equation.3">
                  <p:embed/>
                </p:oleObj>
              </mc:Choice>
              <mc:Fallback>
                <p:oleObj name="数式" r:id="rId3" imgW="375912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138" y="2101850"/>
                        <a:ext cx="7002462" cy="1679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427792"/>
              </p:ext>
            </p:extLst>
          </p:nvPr>
        </p:nvGraphicFramePr>
        <p:xfrm>
          <a:off x="1066800" y="3962400"/>
          <a:ext cx="7297737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数式" r:id="rId5" imgW="4101840" imgH="1155600" progId="Equation.3">
                  <p:embed/>
                </p:oleObj>
              </mc:Choice>
              <mc:Fallback>
                <p:oleObj name="数式" r:id="rId5" imgW="410184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7297737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motivation for van der Waals equation of state</a:t>
            </a:r>
          </a:p>
          <a:p>
            <a:pPr lvl="1"/>
            <a:r>
              <a:rPr lang="en-US" sz="2400" dirty="0" smtClean="0"/>
              <a:t>Johannes </a:t>
            </a:r>
            <a:r>
              <a:rPr lang="en-US" sz="2400" dirty="0" err="1" smtClean="0"/>
              <a:t>Diderik</a:t>
            </a:r>
            <a:r>
              <a:rPr lang="en-US" sz="2400" dirty="0" smtClean="0"/>
              <a:t> van der Waals – Ph. D.  Thesis written in 1873 (The Netherlands)   -- received Nobel Prize in 1910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         General potential between two particles: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14600"/>
            <a:ext cx="6457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721436"/>
              </p:ext>
            </p:extLst>
          </p:nvPr>
        </p:nvGraphicFramePr>
        <p:xfrm>
          <a:off x="609600" y="304800"/>
          <a:ext cx="62452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数式" r:id="rId3" imgW="3352680" imgH="444240" progId="Equation.3">
                  <p:embed/>
                </p:oleObj>
              </mc:Choice>
              <mc:Fallback>
                <p:oleObj name="数式" r:id="rId3" imgW="3352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62452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604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r>
                        <a:rPr lang="en-US" i="1" baseline="0" dirty="0" smtClean="0"/>
                        <a:t> (10</a:t>
                      </a:r>
                      <a:r>
                        <a:rPr lang="en-US" i="1" baseline="30000" dirty="0" smtClean="0"/>
                        <a:t>-30</a:t>
                      </a:r>
                      <a:r>
                        <a:rPr lang="en-US" i="1" baseline="0" dirty="0" smtClean="0"/>
                        <a:t>eV m</a:t>
                      </a:r>
                      <a:r>
                        <a:rPr lang="en-US" i="1" baseline="30000" dirty="0" smtClean="0"/>
                        <a:t>3</a:t>
                      </a:r>
                      <a:r>
                        <a:rPr lang="en-US" i="1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b</a:t>
                      </a:r>
                      <a:r>
                        <a:rPr lang="en-US" i="1" baseline="0" dirty="0" smtClean="0"/>
                        <a:t> (10</a:t>
                      </a:r>
                      <a:r>
                        <a:rPr lang="en-US" i="1" baseline="30000" dirty="0" smtClean="0"/>
                        <a:t>-30</a:t>
                      </a:r>
                      <a:r>
                        <a:rPr lang="en-US" i="1" baseline="0" dirty="0" smtClean="0"/>
                        <a:t> m</a:t>
                      </a:r>
                      <a:r>
                        <a:rPr lang="en-US" i="1" baseline="30000" dirty="0" smtClean="0"/>
                        <a:t>3</a:t>
                      </a:r>
                      <a:r>
                        <a:rPr lang="en-US" i="1" baseline="0" dirty="0" smtClean="0"/>
                        <a:t>)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486400"/>
            <a:ext cx="685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From: </a:t>
            </a:r>
            <a:r>
              <a:rPr lang="en-US" sz="2400" dirty="0" err="1" smtClean="0"/>
              <a:t>Baierlein</a:t>
            </a:r>
            <a:r>
              <a:rPr lang="en-US" sz="2400" dirty="0" smtClean="0"/>
              <a:t>, </a:t>
            </a:r>
            <a:r>
              <a:rPr lang="en-US" sz="2400" b="1" i="1" dirty="0" smtClean="0"/>
              <a:t>Thermal Physics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17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133600"/>
            <a:ext cx="6457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88226"/>
              </p:ext>
            </p:extLst>
          </p:nvPr>
        </p:nvGraphicFramePr>
        <p:xfrm>
          <a:off x="609600" y="304800"/>
          <a:ext cx="62452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数式" r:id="rId4" imgW="3352680" imgH="444240" progId="Equation.3">
                  <p:embed/>
                </p:oleObj>
              </mc:Choice>
              <mc:Fallback>
                <p:oleObj name="数式" r:id="rId4" imgW="3352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62452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7338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P/P</a:t>
            </a:r>
            <a:r>
              <a:rPr lang="en-US" sz="2400" i="1" baseline="-25000" dirty="0" smtClean="0"/>
              <a:t>c</a:t>
            </a:r>
            <a:endParaRPr lang="en-US" sz="24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43400" y="57150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V/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c</a:t>
            </a:r>
            <a:endParaRPr lang="en-US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76600" y="3124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T/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=1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743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T/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&gt;1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3805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T/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&lt;1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51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653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Liquid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581"/>
              </p:ext>
            </p:extLst>
          </p:nvPr>
        </p:nvGraphicFramePr>
        <p:xfrm>
          <a:off x="4572000" y="1214437"/>
          <a:ext cx="35941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4" name="数式" r:id="rId6" imgW="2019240" imgH="431640" progId="Equation.3">
                  <p:embed/>
                </p:oleObj>
              </mc:Choice>
              <mc:Fallback>
                <p:oleObj name="数式" r:id="rId6" imgW="20192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4437"/>
                        <a:ext cx="35941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4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527175"/>
            <a:ext cx="6724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51054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V/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c</a:t>
            </a:r>
            <a:endParaRPr lang="en-US" sz="2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P/</a:t>
            </a:r>
            <a:r>
              <a:rPr lang="en-US" sz="2400" i="1" dirty="0"/>
              <a:t>P</a:t>
            </a:r>
            <a:r>
              <a:rPr lang="en-US" sz="2400" i="1" baseline="-25000" dirty="0" smtClean="0"/>
              <a:t>c</a:t>
            </a:r>
            <a:endParaRPr lang="en-US" sz="2400" i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119645"/>
              </p:ext>
            </p:extLst>
          </p:nvPr>
        </p:nvGraphicFramePr>
        <p:xfrm>
          <a:off x="1952625" y="609600"/>
          <a:ext cx="64579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数式" r:id="rId4" imgW="3466800" imgH="393480" progId="Equation.3">
                  <p:embed/>
                </p:oleObj>
              </mc:Choice>
              <mc:Fallback>
                <p:oleObj name="数式" r:id="rId4" imgW="346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609600"/>
                        <a:ext cx="645795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4600" y="3102698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Decreasing values of </a:t>
            </a:r>
            <a:r>
              <a:rPr lang="en-US" sz="2400" i="1" dirty="0" smtClean="0"/>
              <a:t>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64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1" y="2286000"/>
            <a:ext cx="6743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25925"/>
              </p:ext>
            </p:extLst>
          </p:nvPr>
        </p:nvGraphicFramePr>
        <p:xfrm>
          <a:off x="1371600" y="152400"/>
          <a:ext cx="5513387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数式" r:id="rId4" imgW="3098520" imgH="1155600" progId="Equation.3">
                  <p:embed/>
                </p:oleObj>
              </mc:Choice>
              <mc:Fallback>
                <p:oleObj name="数式" r:id="rId4" imgW="309852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"/>
                        <a:ext cx="5513387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7653" y="3505200"/>
            <a:ext cx="43143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9165" y="5867400"/>
            <a:ext cx="43143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29918"/>
              </p:ext>
            </p:extLst>
          </p:nvPr>
        </p:nvGraphicFramePr>
        <p:xfrm>
          <a:off x="5105400" y="5207000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数式" r:id="rId6" imgW="571320" imgH="215640" progId="Equation.3">
                  <p:embed/>
                </p:oleObj>
              </mc:Choice>
              <mc:Fallback>
                <p:oleObj name="数式" r:id="rId6" imgW="571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5207000"/>
                        <a:ext cx="1143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294120"/>
              </p:ext>
            </p:extLst>
          </p:nvPr>
        </p:nvGraphicFramePr>
        <p:xfrm>
          <a:off x="4356100" y="4292600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2" name="数式" r:id="rId8" imgW="545760" imgH="215640" progId="Equation.3">
                  <p:embed/>
                </p:oleObj>
              </mc:Choice>
              <mc:Fallback>
                <p:oleObj name="数式" r:id="rId8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292600"/>
                        <a:ext cx="109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932255"/>
              </p:ext>
            </p:extLst>
          </p:nvPr>
        </p:nvGraphicFramePr>
        <p:xfrm>
          <a:off x="4699000" y="47752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3" name="数式" r:id="rId10" imgW="355320" imgH="203040" progId="Equation.3">
                  <p:embed/>
                </p:oleObj>
              </mc:Choice>
              <mc:Fallback>
                <p:oleObj name="数式" r:id="rId10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775200"/>
                        <a:ext cx="71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81800" y="5334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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unphysical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909383"/>
              </p:ext>
            </p:extLst>
          </p:nvPr>
        </p:nvGraphicFramePr>
        <p:xfrm>
          <a:off x="931863" y="174625"/>
          <a:ext cx="630713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7" name="数式" r:id="rId3" imgW="3593880" imgH="1130040" progId="Equation.3">
                  <p:embed/>
                </p:oleObj>
              </mc:Choice>
              <mc:Fallback>
                <p:oleObj name="数式" r:id="rId3" imgW="359388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74625"/>
                        <a:ext cx="6307137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6057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5989820"/>
            <a:ext cx="43143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16491"/>
              </p:ext>
            </p:extLst>
          </p:nvPr>
        </p:nvGraphicFramePr>
        <p:xfrm>
          <a:off x="149225" y="3124200"/>
          <a:ext cx="9937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8" name="数式" r:id="rId6" imgW="558720" imgH="507960" progId="Equation.3">
                  <p:embed/>
                </p:oleObj>
              </mc:Choice>
              <mc:Fallback>
                <p:oleObj name="数式" r:id="rId6" imgW="558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3124200"/>
                        <a:ext cx="9937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44344"/>
              </p:ext>
            </p:extLst>
          </p:nvPr>
        </p:nvGraphicFramePr>
        <p:xfrm>
          <a:off x="5265738" y="3535363"/>
          <a:ext cx="971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9" name="数式" r:id="rId8" imgW="545760" imgH="215640" progId="Equation.3">
                  <p:embed/>
                </p:oleObj>
              </mc:Choice>
              <mc:Fallback>
                <p:oleObj name="数式" r:id="rId8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3535363"/>
                        <a:ext cx="9715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8196"/>
              </p:ext>
            </p:extLst>
          </p:nvPr>
        </p:nvGraphicFramePr>
        <p:xfrm>
          <a:off x="5613400" y="5026025"/>
          <a:ext cx="1016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0" name="数式" r:id="rId10" imgW="571320" imgH="215640" progId="Equation.3">
                  <p:embed/>
                </p:oleObj>
              </mc:Choice>
              <mc:Fallback>
                <p:oleObj name="数式" r:id="rId10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026025"/>
                        <a:ext cx="10160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73637"/>
              </p:ext>
            </p:extLst>
          </p:nvPr>
        </p:nvGraphicFramePr>
        <p:xfrm>
          <a:off x="6073775" y="3906837"/>
          <a:ext cx="6318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1" name="数式" r:id="rId12" imgW="355320" imgH="203040" progId="Equation.3">
                  <p:embed/>
                </p:oleObj>
              </mc:Choice>
              <mc:Fallback>
                <p:oleObj name="数式" r:id="rId12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3906837"/>
                        <a:ext cx="6318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219200" y="5562600"/>
            <a:ext cx="6019800" cy="0"/>
          </a:xfrm>
          <a:prstGeom prst="line">
            <a:avLst/>
          </a:prstGeom>
          <a:ln w="508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11576"/>
              </p:ext>
            </p:extLst>
          </p:nvPr>
        </p:nvGraphicFramePr>
        <p:xfrm>
          <a:off x="7088187" y="990600"/>
          <a:ext cx="2055813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2" name="数式" r:id="rId14" imgW="1155600" imgH="1346040" progId="Equation.3">
                  <p:embed/>
                </p:oleObj>
              </mc:Choice>
              <mc:Fallback>
                <p:oleObj name="数式" r:id="rId14" imgW="11556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187" y="990600"/>
                        <a:ext cx="2055813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196051"/>
              </p:ext>
            </p:extLst>
          </p:nvPr>
        </p:nvGraphicFramePr>
        <p:xfrm>
          <a:off x="7300913" y="3668713"/>
          <a:ext cx="1627187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3" name="数式" r:id="rId16" imgW="914400" imgH="1041120" progId="Equation.3">
                  <p:embed/>
                </p:oleObj>
              </mc:Choice>
              <mc:Fallback>
                <p:oleObj name="数式" r:id="rId16" imgW="9144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3668713"/>
                        <a:ext cx="1627187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9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</p:spPr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0900" r="25840" b="4797"/>
          <a:stretch/>
        </p:blipFill>
        <p:spPr bwMode="auto">
          <a:xfrm>
            <a:off x="152400" y="576826"/>
            <a:ext cx="8915400" cy="51381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705600" y="1981200"/>
            <a:ext cx="2209800" cy="1752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79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Behavior of the thermodynamic potentials for the van der Waals equation of state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62989"/>
              </p:ext>
            </p:extLst>
          </p:nvPr>
        </p:nvGraphicFramePr>
        <p:xfrm>
          <a:off x="706438" y="1239838"/>
          <a:ext cx="6837362" cy="432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数式" r:id="rId3" imgW="3670200" imgH="2387520" progId="Equation.3">
                  <p:embed/>
                </p:oleObj>
              </mc:Choice>
              <mc:Fallback>
                <p:oleObj name="数式" r:id="rId3" imgW="367020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239838"/>
                        <a:ext cx="6837362" cy="432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218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Behavior of the thermodynamic potentials for the van der Waals equation of state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65097"/>
              </p:ext>
            </p:extLst>
          </p:nvPr>
        </p:nvGraphicFramePr>
        <p:xfrm>
          <a:off x="1066800" y="609600"/>
          <a:ext cx="6410325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数式" r:id="rId3" imgW="3441600" imgH="1079280" progId="Equation.3">
                  <p:embed/>
                </p:oleObj>
              </mc:Choice>
              <mc:Fallback>
                <p:oleObj name="数式" r:id="rId3" imgW="34416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6410325" cy="195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92221"/>
              </p:ext>
            </p:extLst>
          </p:nvPr>
        </p:nvGraphicFramePr>
        <p:xfrm>
          <a:off x="1044575" y="2438400"/>
          <a:ext cx="7032625" cy="280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9" name="数式" r:id="rId5" imgW="4089240" imgH="1676160" progId="Equation.3">
                  <p:embed/>
                </p:oleObj>
              </mc:Choice>
              <mc:Fallback>
                <p:oleObj name="数式" r:id="rId5" imgW="408924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438400"/>
                        <a:ext cx="7032625" cy="280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24127"/>
              </p:ext>
            </p:extLst>
          </p:nvPr>
        </p:nvGraphicFramePr>
        <p:xfrm>
          <a:off x="1600199" y="5274186"/>
          <a:ext cx="5257801" cy="135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0" name="数式" r:id="rId7" imgW="3352680" imgH="888840" progId="Equation.3">
                  <p:embed/>
                </p:oleObj>
              </mc:Choice>
              <mc:Fallback>
                <p:oleObj name="数式" r:id="rId7" imgW="335268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5274186"/>
                        <a:ext cx="5257801" cy="1355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2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63545"/>
              </p:ext>
            </p:extLst>
          </p:nvPr>
        </p:nvGraphicFramePr>
        <p:xfrm>
          <a:off x="1143000" y="152400"/>
          <a:ext cx="588962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3" name="数式" r:id="rId3" imgW="3162240" imgH="1193760" progId="Equation.3">
                  <p:embed/>
                </p:oleObj>
              </mc:Choice>
              <mc:Fallback>
                <p:oleObj name="数式" r:id="rId3" imgW="31622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"/>
                        <a:ext cx="588962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99742"/>
              </p:ext>
            </p:extLst>
          </p:nvPr>
        </p:nvGraphicFramePr>
        <p:xfrm>
          <a:off x="228600" y="3519488"/>
          <a:ext cx="2841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4" name="数式" r:id="rId7" imgW="152280" imgH="203040" progId="Equation.3">
                  <p:embed/>
                </p:oleObj>
              </mc:Choice>
              <mc:Fallback>
                <p:oleObj name="数式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19488"/>
                        <a:ext cx="28416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753167"/>
              </p:ext>
            </p:extLst>
          </p:nvPr>
        </p:nvGraphicFramePr>
        <p:xfrm>
          <a:off x="4419600" y="3671888"/>
          <a:ext cx="2841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5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71888"/>
                        <a:ext cx="28416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22373"/>
              </p:ext>
            </p:extLst>
          </p:nvPr>
        </p:nvGraphicFramePr>
        <p:xfrm>
          <a:off x="1828800" y="3276600"/>
          <a:ext cx="9239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6" name="数式" r:id="rId11" imgW="495000" imgH="215640" progId="Equation.3">
                  <p:embed/>
                </p:oleObj>
              </mc:Choice>
              <mc:Fallback>
                <p:oleObj name="数式" r:id="rId11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9239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44825"/>
              </p:ext>
            </p:extLst>
          </p:nvPr>
        </p:nvGraphicFramePr>
        <p:xfrm>
          <a:off x="5686425" y="3429000"/>
          <a:ext cx="10191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7" name="数式" r:id="rId13" imgW="545760" imgH="215640" progId="Equation.3">
                  <p:embed/>
                </p:oleObj>
              </mc:Choice>
              <mc:Fallback>
                <p:oleObj name="数式" r:id="rId13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0191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77122"/>
              </p:ext>
            </p:extLst>
          </p:nvPr>
        </p:nvGraphicFramePr>
        <p:xfrm>
          <a:off x="685800" y="4189413"/>
          <a:ext cx="1089025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8" name="数式" r:id="rId15" imgW="583920" imgH="888840" progId="Equation.3">
                  <p:embed/>
                </p:oleObj>
              </mc:Choice>
              <mc:Fallback>
                <p:oleObj name="数式" r:id="rId15" imgW="5839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89413"/>
                        <a:ext cx="1089025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99712"/>
              </p:ext>
            </p:extLst>
          </p:nvPr>
        </p:nvGraphicFramePr>
        <p:xfrm>
          <a:off x="4702175" y="4418013"/>
          <a:ext cx="1089025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9" name="数式" r:id="rId17" imgW="583920" imgH="888840" progId="Equation.3">
                  <p:embed/>
                </p:oleObj>
              </mc:Choice>
              <mc:Fallback>
                <p:oleObj name="数式" r:id="rId17" imgW="5839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4418013"/>
                        <a:ext cx="1089025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8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7175"/>
            <a:ext cx="7810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75629"/>
              </p:ext>
            </p:extLst>
          </p:nvPr>
        </p:nvGraphicFramePr>
        <p:xfrm>
          <a:off x="554037" y="2895600"/>
          <a:ext cx="284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8" name="数式" r:id="rId4" imgW="152280" imgH="203040" progId="Equation.3">
                  <p:embed/>
                </p:oleObj>
              </mc:Choice>
              <mc:Fallback>
                <p:oleObj name="数式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" y="2895600"/>
                        <a:ext cx="284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0491"/>
              </p:ext>
            </p:extLst>
          </p:nvPr>
        </p:nvGraphicFramePr>
        <p:xfrm>
          <a:off x="3263900" y="2209800"/>
          <a:ext cx="23209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" name="数式" r:id="rId6" imgW="1244520" imgH="215640" progId="Equation.3">
                  <p:embed/>
                </p:oleObj>
              </mc:Choice>
              <mc:Fallback>
                <p:oleObj name="数式" r:id="rId6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209800"/>
                        <a:ext cx="23209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49201"/>
              </p:ext>
            </p:extLst>
          </p:nvPr>
        </p:nvGraphicFramePr>
        <p:xfrm>
          <a:off x="4668838" y="5029200"/>
          <a:ext cx="2841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0" name="数式" r:id="rId8" imgW="152280" imgH="203040" progId="Equation.3">
                  <p:embed/>
                </p:oleObj>
              </mc:Choice>
              <mc:Fallback>
                <p:oleObj name="数式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5029200"/>
                        <a:ext cx="2841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1676400" y="5181600"/>
            <a:ext cx="304800" cy="530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562600" y="5257800"/>
            <a:ext cx="304800" cy="530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57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Gibbs chemical potential at coexistence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5786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liquid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571182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25695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0" t="40977" r="20600" b="9534"/>
          <a:stretch/>
        </p:blipFill>
        <p:spPr bwMode="auto">
          <a:xfrm>
            <a:off x="990600" y="1508760"/>
            <a:ext cx="7132320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5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620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</a:t>
            </a:r>
            <a:r>
              <a:rPr lang="en-US" sz="2400" dirty="0"/>
              <a:t>of gas-liquid </a:t>
            </a:r>
            <a:r>
              <a:rPr lang="en-US" sz="2400" dirty="0" smtClean="0"/>
              <a:t>coexistence conditions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252909"/>
              </p:ext>
            </p:extLst>
          </p:nvPr>
        </p:nvGraphicFramePr>
        <p:xfrm>
          <a:off x="1374775" y="609600"/>
          <a:ext cx="4589463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数式" r:id="rId3" imgW="2463480" imgH="1117440" progId="Equation.3">
                  <p:embed/>
                </p:oleObj>
              </mc:Choice>
              <mc:Fallback>
                <p:oleObj name="数式" r:id="rId3" imgW="24634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609600"/>
                        <a:ext cx="4589463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36179"/>
              </p:ext>
            </p:extLst>
          </p:nvPr>
        </p:nvGraphicFramePr>
        <p:xfrm>
          <a:off x="612775" y="2733675"/>
          <a:ext cx="76168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数式" r:id="rId5" imgW="4089240" imgH="2070000" progId="Equation.3">
                  <p:embed/>
                </p:oleObj>
              </mc:Choice>
              <mc:Fallback>
                <p:oleObj name="数式" r:id="rId5" imgW="4089240" imgH="20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733675"/>
                        <a:ext cx="76168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5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620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</a:t>
            </a:r>
            <a:r>
              <a:rPr lang="en-US" sz="2400" dirty="0"/>
              <a:t>of gas-liquid </a:t>
            </a:r>
            <a:r>
              <a:rPr lang="en-US" sz="2400" dirty="0" smtClean="0"/>
              <a:t>coexistence conditions -- continued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857044"/>
              </p:ext>
            </p:extLst>
          </p:nvPr>
        </p:nvGraphicFramePr>
        <p:xfrm>
          <a:off x="1213644" y="1524000"/>
          <a:ext cx="6330156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3" name="数式" r:id="rId3" imgW="3530520" imgH="1549080" progId="Equation.3">
                  <p:embed/>
                </p:oleObj>
              </mc:Choice>
              <mc:Fallback>
                <p:oleObj name="数式" r:id="rId3" imgW="35305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644" y="1524000"/>
                        <a:ext cx="6330156" cy="280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9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0" t="29767" r="20900" b="20558"/>
          <a:stretch/>
        </p:blipFill>
        <p:spPr bwMode="auto">
          <a:xfrm>
            <a:off x="914400" y="1828800"/>
            <a:ext cx="713232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82500"/>
              </p:ext>
            </p:extLst>
          </p:nvPr>
        </p:nvGraphicFramePr>
        <p:xfrm>
          <a:off x="1143000" y="381000"/>
          <a:ext cx="2724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" name="数式" r:id="rId4" imgW="1574640" imgH="558720" progId="Equation.3">
                  <p:embed/>
                </p:oleObj>
              </mc:Choice>
              <mc:Fallback>
                <p:oleObj name="数式" r:id="rId4" imgW="15746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"/>
                        <a:ext cx="27241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581400" y="2057400"/>
            <a:ext cx="0" cy="2743200"/>
          </a:xfrm>
          <a:prstGeom prst="line">
            <a:avLst/>
          </a:prstGeom>
          <a:ln w="127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30580" y="2059900"/>
            <a:ext cx="0" cy="2743200"/>
          </a:xfrm>
          <a:prstGeom prst="line">
            <a:avLst/>
          </a:prstGeom>
          <a:ln w="127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80799"/>
              </p:ext>
            </p:extLst>
          </p:nvPr>
        </p:nvGraphicFramePr>
        <p:xfrm>
          <a:off x="3394075" y="1574800"/>
          <a:ext cx="374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1" name="数式" r:id="rId6" imgW="215640" imgH="266400" progId="Equation.3">
                  <p:embed/>
                </p:oleObj>
              </mc:Choice>
              <mc:Fallback>
                <p:oleObj name="数式" r:id="rId6" imgW="215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1574800"/>
                        <a:ext cx="3746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64168"/>
              </p:ext>
            </p:extLst>
          </p:nvPr>
        </p:nvGraphicFramePr>
        <p:xfrm>
          <a:off x="4609917" y="1564807"/>
          <a:ext cx="441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2" name="数式" r:id="rId8" imgW="253800" imgH="266400" progId="Equation.3">
                  <p:embed/>
                </p:oleObj>
              </mc:Choice>
              <mc:Fallback>
                <p:oleObj name="数式" r:id="rId8" imgW="253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917" y="1564807"/>
                        <a:ext cx="4413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7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78970" y="1676400"/>
            <a:ext cx="224103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48990" y="1676400"/>
            <a:ext cx="47470" cy="1219200"/>
          </a:xfrm>
          <a:prstGeom prst="line">
            <a:avLst/>
          </a:prstGeom>
          <a:ln w="50800">
            <a:solidFill>
              <a:srgbClr val="00B05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96460" y="2895600"/>
            <a:ext cx="2223540" cy="0"/>
          </a:xfrm>
          <a:prstGeom prst="line">
            <a:avLst/>
          </a:prstGeom>
          <a:ln w="50800">
            <a:solidFill>
              <a:srgbClr val="00B05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1828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P/P</a:t>
            </a:r>
            <a:r>
              <a:rPr lang="en-US" sz="2400" i="1" baseline="-25000" dirty="0" smtClean="0"/>
              <a:t>c</a:t>
            </a:r>
            <a:endParaRPr lang="en-US" sz="2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P/P</a:t>
            </a:r>
            <a:r>
              <a:rPr lang="en-US" sz="2400" i="1" baseline="-25000" dirty="0" smtClean="0"/>
              <a:t>c</a:t>
            </a:r>
            <a:endParaRPr lang="en-US" sz="24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5100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V/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c</a:t>
            </a:r>
            <a:endParaRPr lang="en-US" sz="2400" i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59380" y="506043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V/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c</a:t>
            </a:r>
            <a:endParaRPr lang="en-US" sz="2400" i="1" dirty="0" smtClean="0"/>
          </a:p>
        </p:txBody>
      </p:sp>
      <p:sp>
        <p:nvSpPr>
          <p:cNvPr id="22" name="TextBox 21"/>
          <p:cNvSpPr txBox="1"/>
          <p:nvPr/>
        </p:nvSpPr>
        <p:spPr>
          <a:xfrm rot="-5400000">
            <a:off x="4798367" y="19789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liquid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289113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2814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liquid &amp; gas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P-V diagram for van der Waals material at </a:t>
            </a:r>
            <a:r>
              <a:rPr lang="en-US" sz="2400" i="1" dirty="0" smtClean="0"/>
              <a:t>T/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=0.9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36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0" t="31814" r="21200" b="12186"/>
          <a:stretch/>
        </p:blipFill>
        <p:spPr bwMode="auto">
          <a:xfrm>
            <a:off x="1143000" y="914400"/>
            <a:ext cx="7025640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26876" r="38641" b="4805"/>
          <a:stretch/>
        </p:blipFill>
        <p:spPr bwMode="auto">
          <a:xfrm>
            <a:off x="1323419" y="838200"/>
            <a:ext cx="6525181" cy="519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081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Phase diagram for van der Waals material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14400" y="1676400"/>
            <a:ext cx="4876800" cy="4114800"/>
            <a:chOff x="914400" y="1676400"/>
            <a:chExt cx="4876800" cy="41148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600200" y="1676400"/>
              <a:ext cx="0" cy="33528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00200" y="5029200"/>
              <a:ext cx="4191000" cy="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14400" y="1828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P/P</a:t>
              </a:r>
              <a:r>
                <a:rPr lang="en-US" sz="2400" i="1" baseline="-25000" dirty="0" smtClean="0"/>
                <a:t>c</a:t>
              </a:r>
              <a:endParaRPr lang="en-US" sz="2400" i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53295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T/</a:t>
              </a:r>
              <a:r>
                <a:rPr lang="en-US" sz="2400" i="1" dirty="0" err="1" smtClean="0"/>
                <a:t>T</a:t>
              </a:r>
              <a:r>
                <a:rPr lang="en-US" sz="2400" i="1" baseline="-25000" dirty="0" err="1" smtClean="0"/>
                <a:t>c</a:t>
              </a:r>
              <a:endParaRPr lang="en-US" sz="2400" i="1" dirty="0" smtClean="0"/>
            </a:p>
          </p:txBody>
        </p:sp>
        <p:sp>
          <p:nvSpPr>
            <p:cNvPr id="12" name="Arc 11"/>
            <p:cNvSpPr/>
            <p:nvPr/>
          </p:nvSpPr>
          <p:spPr>
            <a:xfrm rot="18519144">
              <a:off x="2209997" y="3179541"/>
              <a:ext cx="3233881" cy="690113"/>
            </a:xfrm>
            <a:prstGeom prst="arc">
              <a:avLst>
                <a:gd name="adj1" fmla="val 11516842"/>
                <a:gd name="adj2" fmla="val 20877757"/>
              </a:avLst>
            </a:prstGeom>
            <a:ln w="50800">
              <a:solidFill>
                <a:srgbClr val="FF0000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00200" y="2438400"/>
              <a:ext cx="2743200" cy="25908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1000" y="50247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5400" y="2209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2971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gas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600" y="28956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liquid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00200" y="2895600"/>
            <a:ext cx="2362200" cy="21291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81400" y="502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0.9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2662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0.65</a:t>
            </a:r>
          </a:p>
        </p:txBody>
      </p:sp>
    </p:spTree>
    <p:extLst>
      <p:ext uri="{BB962C8B-B14F-4D97-AF65-F5344CB8AC3E}">
        <p14:creationId xmlns:p14="http://schemas.microsoft.com/office/powerpoint/2010/main" val="6680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Thermodynamics of phase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and  transitions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254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137160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Initially, focus on one component systems with multiple phases</a:t>
            </a:r>
          </a:p>
          <a:p>
            <a:endParaRPr lang="en-US" sz="2400" dirty="0"/>
          </a:p>
          <a:p>
            <a:r>
              <a:rPr lang="en-US" sz="2400" dirty="0" smtClean="0"/>
              <a:t>Example: water</a:t>
            </a:r>
          </a:p>
          <a:p>
            <a:pPr lvl="1"/>
            <a:r>
              <a:rPr lang="en-US" sz="2400" dirty="0" smtClean="0"/>
              <a:t>Phase I:  Solid</a:t>
            </a:r>
          </a:p>
          <a:p>
            <a:pPr lvl="1"/>
            <a:r>
              <a:rPr lang="en-US" sz="2400" dirty="0" smtClean="0"/>
              <a:t>Phase II: Liquid</a:t>
            </a:r>
          </a:p>
          <a:p>
            <a:pPr lvl="1"/>
            <a:r>
              <a:rPr lang="en-US" sz="2400" dirty="0" smtClean="0"/>
              <a:t>Phase III: Gas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732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22703" r="34665" b="9721"/>
          <a:stretch/>
        </p:blipFill>
        <p:spPr bwMode="auto">
          <a:xfrm>
            <a:off x="762000" y="685800"/>
            <a:ext cx="7824061" cy="553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Phase diagram </a:t>
            </a:r>
            <a:r>
              <a:rPr lang="en-US" sz="2400" dirty="0"/>
              <a:t>of water (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www1.lsbu.ac.uk/water/phase.html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658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about phase transitions at constant T and P (or more generally T and Y).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i="1" dirty="0" smtClean="0"/>
              <a:t>G</a:t>
            </a:r>
            <a:r>
              <a:rPr lang="en-US" sz="2400" i="1" baseline="30000" dirty="0" smtClean="0"/>
              <a:t>I</a:t>
            </a:r>
            <a:r>
              <a:rPr lang="en-US" sz="2400" i="1" dirty="0" smtClean="0"/>
              <a:t>(T,Y)=G</a:t>
            </a:r>
            <a:r>
              <a:rPr lang="en-US" sz="2400" i="1" baseline="30000" dirty="0" smtClean="0"/>
              <a:t>II</a:t>
            </a:r>
            <a:r>
              <a:rPr lang="en-US" sz="2400" i="1" dirty="0" smtClean="0"/>
              <a:t>(T,Y)     and   </a:t>
            </a:r>
            <a:r>
              <a:rPr lang="en-US" sz="2400" i="1" dirty="0" err="1" smtClean="0">
                <a:latin typeface="Symbol" pitchFamily="18" charset="2"/>
              </a:rPr>
              <a:t>m</a:t>
            </a:r>
            <a:r>
              <a:rPr lang="en-US" sz="2400" i="1" baseline="30000" dirty="0" err="1" smtClean="0"/>
              <a:t>I</a:t>
            </a:r>
            <a:r>
              <a:rPr lang="en-US" sz="2400" i="1" dirty="0" smtClean="0"/>
              <a:t>(T,Y)=</a:t>
            </a:r>
            <a:r>
              <a:rPr lang="en-US" sz="2400" i="1" dirty="0" err="1" smtClean="0">
                <a:latin typeface="Symbol" pitchFamily="18" charset="2"/>
              </a:rPr>
              <a:t>m</a:t>
            </a:r>
            <a:r>
              <a:rPr lang="en-US" sz="2400" i="1" baseline="30000" dirty="0" err="1" smtClean="0"/>
              <a:t>II</a:t>
            </a:r>
            <a:r>
              <a:rPr lang="en-US" sz="2400" i="1" dirty="0" smtClean="0"/>
              <a:t>(T,Y</a:t>
            </a:r>
            <a:r>
              <a:rPr lang="en-US" sz="2400" i="1" dirty="0"/>
              <a:t>) </a:t>
            </a:r>
            <a:endParaRPr lang="en-US" sz="2400" i="1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Coexistence line defined by </a:t>
            </a:r>
            <a:r>
              <a:rPr lang="en-US" sz="2400" i="1" dirty="0" smtClean="0"/>
              <a:t>Y</a:t>
            </a:r>
            <a:r>
              <a:rPr lang="en-US" sz="2400" i="1" baseline="30000" dirty="0" smtClean="0"/>
              <a:t>I-</a:t>
            </a:r>
            <a:r>
              <a:rPr lang="en-US" sz="2400" i="1" baseline="30000" dirty="0" err="1" smtClean="0"/>
              <a:t>II</a:t>
            </a:r>
            <a:r>
              <a:rPr lang="en-US" sz="2400" i="1" baseline="-25000" dirty="0" err="1" smtClean="0"/>
              <a:t>coexist</a:t>
            </a:r>
            <a:r>
              <a:rPr lang="en-US" sz="2400" i="1" dirty="0" smtClean="0"/>
              <a:t>(T).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In this case, the </a:t>
            </a:r>
            <a:r>
              <a:rPr lang="en-US" sz="2400" dirty="0" err="1" smtClean="0"/>
              <a:t>coexistance</a:t>
            </a:r>
            <a:r>
              <a:rPr lang="en-US" sz="2400" dirty="0" smtClean="0"/>
              <a:t> of three phases is only possible at a point in the </a:t>
            </a:r>
            <a:r>
              <a:rPr lang="en-US" sz="2400" i="1" dirty="0" smtClean="0"/>
              <a:t>Y,T</a:t>
            </a:r>
            <a:r>
              <a:rPr lang="en-US" sz="2400" dirty="0" smtClean="0"/>
              <a:t> plane.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Phase transition can be first order when G has discontinuous first derivatives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Phase transition can be second order when G has continuous first derivatives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011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0" t="45395" r="18600" b="16279"/>
          <a:stretch/>
        </p:blipFill>
        <p:spPr bwMode="auto">
          <a:xfrm>
            <a:off x="1828800" y="1219200"/>
            <a:ext cx="5998464" cy="37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description of the equilibrium between two forms “phases” of a material under conditions of constant </a:t>
            </a:r>
            <a:r>
              <a:rPr lang="en-US" sz="2400" i="1" dirty="0" smtClean="0"/>
              <a:t>T</a:t>
            </a:r>
            <a:r>
              <a:rPr lang="en-US" sz="2400" dirty="0" smtClean="0"/>
              <a:t> and </a:t>
            </a:r>
            <a:r>
              <a:rPr lang="en-US" sz="2400" i="1" dirty="0" smtClean="0"/>
              <a:t>P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7571"/>
              </p:ext>
            </p:extLst>
          </p:nvPr>
        </p:nvGraphicFramePr>
        <p:xfrm>
          <a:off x="1524000" y="1981200"/>
          <a:ext cx="6578600" cy="406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数式" r:id="rId3" imgW="2489040" imgH="1536480" progId="Equation.3">
                  <p:embed/>
                </p:oleObj>
              </mc:Choice>
              <mc:Fallback>
                <p:oleObj name="数式" r:id="rId3" imgW="2489040" imgH="1536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81200"/>
                        <a:ext cx="6578600" cy="4061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3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829</Words>
  <Application>Microsoft Office PowerPoint</Application>
  <PresentationFormat>On-screen Show (4:3)</PresentationFormat>
  <Paragraphs>248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264</cp:revision>
  <cp:lastPrinted>2014-01-23T18:55:20Z</cp:lastPrinted>
  <dcterms:created xsi:type="dcterms:W3CDTF">2012-01-10T18:32:24Z</dcterms:created>
  <dcterms:modified xsi:type="dcterms:W3CDTF">2014-02-04T15:54:13Z</dcterms:modified>
</cp:coreProperties>
</file>