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80" r:id="rId3"/>
    <p:sldId id="309" r:id="rId4"/>
    <p:sldId id="310" r:id="rId5"/>
    <p:sldId id="291" r:id="rId6"/>
    <p:sldId id="294" r:id="rId7"/>
    <p:sldId id="299" r:id="rId8"/>
    <p:sldId id="300" r:id="rId9"/>
    <p:sldId id="306" r:id="rId10"/>
    <p:sldId id="307" r:id="rId11"/>
    <p:sldId id="308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30" r:id="rId2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3" d="100"/>
          <a:sy n="63" d="100"/>
        </p:scale>
        <p:origin x="-67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9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5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4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48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76200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12:30-1:45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8194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9  --  Chapter  2</a:t>
            </a:r>
          </a:p>
          <a:p>
            <a:pPr algn="ctr"/>
            <a:r>
              <a:rPr lang="en-US" sz="2400" b="1" dirty="0" smtClean="0"/>
              <a:t>Boltzmann’s Entropy</a:t>
            </a:r>
          </a:p>
          <a:p>
            <a:pPr algn="ctr"/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Microscopic analyses of entropy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b="1" dirty="0" smtClean="0"/>
              <a:t>Spin system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b="1" dirty="0" smtClean="0"/>
              <a:t>Einstein solid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n-US" sz="2400" b="1" dirty="0" smtClean="0"/>
              <a:t>Ideal gas</a:t>
            </a:r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Spin-1/2 system  – effects of Magnetic field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439151"/>
              </p:ext>
            </p:extLst>
          </p:nvPr>
        </p:nvGraphicFramePr>
        <p:xfrm>
          <a:off x="809625" y="2835275"/>
          <a:ext cx="7935913" cy="285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7" name="数式" r:id="rId3" imgW="3504960" imgH="1257120" progId="Equation.3">
                  <p:embed/>
                </p:oleObj>
              </mc:Choice>
              <mc:Fallback>
                <p:oleObj name="数式" r:id="rId3" imgW="3504960" imgH="1257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9625" y="2835275"/>
                        <a:ext cx="7935913" cy="285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651309"/>
              </p:ext>
            </p:extLst>
          </p:nvPr>
        </p:nvGraphicFramePr>
        <p:xfrm>
          <a:off x="675322" y="1219200"/>
          <a:ext cx="84534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518" name="数式" r:id="rId5" imgW="3733560" imgH="457200" progId="Equation.3">
                  <p:embed/>
                </p:oleObj>
              </mc:Choice>
              <mc:Fallback>
                <p:oleObj name="数式" r:id="rId5" imgW="373356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322" y="1219200"/>
                        <a:ext cx="8453438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684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Spin-1/2 system  – effects of Magnetic field  -- continued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918865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Big leap:</a:t>
            </a:r>
          </a:p>
          <a:p>
            <a:pPr lvl="1"/>
            <a:r>
              <a:rPr lang="en-US" sz="2400" dirty="0" smtClean="0"/>
              <a:t>Assume the microscopic entropy function </a:t>
            </a:r>
            <a:r>
              <a:rPr lang="en-US" sz="2400" b="1" dirty="0" smtClean="0"/>
              <a:t>IS </a:t>
            </a:r>
            <a:r>
              <a:rPr lang="en-US" sz="2400" dirty="0" smtClean="0"/>
              <a:t>the same as the macroscopic entropy found in classical thermodynamics</a:t>
            </a:r>
            <a:endParaRPr lang="en-US" sz="2400" b="1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499627"/>
              </p:ext>
            </p:extLst>
          </p:nvPr>
        </p:nvGraphicFramePr>
        <p:xfrm>
          <a:off x="3823493" y="2133600"/>
          <a:ext cx="1954213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4" name="数式" r:id="rId3" imgW="863280" imgH="457200" progId="Equation.3">
                  <p:embed/>
                </p:oleObj>
              </mc:Choice>
              <mc:Fallback>
                <p:oleObj name="数式" r:id="rId3" imgW="86328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493" y="2133600"/>
                        <a:ext cx="1954213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459478"/>
              </p:ext>
            </p:extLst>
          </p:nvPr>
        </p:nvGraphicFramePr>
        <p:xfrm>
          <a:off x="1198563" y="3124200"/>
          <a:ext cx="5929312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5" name="数式" r:id="rId5" imgW="3504960" imgH="990360" progId="Equation.3">
                  <p:embed/>
                </p:oleObj>
              </mc:Choice>
              <mc:Fallback>
                <p:oleObj name="数式" r:id="rId5" imgW="3504960" imgH="9903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3124200"/>
                        <a:ext cx="5929312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772104"/>
              </p:ext>
            </p:extLst>
          </p:nvPr>
        </p:nvGraphicFramePr>
        <p:xfrm>
          <a:off x="1252538" y="4724400"/>
          <a:ext cx="5143500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96" name="数式" r:id="rId7" imgW="2273040" imgH="888840" progId="Equation.3">
                  <p:embed/>
                </p:oleObj>
              </mc:Choice>
              <mc:Fallback>
                <p:oleObj name="数式" r:id="rId7" imgW="2273040" imgH="888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4724400"/>
                        <a:ext cx="5143500" cy="186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93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Spin-1/2 system  – effects of Magnetic field 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4503827"/>
              </p:ext>
            </p:extLst>
          </p:nvPr>
        </p:nvGraphicFramePr>
        <p:xfrm>
          <a:off x="1114425" y="3200400"/>
          <a:ext cx="5316538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4" name="数式" r:id="rId3" imgW="2349360" imgH="736560" progId="Equation.3">
                  <p:embed/>
                </p:oleObj>
              </mc:Choice>
              <mc:Fallback>
                <p:oleObj name="数式" r:id="rId3" imgW="2349360" imgH="73656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3200400"/>
                        <a:ext cx="5316538" cy="154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79765"/>
              </p:ext>
            </p:extLst>
          </p:nvPr>
        </p:nvGraphicFramePr>
        <p:xfrm>
          <a:off x="1100138" y="4648200"/>
          <a:ext cx="6264275" cy="196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5" name="数式" r:id="rId5" imgW="2768400" imgH="939600" progId="Equation.3">
                  <p:embed/>
                </p:oleObj>
              </mc:Choice>
              <mc:Fallback>
                <p:oleObj name="数式" r:id="rId5" imgW="2768400" imgH="939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4648200"/>
                        <a:ext cx="6264275" cy="196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745932"/>
              </p:ext>
            </p:extLst>
          </p:nvPr>
        </p:nvGraphicFramePr>
        <p:xfrm>
          <a:off x="1219200" y="918865"/>
          <a:ext cx="5143500" cy="186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66" name="数式" r:id="rId7" imgW="2273040" imgH="888840" progId="Equation.3">
                  <p:embed/>
                </p:oleObj>
              </mc:Choice>
              <mc:Fallback>
                <p:oleObj name="数式" r:id="rId7" imgW="2273040" imgH="8888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918865"/>
                        <a:ext cx="5143500" cy="186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903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769752" y="952500"/>
            <a:ext cx="4185832" cy="1866900"/>
            <a:chOff x="-533400" y="2438400"/>
            <a:chExt cx="8371664" cy="3733800"/>
          </a:xfrm>
        </p:grpSpPr>
        <p:pic>
          <p:nvPicPr>
            <p:cNvPr id="153602" name="Picture 2" descr="http://lpsa.swarthmore.edu/Systems/MechTranslating/TransElem/SpringPhot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07294">
              <a:off x="1752600" y="2438400"/>
              <a:ext cx="3733800" cy="373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5486400" y="3124200"/>
              <a:ext cx="2351864" cy="236220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 extrusionH="76200">
              <a:extrusionClr>
                <a:schemeClr val="accent6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-533400" y="3124200"/>
              <a:ext cx="2351864" cy="2362200"/>
            </a:xfrm>
            <a:prstGeom prst="ellipse">
              <a:avLst/>
            </a:prstGeom>
            <a:solidFill>
              <a:srgbClr val="FF0000"/>
            </a:solidFill>
            <a:scene3d>
              <a:camera prst="orthographicFront"/>
              <a:lightRig rig="threePt" dir="t"/>
            </a:scene3d>
            <a:sp3d extrusionH="76200">
              <a:extrusionClr>
                <a:schemeClr val="accent6">
                  <a:lumMod val="75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  Einstein solid – simple model  of vibrational modes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140209"/>
              </p:ext>
            </p:extLst>
          </p:nvPr>
        </p:nvGraphicFramePr>
        <p:xfrm>
          <a:off x="769752" y="2816225"/>
          <a:ext cx="7764648" cy="282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3" name="数式" r:id="rId4" imgW="3657600" imgH="1346040" progId="Equation.3">
                  <p:embed/>
                </p:oleObj>
              </mc:Choice>
              <mc:Fallback>
                <p:oleObj name="数式" r:id="rId4" imgW="3657600" imgH="1346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752" y="2816225"/>
                        <a:ext cx="7764648" cy="282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82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32081"/>
              </p:ext>
            </p:extLst>
          </p:nvPr>
        </p:nvGraphicFramePr>
        <p:xfrm>
          <a:off x="990600" y="873145"/>
          <a:ext cx="77644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2" name="数式" r:id="rId3" imgW="3657600" imgH="431640" progId="Equation.3">
                  <p:embed/>
                </p:oleObj>
              </mc:Choice>
              <mc:Fallback>
                <p:oleObj name="数式" r:id="rId3" imgW="365760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73145"/>
                        <a:ext cx="776446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Einstein solid –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517916"/>
              </p:ext>
            </p:extLst>
          </p:nvPr>
        </p:nvGraphicFramePr>
        <p:xfrm>
          <a:off x="1143000" y="1752600"/>
          <a:ext cx="74406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3" name="数式" r:id="rId5" imgW="3504960" imgH="431640" progId="Equation.3">
                  <p:embed/>
                </p:oleObj>
              </mc:Choice>
              <mc:Fallback>
                <p:oleObj name="数式" r:id="rId5" imgW="35049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74406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71600" y="26670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for </a:t>
            </a:r>
            <a:r>
              <a:rPr lang="en-US" sz="2400" i="1" dirty="0" smtClean="0"/>
              <a:t>q=</a:t>
            </a:r>
            <a:r>
              <a:rPr lang="en-US" sz="2400" dirty="0" smtClean="0"/>
              <a:t>3 and </a:t>
            </a:r>
            <a:r>
              <a:rPr lang="en-US" sz="2400" i="1" dirty="0" smtClean="0"/>
              <a:t>N</a:t>
            </a:r>
            <a:r>
              <a:rPr lang="en-US" sz="2400" dirty="0" smtClean="0"/>
              <a:t>=2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15938"/>
              </p:ext>
            </p:extLst>
          </p:nvPr>
        </p:nvGraphicFramePr>
        <p:xfrm>
          <a:off x="1524000" y="3128665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N(1)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N(2)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q=3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(xxx|)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q=2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xx|x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q=1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q=2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x|xx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q=3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(|xxx)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053333"/>
              </p:ext>
            </p:extLst>
          </p:nvPr>
        </p:nvGraphicFramePr>
        <p:xfrm>
          <a:off x="2138363" y="5221288"/>
          <a:ext cx="281622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04" name="数式" r:id="rId7" imgW="1244520" imgH="419040" progId="Equation.3">
                  <p:embed/>
                </p:oleObj>
              </mc:Choice>
              <mc:Fallback>
                <p:oleObj name="数式" r:id="rId7" imgW="124452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63" y="5221288"/>
                        <a:ext cx="281622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1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497096"/>
              </p:ext>
            </p:extLst>
          </p:nvPr>
        </p:nvGraphicFramePr>
        <p:xfrm>
          <a:off x="990600" y="873145"/>
          <a:ext cx="77644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4" name="数式" r:id="rId3" imgW="3657600" imgH="431640" progId="Equation.3">
                  <p:embed/>
                </p:oleObj>
              </mc:Choice>
              <mc:Fallback>
                <p:oleObj name="数式" r:id="rId3" imgW="3657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73145"/>
                        <a:ext cx="776446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3810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Einstein solid – continued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403465"/>
              </p:ext>
            </p:extLst>
          </p:nvPr>
        </p:nvGraphicFramePr>
        <p:xfrm>
          <a:off x="1524000" y="1676400"/>
          <a:ext cx="2816225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5" name="数式" r:id="rId5" imgW="1244520" imgH="419040" progId="Equation.3">
                  <p:embed/>
                </p:oleObj>
              </mc:Choice>
              <mc:Fallback>
                <p:oleObj name="数式" r:id="rId5" imgW="12445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76400"/>
                        <a:ext cx="2816225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416488"/>
              </p:ext>
            </p:extLst>
          </p:nvPr>
        </p:nvGraphicFramePr>
        <p:xfrm>
          <a:off x="428625" y="2586038"/>
          <a:ext cx="8593138" cy="369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726" name="数式" r:id="rId7" imgW="3797280" imgH="1625400" progId="Equation.3">
                  <p:embed/>
                </p:oleObj>
              </mc:Choice>
              <mc:Fallback>
                <p:oleObj name="数式" r:id="rId7" imgW="3797280" imgH="1625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586038"/>
                        <a:ext cx="8593138" cy="369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4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4468849"/>
              </p:ext>
            </p:extLst>
          </p:nvPr>
        </p:nvGraphicFramePr>
        <p:xfrm>
          <a:off x="762000" y="304800"/>
          <a:ext cx="77644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8" name="数式" r:id="rId3" imgW="3657600" imgH="431640" progId="Equation.3">
                  <p:embed/>
                </p:oleObj>
              </mc:Choice>
              <mc:Fallback>
                <p:oleObj name="数式" r:id="rId3" imgW="3657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7764462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150167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Einstein solid – continued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708437"/>
              </p:ext>
            </p:extLst>
          </p:nvPr>
        </p:nvGraphicFramePr>
        <p:xfrm>
          <a:off x="1600200" y="1285875"/>
          <a:ext cx="6096000" cy="526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19" name="数式" r:id="rId5" imgW="3009600" imgH="2590560" progId="Equation.3">
                  <p:embed/>
                </p:oleObj>
              </mc:Choice>
              <mc:Fallback>
                <p:oleObj name="数式" r:id="rId5" imgW="3009600" imgH="259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285875"/>
                        <a:ext cx="6096000" cy="526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515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5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Relationship between classical and quantum microstate analyses: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141628"/>
              </p:ext>
            </p:extLst>
          </p:nvPr>
        </p:nvGraphicFramePr>
        <p:xfrm>
          <a:off x="1600200" y="1600200"/>
          <a:ext cx="4533392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2" name="数式" r:id="rId3" imgW="2336760" imgH="634680" progId="Equation.3">
                  <p:embed/>
                </p:oleObj>
              </mc:Choice>
              <mc:Fallback>
                <p:oleObj name="数式" r:id="rId3" imgW="2336760" imgH="6346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600200"/>
                        <a:ext cx="4533392" cy="1231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34290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for quantum particle in 1-dimensional box: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21281"/>
              </p:ext>
            </p:extLst>
          </p:nvPr>
        </p:nvGraphicFramePr>
        <p:xfrm>
          <a:off x="757238" y="4038600"/>
          <a:ext cx="5002212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33" name="数式" r:id="rId5" imgW="2577960" imgH="634680" progId="Equation.3">
                  <p:embed/>
                </p:oleObj>
              </mc:Choice>
              <mc:Fallback>
                <p:oleObj name="数式" r:id="rId5" imgW="257796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4038600"/>
                        <a:ext cx="5002212" cy="123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6324600" y="4038600"/>
            <a:ext cx="1219200" cy="1452265"/>
            <a:chOff x="6324600" y="4038600"/>
            <a:chExt cx="1219200" cy="145226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6477000" y="4038600"/>
              <a:ext cx="0" cy="106680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77000" y="5105400"/>
              <a:ext cx="1066800" cy="0"/>
            </a:xfrm>
            <a:prstGeom prst="line">
              <a:avLst/>
            </a:prstGeom>
            <a:ln w="50800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7086600" y="4038600"/>
              <a:ext cx="0" cy="1066800"/>
            </a:xfrm>
            <a:prstGeom prst="line">
              <a:avLst/>
            </a:prstGeom>
            <a:ln w="50800">
              <a:solidFill>
                <a:srgbClr val="FF0000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6934200" y="502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24600" y="5029200"/>
              <a:ext cx="609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0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7000" y="4495800"/>
              <a:ext cx="609600" cy="6096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477000" y="5040086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77000" y="4876800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477000" y="4572000"/>
              <a:ext cx="609600" cy="0"/>
            </a:xfrm>
            <a:prstGeom prst="line">
              <a:avLst/>
            </a:prstGeom>
            <a:ln w="12700">
              <a:solidFill>
                <a:schemeClr val="tx1"/>
              </a:solidFill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228600" y="76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 Ideal gas in </a:t>
            </a:r>
            <a:r>
              <a:rPr lang="en-US" sz="2400" i="1" dirty="0" smtClean="0"/>
              <a:t>d</a:t>
            </a:r>
            <a:r>
              <a:rPr lang="en-US" sz="2400" dirty="0" smtClean="0"/>
              <a:t> dimensions:</a:t>
            </a:r>
          </a:p>
        </p:txBody>
      </p:sp>
    </p:spTree>
    <p:extLst>
      <p:ext uri="{BB962C8B-B14F-4D97-AF65-F5344CB8AC3E}">
        <p14:creationId xmlns:p14="http://schemas.microsoft.com/office/powerpoint/2010/main" val="140317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79302"/>
              </p:ext>
            </p:extLst>
          </p:nvPr>
        </p:nvGraphicFramePr>
        <p:xfrm>
          <a:off x="412750" y="1177925"/>
          <a:ext cx="512127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6" name="数式" r:id="rId3" imgW="2057400" imgH="1218960" progId="Equation.3">
                  <p:embed/>
                </p:oleObj>
              </mc:Choice>
              <mc:Fallback>
                <p:oleObj name="数式" r:id="rId3" imgW="205740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1177925"/>
                        <a:ext cx="5121275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57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 single particle of mass m confined within a 1 dimensional box of length L; d=1, N=1: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32456"/>
              </p:ext>
            </p:extLst>
          </p:nvPr>
        </p:nvGraphicFramePr>
        <p:xfrm>
          <a:off x="457201" y="3917950"/>
          <a:ext cx="6553200" cy="263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7" name="数式" r:id="rId5" imgW="2628720" imgH="1091880" progId="Equation.3">
                  <p:embed/>
                </p:oleObj>
              </mc:Choice>
              <mc:Fallback>
                <p:oleObj name="数式" r:id="rId5" imgW="2628720" imgH="1091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3917950"/>
                        <a:ext cx="6553200" cy="2635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052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Classical analysis for </a:t>
            </a:r>
            <a:r>
              <a:rPr lang="en-US" sz="2400" dirty="0" smtClean="0">
                <a:latin typeface="Script MT Bold" pitchFamily="66" charset="0"/>
              </a:rPr>
              <a:t>N</a:t>
            </a:r>
            <a:r>
              <a:rPr lang="en-US" sz="2400" dirty="0" smtClean="0"/>
              <a:t>(E) for d=1, N=2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234049"/>
              </p:ext>
            </p:extLst>
          </p:nvPr>
        </p:nvGraphicFramePr>
        <p:xfrm>
          <a:off x="206375" y="838200"/>
          <a:ext cx="5534025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3" name="数式" r:id="rId3" imgW="2222280" imgH="1218960" progId="Equation.3">
                  <p:embed/>
                </p:oleObj>
              </mc:Choice>
              <mc:Fallback>
                <p:oleObj name="数式" r:id="rId3" imgW="22222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838200"/>
                        <a:ext cx="5534025" cy="293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3775501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Trick:  Map problem into general problem of finding volume of </a:t>
            </a:r>
            <a:r>
              <a:rPr lang="en-US" sz="2400" dirty="0" smtClean="0">
                <a:latin typeface="Symbol" pitchFamily="18" charset="2"/>
              </a:rPr>
              <a:t>n</a:t>
            </a:r>
            <a:r>
              <a:rPr lang="en-US" sz="2400" dirty="0" smtClean="0"/>
              <a:t> dimensional </a:t>
            </a:r>
            <a:r>
              <a:rPr lang="en-US" sz="2400" dirty="0" err="1" smtClean="0"/>
              <a:t>hypersphere</a:t>
            </a:r>
            <a:r>
              <a:rPr lang="en-US" sz="2400" dirty="0" smtClean="0"/>
              <a:t> of radius R</a:t>
            </a:r>
          </a:p>
        </p:txBody>
      </p:sp>
    </p:spTree>
    <p:extLst>
      <p:ext uri="{BB962C8B-B14F-4D97-AF65-F5344CB8AC3E}">
        <p14:creationId xmlns:p14="http://schemas.microsoft.com/office/powerpoint/2010/main" val="12608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" t="28382" r="23338" b="9168"/>
          <a:stretch/>
        </p:blipFill>
        <p:spPr bwMode="auto">
          <a:xfrm>
            <a:off x="128512" y="1524000"/>
            <a:ext cx="9019363" cy="40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33400" y="4876800"/>
            <a:ext cx="381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3232954"/>
              </p:ext>
            </p:extLst>
          </p:nvPr>
        </p:nvGraphicFramePr>
        <p:xfrm>
          <a:off x="65088" y="304800"/>
          <a:ext cx="8872537" cy="361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8" name="数式" r:id="rId3" imgW="4635360" imgH="1955520" progId="Equation.3">
                  <p:embed/>
                </p:oleObj>
              </mc:Choice>
              <mc:Fallback>
                <p:oleObj name="数式" r:id="rId3" imgW="4635360" imgH="19555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088" y="304800"/>
                        <a:ext cx="8872537" cy="3611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391668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Clever trick to find </a:t>
            </a:r>
            <a:r>
              <a:rPr lang="en-US" sz="2400" dirty="0" err="1" smtClean="0"/>
              <a:t>C</a:t>
            </a:r>
            <a:r>
              <a:rPr lang="en-US" sz="2400" baseline="-25000" dirty="0" err="1" smtClean="0">
                <a:latin typeface="Symbol" pitchFamily="18" charset="2"/>
              </a:rPr>
              <a:t>n</a:t>
            </a:r>
            <a:r>
              <a:rPr lang="en-US" sz="2400" dirty="0" smtClean="0"/>
              <a:t>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41361"/>
              </p:ext>
            </p:extLst>
          </p:nvPr>
        </p:nvGraphicFramePr>
        <p:xfrm>
          <a:off x="915988" y="4191000"/>
          <a:ext cx="5789612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9" name="数式" r:id="rId5" imgW="3136680" imgH="1231560" progId="Equation.3">
                  <p:embed/>
                </p:oleObj>
              </mc:Choice>
              <mc:Fallback>
                <p:oleObj name="数式" r:id="rId5" imgW="3136680" imgH="1231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4191000"/>
                        <a:ext cx="5789612" cy="227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29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9234099"/>
              </p:ext>
            </p:extLst>
          </p:nvPr>
        </p:nvGraphicFramePr>
        <p:xfrm>
          <a:off x="685800" y="635000"/>
          <a:ext cx="4359275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79" name="数式" r:id="rId3" imgW="2361960" imgH="2666880" progId="Equation.3">
                  <p:embed/>
                </p:oleObj>
              </mc:Choice>
              <mc:Fallback>
                <p:oleObj name="数式" r:id="rId3" imgW="2361960" imgH="266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635000"/>
                        <a:ext cx="4359275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137976"/>
              </p:ext>
            </p:extLst>
          </p:nvPr>
        </p:nvGraphicFramePr>
        <p:xfrm>
          <a:off x="4038600" y="3657600"/>
          <a:ext cx="487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n</a:t>
                      </a:r>
                      <a:endParaRPr lang="en-US" dirty="0">
                        <a:latin typeface="Symbol" pitchFamily="18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ymbol" pitchFamily="18" charset="2"/>
                        </a:rPr>
                        <a:t>G(n/2)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</a:t>
                      </a:r>
                      <a:r>
                        <a:rPr lang="en-US" baseline="-25000" dirty="0" err="1" smtClean="0">
                          <a:latin typeface="Symbol" pitchFamily="18" charset="2"/>
                        </a:rPr>
                        <a:t>n</a:t>
                      </a:r>
                      <a:endParaRPr lang="en-US" baseline="-25000" dirty="0">
                        <a:latin typeface="Symbol" pitchFamily="18" charset="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035108"/>
              </p:ext>
            </p:extLst>
          </p:nvPr>
        </p:nvGraphicFramePr>
        <p:xfrm>
          <a:off x="5638800" y="4038600"/>
          <a:ext cx="438150" cy="375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0" name="数式" r:id="rId5" imgW="266400" imgH="228600" progId="Equation.3">
                  <p:embed/>
                </p:oleObj>
              </mc:Choice>
              <mc:Fallback>
                <p:oleObj name="数式" r:id="rId5" imgW="2664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8800" y="4038600"/>
                        <a:ext cx="438150" cy="375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928618"/>
              </p:ext>
            </p:extLst>
          </p:nvPr>
        </p:nvGraphicFramePr>
        <p:xfrm>
          <a:off x="7723188" y="4497388"/>
          <a:ext cx="230187" cy="23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1" name="数式" r:id="rId7" imgW="139680" imgH="139680" progId="Equation.3">
                  <p:embed/>
                </p:oleObj>
              </mc:Choice>
              <mc:Fallback>
                <p:oleObj name="数式" r:id="rId7" imgW="139680" imgH="13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3188" y="4497388"/>
                        <a:ext cx="230187" cy="23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164754"/>
              </p:ext>
            </p:extLst>
          </p:nvPr>
        </p:nvGraphicFramePr>
        <p:xfrm>
          <a:off x="5565775" y="4724400"/>
          <a:ext cx="584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2" name="数式" r:id="rId9" imgW="355320" imgH="253800" progId="Equation.3">
                  <p:embed/>
                </p:oleObj>
              </mc:Choice>
              <mc:Fallback>
                <p:oleObj name="数式" r:id="rId9" imgW="355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5" y="4724400"/>
                        <a:ext cx="584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1911"/>
              </p:ext>
            </p:extLst>
          </p:nvPr>
        </p:nvGraphicFramePr>
        <p:xfrm>
          <a:off x="7688263" y="4783138"/>
          <a:ext cx="3127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83" name="数式" r:id="rId11" imgW="190440" imgH="228600" progId="Equation.3">
                  <p:embed/>
                </p:oleObj>
              </mc:Choice>
              <mc:Fallback>
                <p:oleObj name="数式" r:id="rId11" imgW="190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8263" y="4783138"/>
                        <a:ext cx="312737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540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Result for </a:t>
            </a:r>
            <a:r>
              <a:rPr lang="en-US" sz="2400" dirty="0" smtClean="0">
                <a:latin typeface="Script MT Bold" pitchFamily="66" charset="0"/>
              </a:rPr>
              <a:t>N</a:t>
            </a:r>
            <a:r>
              <a:rPr lang="en-US" sz="2400" dirty="0" smtClean="0"/>
              <a:t>(E) for d=1, N=2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299063"/>
              </p:ext>
            </p:extLst>
          </p:nvPr>
        </p:nvGraphicFramePr>
        <p:xfrm>
          <a:off x="395288" y="766763"/>
          <a:ext cx="5532437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4" name="数式" r:id="rId3" imgW="2222280" imgH="761760" progId="Equation.3">
                  <p:embed/>
                </p:oleObj>
              </mc:Choice>
              <mc:Fallback>
                <p:oleObj name="数式" r:id="rId3" imgW="222228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766763"/>
                        <a:ext cx="5532437" cy="183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733800" y="2133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(same as result for d=2, N=1)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485093"/>
              </p:ext>
            </p:extLst>
          </p:nvPr>
        </p:nvGraphicFramePr>
        <p:xfrm>
          <a:off x="1382713" y="2438400"/>
          <a:ext cx="6515100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5" name="数式" r:id="rId5" imgW="2616120" imgH="825480" progId="Equation.3">
                  <p:embed/>
                </p:oleObj>
              </mc:Choice>
              <mc:Fallback>
                <p:oleObj name="数式" r:id="rId5" imgW="26161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2438400"/>
                        <a:ext cx="6515100" cy="198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83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3172279"/>
              </p:ext>
            </p:extLst>
          </p:nvPr>
        </p:nvGraphicFramePr>
        <p:xfrm>
          <a:off x="1447800" y="1752600"/>
          <a:ext cx="60960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Symbol" pitchFamily="18" charset="2"/>
                        </a:rPr>
                        <a:t>k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latin typeface="Script MT Bold" pitchFamily="66" charset="0"/>
                        </a:rPr>
                        <a:t>N</a:t>
                      </a:r>
                      <a:r>
                        <a:rPr lang="en-US" baseline="-25000" dirty="0" err="1" smtClean="0"/>
                        <a:t>Cl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Script MT Bold" pitchFamily="66" charset="0"/>
                        </a:rPr>
                        <a:t>N</a:t>
                      </a:r>
                      <a:r>
                        <a:rPr lang="en-US" baseline="-25000" dirty="0" smtClean="0"/>
                        <a:t>Q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1.571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3.927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6.283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4.000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7.854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13.352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14.137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15.708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13.000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19.635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16.000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882003"/>
              </p:ext>
            </p:extLst>
          </p:nvPr>
        </p:nvGraphicFramePr>
        <p:xfrm>
          <a:off x="1330325" y="457200"/>
          <a:ext cx="61658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9" name="数式" r:id="rId3" imgW="2476440" imgH="444240" progId="Equation.3">
                  <p:embed/>
                </p:oleObj>
              </mc:Choice>
              <mc:Fallback>
                <p:oleObj name="数式" r:id="rId3" imgW="2476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7200"/>
                        <a:ext cx="616585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837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4724400"/>
            <a:ext cx="4724400" cy="1371600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486359"/>
              </p:ext>
            </p:extLst>
          </p:nvPr>
        </p:nvGraphicFramePr>
        <p:xfrm>
          <a:off x="898525" y="1149350"/>
          <a:ext cx="6340475" cy="349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0" name="数式" r:id="rId3" imgW="3060360" imgH="1803240" progId="Equation.3">
                  <p:embed/>
                </p:oleObj>
              </mc:Choice>
              <mc:Fallback>
                <p:oleObj name="数式" r:id="rId3" imgW="3060360" imgH="1803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149350"/>
                        <a:ext cx="6340475" cy="349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38200" y="6096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Microstate count for N particles in d-dimensions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32403"/>
              </p:ext>
            </p:extLst>
          </p:nvPr>
        </p:nvGraphicFramePr>
        <p:xfrm>
          <a:off x="1166813" y="4648200"/>
          <a:ext cx="4764087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1" name="数式" r:id="rId5" imgW="2298600" imgH="736560" progId="Equation.3">
                  <p:embed/>
                </p:oleObj>
              </mc:Choice>
              <mc:Fallback>
                <p:oleObj name="数式" r:id="rId5" imgW="2298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648200"/>
                        <a:ext cx="4764087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15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73979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Boltzmann entropy function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08121"/>
              </p:ext>
            </p:extLst>
          </p:nvPr>
        </p:nvGraphicFramePr>
        <p:xfrm>
          <a:off x="649288" y="661988"/>
          <a:ext cx="8342312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0" name="数式" r:id="rId3" imgW="4025880" imgH="1447560" progId="Equation.3">
                  <p:embed/>
                </p:oleObj>
              </mc:Choice>
              <mc:Fallback>
                <p:oleObj name="数式" r:id="rId3" imgW="402588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661988"/>
                        <a:ext cx="8342312" cy="280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793568"/>
              </p:ext>
            </p:extLst>
          </p:nvPr>
        </p:nvGraphicFramePr>
        <p:xfrm>
          <a:off x="228600" y="3505200"/>
          <a:ext cx="8786813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1" name="数式" r:id="rId5" imgW="3568680" imgH="1143000" progId="Equation.3">
                  <p:embed/>
                </p:oleObj>
              </mc:Choice>
              <mc:Fallback>
                <p:oleObj name="数式" r:id="rId5" imgW="35686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505200"/>
                        <a:ext cx="8786813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10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358582"/>
              </p:ext>
            </p:extLst>
          </p:nvPr>
        </p:nvGraphicFramePr>
        <p:xfrm>
          <a:off x="1858963" y="923925"/>
          <a:ext cx="5395912" cy="487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32" name="数式" r:id="rId3" imgW="2603160" imgH="2514600" progId="Equation.3">
                  <p:embed/>
                </p:oleObj>
              </mc:Choice>
              <mc:Fallback>
                <p:oleObj name="数式" r:id="rId3" imgW="2603160" imgH="2514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923925"/>
                        <a:ext cx="5395912" cy="487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8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786833"/>
              </p:ext>
            </p:extLst>
          </p:nvPr>
        </p:nvGraphicFramePr>
        <p:xfrm>
          <a:off x="152400" y="76200"/>
          <a:ext cx="8942388" cy="386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5" name="数式" r:id="rId3" imgW="3632040" imgH="1600200" progId="Equation.3">
                  <p:embed/>
                </p:oleObj>
              </mc:Choice>
              <mc:Fallback>
                <p:oleObj name="数式" r:id="rId3" imgW="363204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8942388" cy="3862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32356"/>
              </p:ext>
            </p:extLst>
          </p:nvPr>
        </p:nvGraphicFramePr>
        <p:xfrm>
          <a:off x="125412" y="3856038"/>
          <a:ext cx="3532188" cy="165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76" name="数式" r:id="rId5" imgW="1434960" imgH="685800" progId="Equation.3">
                  <p:embed/>
                </p:oleObj>
              </mc:Choice>
              <mc:Fallback>
                <p:oleObj name="数式" r:id="rId5" imgW="143496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" y="3856038"/>
                        <a:ext cx="3532188" cy="165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2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Comparison of Boltzmann and macroscopic results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8351131"/>
              </p:ext>
            </p:extLst>
          </p:nvPr>
        </p:nvGraphicFramePr>
        <p:xfrm>
          <a:off x="206375" y="773113"/>
          <a:ext cx="8632825" cy="555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2" name="数式" r:id="rId3" imgW="3835080" imgH="2514600" progId="Equation.3">
                  <p:embed/>
                </p:oleObj>
              </mc:Choice>
              <mc:Fallback>
                <p:oleObj name="数式" r:id="rId3" imgW="3835080" imgH="2514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773113"/>
                        <a:ext cx="8632825" cy="555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98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1" t="18375" r="31638" b="4282"/>
          <a:stretch/>
        </p:blipFill>
        <p:spPr bwMode="auto">
          <a:xfrm>
            <a:off x="1219200" y="228600"/>
            <a:ext cx="7590295" cy="584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943600" y="1447800"/>
            <a:ext cx="1905000" cy="19812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6" t="18664" r="33382" b="3599"/>
          <a:stretch/>
        </p:blipFill>
        <p:spPr bwMode="auto">
          <a:xfrm>
            <a:off x="1066800" y="304800"/>
            <a:ext cx="7412064" cy="587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36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152400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comments on previous topics:</a:t>
            </a:r>
          </a:p>
          <a:p>
            <a:r>
              <a:rPr lang="en-US" sz="2400" dirty="0" smtClean="0"/>
              <a:t>Central limit theorem</a:t>
            </a:r>
          </a:p>
          <a:p>
            <a:pPr lvl="1"/>
            <a:r>
              <a:rPr lang="en-US" sz="2400" dirty="0" smtClean="0"/>
              <a:t>Consider </a:t>
            </a:r>
            <a:r>
              <a:rPr lang="en-US" sz="2400" i="1" dirty="0" smtClean="0"/>
              <a:t>N</a:t>
            </a:r>
            <a:r>
              <a:rPr lang="en-US" sz="2400" dirty="0" smtClean="0"/>
              <a:t> independent stochastic variables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, i=1,2,..N.</a:t>
            </a:r>
            <a:r>
              <a:rPr lang="en-US" sz="2400" dirty="0" smtClean="0"/>
              <a:t> What is the distribution of their sum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i="1" dirty="0" smtClean="0"/>
              <a:t>Y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=(X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+…X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)/N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10126"/>
              </p:ext>
            </p:extLst>
          </p:nvPr>
        </p:nvGraphicFramePr>
        <p:xfrm>
          <a:off x="1390650" y="2027238"/>
          <a:ext cx="6915150" cy="3732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55" name="数式" r:id="rId3" imgW="3555720" imgH="1968480" progId="Equation.3">
                  <p:embed/>
                </p:oleObj>
              </mc:Choice>
              <mc:Fallback>
                <p:oleObj name="数式" r:id="rId3" imgW="3555720" imgH="1968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2027238"/>
                        <a:ext cx="6915150" cy="373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9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57493"/>
              </p:ext>
            </p:extLst>
          </p:nvPr>
        </p:nvGraphicFramePr>
        <p:xfrm>
          <a:off x="1752600" y="2057400"/>
          <a:ext cx="437038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2" name="数式" r:id="rId3" imgW="2247840" imgH="482400" progId="Equation.3">
                  <p:embed/>
                </p:oleObj>
              </mc:Choice>
              <mc:Fallback>
                <p:oleObj name="数式" r:id="rId3" imgW="22478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57400"/>
                        <a:ext cx="4370387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82940"/>
            <a:ext cx="807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Central limit theorem</a:t>
            </a:r>
          </a:p>
          <a:p>
            <a:pPr lvl="1"/>
            <a:r>
              <a:rPr lang="en-US" sz="2400" dirty="0" smtClean="0"/>
              <a:t>Consider </a:t>
            </a:r>
            <a:r>
              <a:rPr lang="en-US" sz="2400" i="1" dirty="0" smtClean="0"/>
              <a:t>N</a:t>
            </a:r>
            <a:r>
              <a:rPr lang="en-US" sz="2400" dirty="0" smtClean="0"/>
              <a:t> independent stochastic variables </a:t>
            </a:r>
            <a:r>
              <a:rPr lang="en-US" sz="2400" i="1" dirty="0" smtClean="0"/>
              <a:t>X</a:t>
            </a:r>
            <a:r>
              <a:rPr lang="en-US" sz="2400" i="1" baseline="-25000" dirty="0" smtClean="0"/>
              <a:t>i</a:t>
            </a:r>
            <a:r>
              <a:rPr lang="en-US" sz="2400" i="1" dirty="0" smtClean="0"/>
              <a:t>, i=1,2,..N.</a:t>
            </a:r>
            <a:r>
              <a:rPr lang="en-US" sz="2400" dirty="0" smtClean="0"/>
              <a:t> What is the distribution of their sum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i="1" dirty="0" smtClean="0"/>
              <a:t>Y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=(X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+…X</a:t>
            </a:r>
            <a:r>
              <a:rPr lang="en-US" sz="2400" i="1" baseline="-25000" dirty="0" smtClean="0"/>
              <a:t>N</a:t>
            </a:r>
            <a:r>
              <a:rPr lang="en-US" sz="2400" i="1" dirty="0" smtClean="0"/>
              <a:t>)/N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14400" y="3429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itchFamily="2" charset="2"/>
              </a:rPr>
              <a:t>Distribution function for </a:t>
            </a:r>
            <a:r>
              <a:rPr lang="en-US" sz="2400" i="1" dirty="0" smtClean="0">
                <a:sym typeface="Wingdings" pitchFamily="2" charset="2"/>
              </a:rPr>
              <a:t>Y</a:t>
            </a:r>
            <a:r>
              <a:rPr lang="en-US" sz="2400" dirty="0" smtClean="0">
                <a:sym typeface="Wingdings" pitchFamily="2" charset="2"/>
              </a:rPr>
              <a:t> is a Gaussian distribution centered at &lt;x&gt; and with variance </a:t>
            </a:r>
            <a:endParaRPr lang="en-US" sz="24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955576"/>
              </p:ext>
            </p:extLst>
          </p:nvPr>
        </p:nvGraphicFramePr>
        <p:xfrm>
          <a:off x="5334000" y="3859738"/>
          <a:ext cx="1111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3" name="数式" r:id="rId5" imgW="571320" imgH="241200" progId="Equation.3">
                  <p:embed/>
                </p:oleObj>
              </mc:Choice>
              <mc:Fallback>
                <p:oleObj name="数式" r:id="rId5" imgW="5713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3859738"/>
                        <a:ext cx="111125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59" name="Picture 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19600"/>
            <a:ext cx="7239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2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Microscopic definition of entropy – due to Boltzmann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555627"/>
              </p:ext>
            </p:extLst>
          </p:nvPr>
        </p:nvGraphicFramePr>
        <p:xfrm>
          <a:off x="1931988" y="3886200"/>
          <a:ext cx="43703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2" name="数式" r:id="rId3" imgW="1930320" imgH="228600" progId="Equation.3">
                  <p:embed/>
                </p:oleObj>
              </mc:Choice>
              <mc:Fallback>
                <p:oleObj name="数式" r:id="rId3" imgW="19303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1988" y="3886200"/>
                        <a:ext cx="4370387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66800" y="1295400"/>
            <a:ext cx="784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Consider a system with </a:t>
            </a:r>
            <a:r>
              <a:rPr lang="en-US" sz="2400" i="1" dirty="0" smtClean="0"/>
              <a:t>N</a:t>
            </a:r>
            <a:r>
              <a:rPr lang="en-US" sz="2400" dirty="0" smtClean="0"/>
              <a:t> particles having a total energy </a:t>
            </a:r>
            <a:r>
              <a:rPr lang="en-US" sz="2400" i="1" dirty="0" smtClean="0"/>
              <a:t>E </a:t>
            </a:r>
            <a:r>
              <a:rPr lang="en-US" sz="2400" dirty="0" smtClean="0"/>
              <a:t>and a macroscopic parameter </a:t>
            </a:r>
            <a:r>
              <a:rPr lang="en-US" sz="2400" i="1" dirty="0" smtClean="0"/>
              <a:t>n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                       denotes the multiplicity of microscopic states having the same parameters.   Each of these states are assumed to equally likely to occur.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48288"/>
              </p:ext>
            </p:extLst>
          </p:nvPr>
        </p:nvGraphicFramePr>
        <p:xfrm>
          <a:off x="1219200" y="2286000"/>
          <a:ext cx="13509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3" name="数式" r:id="rId5" imgW="596880" imgH="228600" progId="Equation.3">
                  <p:embed/>
                </p:oleObj>
              </mc:Choice>
              <mc:Fallback>
                <p:oleObj name="数式" r:id="rId5" imgW="59688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86000"/>
                        <a:ext cx="1350963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821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7315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Suppose you have </a:t>
            </a:r>
            <a:r>
              <a:rPr lang="en-US" sz="2400" i="1" dirty="0" smtClean="0"/>
              <a:t>N </a:t>
            </a:r>
            <a:r>
              <a:rPr lang="en-US" sz="2400" dirty="0" smtClean="0"/>
              <a:t>spin-1/2 particles.   How many microscopic states does the system have?</a:t>
            </a:r>
          </a:p>
          <a:p>
            <a:endParaRPr lang="en-US" sz="2400" dirty="0"/>
          </a:p>
          <a:p>
            <a:r>
              <a:rPr lang="en-US" sz="2400" dirty="0" smtClean="0"/>
              <a:t>For </a:t>
            </a:r>
            <a:r>
              <a:rPr lang="en-US" sz="2400" i="1" dirty="0" smtClean="0"/>
              <a:t>N=10:</a:t>
            </a:r>
            <a:r>
              <a:rPr lang="en-US" sz="2400" dirty="0" smtClean="0"/>
              <a:t>    ↑</a:t>
            </a:r>
            <a:r>
              <a:rPr lang="en-US" sz="2400" dirty="0"/>
              <a:t>↓</a:t>
            </a:r>
            <a:r>
              <a:rPr lang="en-US" sz="2400" dirty="0" smtClean="0"/>
              <a:t> ↑↑</a:t>
            </a:r>
            <a:r>
              <a:rPr lang="en-US" sz="2400" dirty="0"/>
              <a:t>↓</a:t>
            </a:r>
            <a:r>
              <a:rPr lang="en-US" sz="2400" dirty="0" smtClean="0"/>
              <a:t> ↓↓↑↓↑      total = 2</a:t>
            </a:r>
            <a:r>
              <a:rPr lang="en-US" sz="2400" baseline="30000" dirty="0" smtClean="0"/>
              <a:t>10</a:t>
            </a:r>
            <a:r>
              <a:rPr lang="en-US" sz="2400" dirty="0" smtClean="0"/>
              <a:t>=1024</a:t>
            </a:r>
          </a:p>
          <a:p>
            <a:r>
              <a:rPr lang="en-US" sz="2400" dirty="0" smtClean="0"/>
              <a:t>For N=100                                                   total= 2</a:t>
            </a:r>
            <a:r>
              <a:rPr lang="en-US" sz="2400" baseline="30000" dirty="0" smtClean="0"/>
              <a:t>100</a:t>
            </a:r>
            <a:r>
              <a:rPr lang="en-US" sz="2400" dirty="0" smtClean="0"/>
              <a:t>=10</a:t>
            </a:r>
            <a:r>
              <a:rPr lang="en-US" sz="2400" baseline="30000" dirty="0" smtClean="0"/>
              <a:t>30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63880" y="22860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Now, consider </a:t>
            </a:r>
            <a:r>
              <a:rPr lang="en-US" sz="2400" i="1" dirty="0"/>
              <a:t>N </a:t>
            </a:r>
            <a:r>
              <a:rPr lang="en-US" sz="2400" dirty="0"/>
              <a:t>spin-1/2 </a:t>
            </a:r>
            <a:r>
              <a:rPr lang="en-US" sz="2400" dirty="0" smtClean="0"/>
              <a:t>particles with </a:t>
            </a:r>
            <a:r>
              <a:rPr lang="en-US" sz="2400" i="1" dirty="0" smtClean="0"/>
              <a:t>n </a:t>
            </a:r>
            <a:r>
              <a:rPr lang="en-US" sz="2400" dirty="0" smtClean="0"/>
              <a:t>↑ (all with the same energy).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093125"/>
              </p:ext>
            </p:extLst>
          </p:nvPr>
        </p:nvGraphicFramePr>
        <p:xfrm>
          <a:off x="2209800" y="2743200"/>
          <a:ext cx="26733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60" name="数式" r:id="rId3" imgW="1180800" imgH="419040" progId="Equation.3">
                  <p:embed/>
                </p:oleObj>
              </mc:Choice>
              <mc:Fallback>
                <p:oleObj name="数式" r:id="rId3" imgW="1180800" imgH="419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43200"/>
                        <a:ext cx="2673350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456966"/>
              </p:ext>
            </p:extLst>
          </p:nvPr>
        </p:nvGraphicFramePr>
        <p:xfrm>
          <a:off x="884238" y="3503613"/>
          <a:ext cx="7446962" cy="265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61" name="数式" r:id="rId5" imgW="3288960" imgH="1168200" progId="Equation.3">
                  <p:embed/>
                </p:oleObj>
              </mc:Choice>
              <mc:Fallback>
                <p:oleObj name="数式" r:id="rId5" imgW="3288960" imgH="1168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3503613"/>
                        <a:ext cx="7446962" cy="265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153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2/11/2014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457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Spin-1/2 system continued – effects of Magnetic field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" y="1828800"/>
            <a:ext cx="1066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57400" y="2209800"/>
            <a:ext cx="1066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57400" y="1295400"/>
            <a:ext cx="10668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840" y="2762905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H=0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09800" y="27432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H&gt;0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05200" y="1143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↓</a:t>
            </a:r>
            <a:r>
              <a:rPr lang="en-US" sz="2400" dirty="0" smtClean="0"/>
              <a:t>  </a:t>
            </a:r>
            <a:r>
              <a:rPr lang="en-US" sz="2400" i="1" dirty="0" err="1" smtClean="0">
                <a:latin typeface="Symbol" pitchFamily="18" charset="2"/>
              </a:rPr>
              <a:t>m</a:t>
            </a:r>
            <a:r>
              <a:rPr lang="en-US" sz="2400" i="1" dirty="0" err="1" smtClean="0">
                <a:latin typeface="Script MT Bold" pitchFamily="66" charset="0"/>
              </a:rPr>
              <a:t>H</a:t>
            </a:r>
            <a:endParaRPr lang="en-US" sz="2400" i="1" dirty="0" smtClean="0">
              <a:latin typeface="Script MT Bold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052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↑  -</a:t>
            </a:r>
            <a:r>
              <a:rPr lang="en-US" sz="2400" dirty="0" err="1" smtClean="0">
                <a:latin typeface="Symbol" pitchFamily="18" charset="2"/>
              </a:rPr>
              <a:t>m</a:t>
            </a:r>
            <a:r>
              <a:rPr lang="en-US" sz="2400" i="1" dirty="0" err="1">
                <a:latin typeface="Script MT Bold" pitchFamily="66" charset="0"/>
              </a:rPr>
              <a:t>H</a:t>
            </a:r>
            <a:endParaRPr lang="en-US" sz="2400" i="1" dirty="0">
              <a:latin typeface="Script MT Bold" pitchFamily="66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54305"/>
              </p:ext>
            </p:extLst>
          </p:nvPr>
        </p:nvGraphicFramePr>
        <p:xfrm>
          <a:off x="1106488" y="3987800"/>
          <a:ext cx="6727825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55" name="数式" r:id="rId3" imgW="2971800" imgH="711000" progId="Equation.3">
                  <p:embed/>
                </p:oleObj>
              </mc:Choice>
              <mc:Fallback>
                <p:oleObj name="数式" r:id="rId3" imgW="297180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3987800"/>
                        <a:ext cx="6727825" cy="161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63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6221</TotalTime>
  <Words>739</Words>
  <Application>Microsoft Office PowerPoint</Application>
  <PresentationFormat>On-screen Show (4:3)</PresentationFormat>
  <Paragraphs>196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368</cp:revision>
  <cp:lastPrinted>2014-02-11T17:15:24Z</cp:lastPrinted>
  <dcterms:created xsi:type="dcterms:W3CDTF">2012-01-10T18:32:24Z</dcterms:created>
  <dcterms:modified xsi:type="dcterms:W3CDTF">2014-02-11T21:19:23Z</dcterms:modified>
</cp:coreProperties>
</file>