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407" r:id="rId4"/>
    <p:sldId id="415" r:id="rId5"/>
    <p:sldId id="417" r:id="rId6"/>
    <p:sldId id="418" r:id="rId7"/>
    <p:sldId id="416" r:id="rId8"/>
    <p:sldId id="419" r:id="rId9"/>
    <p:sldId id="420" r:id="rId10"/>
    <p:sldId id="422" r:id="rId11"/>
    <p:sldId id="421" r:id="rId12"/>
    <p:sldId id="423" r:id="rId13"/>
    <p:sldId id="424" r:id="rId14"/>
    <p:sldId id="425" r:id="rId15"/>
    <p:sldId id="426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Complete reading  of Chapter 4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Microscopic </a:t>
            </a: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macroscopic </a:t>
            </a:r>
            <a:r>
              <a:rPr lang="en-US" sz="3200" b="1" dirty="0" err="1" smtClean="0">
                <a:solidFill>
                  <a:schemeClr val="folHlink"/>
                </a:solidFill>
                <a:sym typeface="Wingdings" pitchFamily="2" charset="2"/>
              </a:rPr>
              <a:t>polarizability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Clausius-Mossotti</a:t>
            </a:r>
            <a:r>
              <a:rPr lang="en-US" sz="3200" b="1" dirty="0" smtClean="0">
                <a:solidFill>
                  <a:schemeClr val="folHlink"/>
                </a:solidFill>
              </a:rPr>
              <a:t> equation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Electrostic</a:t>
            </a:r>
            <a:r>
              <a:rPr lang="en-US" sz="3200" b="1" dirty="0" smtClean="0">
                <a:solidFill>
                  <a:schemeClr val="folHlink"/>
                </a:solidFill>
              </a:rPr>
              <a:t> energy in dielectric media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the </a:t>
            </a:r>
            <a:r>
              <a:rPr lang="en-US" sz="2400" dirty="0" err="1" smtClean="0">
                <a:latin typeface="+mj-lt"/>
              </a:rPr>
              <a:t>Clausius-Mossotti</a:t>
            </a:r>
            <a:r>
              <a:rPr lang="en-US" sz="2400" dirty="0" smtClean="0">
                <a:latin typeface="+mj-lt"/>
              </a:rPr>
              <a:t> equation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Pentane (C</a:t>
            </a:r>
            <a:r>
              <a:rPr lang="en-US" sz="2400" baseline="-25000" dirty="0" smtClean="0">
                <a:latin typeface="+mj-lt"/>
              </a:rPr>
              <a:t>5</a:t>
            </a:r>
            <a:r>
              <a:rPr lang="en-US" sz="2400" dirty="0" smtClean="0">
                <a:latin typeface="+mj-lt"/>
              </a:rPr>
              <a:t>H</a:t>
            </a:r>
            <a:r>
              <a:rPr lang="en-US" sz="2400" baseline="-25000" dirty="0" smtClean="0">
                <a:latin typeface="+mj-lt"/>
              </a:rPr>
              <a:t>12</a:t>
            </a:r>
            <a:r>
              <a:rPr lang="en-US" sz="2400" dirty="0" smtClean="0">
                <a:latin typeface="+mj-lt"/>
              </a:rPr>
              <a:t>) at various densities</a:t>
            </a:r>
          </a:p>
        </p:txBody>
      </p:sp>
      <p:graphicFrame>
        <p:nvGraphicFramePr>
          <p:cNvPr id="7" name="Table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93754226"/>
              </p:ext>
            </p:extLst>
          </p:nvPr>
        </p:nvGraphicFramePr>
        <p:xfrm>
          <a:off x="1047750" y="2209800"/>
          <a:ext cx="6438899" cy="2363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78"/>
                <a:gridCol w="1664160"/>
                <a:gridCol w="1129012"/>
                <a:gridCol w="2152649"/>
              </a:tblGrid>
              <a:tr h="6449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Density (g/cm3)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Mol/m3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3V*(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0-1)/(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0+2)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0.613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5.12536E+27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1.82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1.25646E-28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0.701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5.86114E+27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1.24084E-28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6.65544E+27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1.22536E-28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0.865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7.23236E+27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1.2131E-28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0.907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7.58353E+27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1.2151E-28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5105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g</a:t>
            </a:r>
            <a:r>
              <a:rPr lang="en-US" sz="2400" baseline="-25000" dirty="0" err="1" smtClean="0">
                <a:latin typeface="+mj-lt"/>
              </a:rPr>
              <a:t>mol</a:t>
            </a:r>
            <a:r>
              <a:rPr lang="en-US" sz="2400" dirty="0" smtClean="0">
                <a:latin typeface="+mj-lt"/>
              </a:rPr>
              <a:t> = 1.2 x 10</a:t>
            </a:r>
            <a:r>
              <a:rPr lang="en-US" sz="2400" baseline="30000" dirty="0" smtClean="0">
                <a:latin typeface="+mj-lt"/>
              </a:rPr>
              <a:t>-28 </a:t>
            </a:r>
            <a:r>
              <a:rPr lang="en-US" sz="2400" dirty="0" smtClean="0">
                <a:latin typeface="+mj-lt"/>
              </a:rPr>
              <a:t>m</a:t>
            </a:r>
            <a:r>
              <a:rPr lang="en-US" sz="2400" baseline="300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= 0.12 nm</a:t>
            </a:r>
            <a:r>
              <a:rPr lang="en-US" sz="2400" baseline="30000" dirty="0" smtClean="0">
                <a:latin typeface="+mj-lt"/>
              </a:rPr>
              <a:t>3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7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Re-examination of electrostatic energy in dielectric media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554254"/>
              </p:ext>
            </p:extLst>
          </p:nvPr>
        </p:nvGraphicFramePr>
        <p:xfrm>
          <a:off x="228600" y="1447800"/>
          <a:ext cx="8683626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5" name="数式" r:id="rId3" imgW="4241520" imgH="2082600" progId="Equation.3">
                  <p:embed/>
                </p:oleObj>
              </mc:Choice>
              <mc:Fallback>
                <p:oleObj name="数式" r:id="rId3" imgW="424152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683626" cy="427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9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the “Modern Theory of Polarization”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Some references: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R. </a:t>
            </a:r>
            <a:r>
              <a:rPr lang="en-US" sz="2400" dirty="0" err="1" smtClean="0">
                <a:latin typeface="+mj-lt"/>
              </a:rPr>
              <a:t>D.King</a:t>
            </a:r>
            <a:r>
              <a:rPr lang="en-US" sz="2400" dirty="0" smtClean="0">
                <a:latin typeface="+mj-lt"/>
              </a:rPr>
              <a:t>-Smith and D. Vanderbilt, Phys. Rev. B   47, 1651 (1993)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R. </a:t>
            </a:r>
            <a:r>
              <a:rPr lang="en-US" sz="2400" dirty="0" err="1"/>
              <a:t>Resta</a:t>
            </a:r>
            <a:r>
              <a:rPr lang="en-US" sz="2400" dirty="0"/>
              <a:t>, Rev. Mod. Physics </a:t>
            </a:r>
            <a:r>
              <a:rPr lang="en-US" sz="2400" b="1" dirty="0"/>
              <a:t>66</a:t>
            </a:r>
            <a:r>
              <a:rPr lang="en-US" sz="2400" dirty="0"/>
              <a:t>, 699 (1994</a:t>
            </a:r>
            <a:r>
              <a:rPr lang="en-US" sz="2400" dirty="0" smtClean="0"/>
              <a:t>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 smtClean="0"/>
              <a:t>R. </a:t>
            </a:r>
            <a:r>
              <a:rPr lang="en-US" sz="2400" dirty="0" err="1" smtClean="0"/>
              <a:t>Resta</a:t>
            </a:r>
            <a:r>
              <a:rPr lang="en-US" sz="2400" dirty="0" smtClean="0"/>
              <a:t>, J. Phys. </a:t>
            </a:r>
            <a:r>
              <a:rPr lang="en-US" sz="2400" dirty="0" err="1" smtClean="0"/>
              <a:t>Condens</a:t>
            </a:r>
            <a:r>
              <a:rPr lang="en-US" sz="2400" dirty="0" smtClean="0"/>
              <a:t>. Matter 23, 123201 (2010</a:t>
            </a:r>
            <a:r>
              <a:rPr lang="en-US" sz="2400" dirty="0" smtClean="0"/>
              <a:t>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 smtClean="0"/>
              <a:t>N. </a:t>
            </a:r>
            <a:r>
              <a:rPr lang="en-US" sz="2400" dirty="0"/>
              <a:t>A</a:t>
            </a:r>
            <a:r>
              <a:rPr lang="en-US" sz="2400" dirty="0" smtClean="0"/>
              <a:t>.  </a:t>
            </a:r>
            <a:r>
              <a:rPr lang="en-US" sz="2400" dirty="0" err="1" smtClean="0"/>
              <a:t>Spaldin</a:t>
            </a:r>
            <a:r>
              <a:rPr lang="en-US" sz="2400" dirty="0" smtClean="0"/>
              <a:t>, J. Solid State Chem. </a:t>
            </a:r>
            <a:r>
              <a:rPr lang="en-US" sz="2400" b="1" dirty="0" smtClean="0"/>
              <a:t>195</a:t>
            </a:r>
            <a:r>
              <a:rPr lang="en-US" sz="2400" dirty="0" smtClean="0"/>
              <a:t>, 2 (2012)</a:t>
            </a:r>
            <a:endParaRPr lang="en-US" sz="2400" dirty="0"/>
          </a:p>
          <a:p>
            <a:pPr lvl="2"/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47462"/>
              </p:ext>
            </p:extLst>
          </p:nvPr>
        </p:nvGraphicFramePr>
        <p:xfrm>
          <a:off x="3200400" y="3198776"/>
          <a:ext cx="4081462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数式" r:id="rId3" imgW="1993680" imgH="1130040" progId="Equation.3">
                  <p:embed/>
                </p:oleObj>
              </mc:Choice>
              <mc:Fallback>
                <p:oleObj name="数式" r:id="rId3" imgW="199368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98776"/>
                        <a:ext cx="4081462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486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In general </a:t>
            </a:r>
            <a:r>
              <a:rPr lang="en-US" sz="2400" b="1" dirty="0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is highly dependent on the boundary values;   often it is more convenient/meaningful to calculate </a:t>
            </a:r>
            <a:r>
              <a:rPr lang="en-US" sz="2400" b="1" dirty="0" smtClean="0">
                <a:latin typeface="Symbol" pitchFamily="18" charset="2"/>
              </a:rPr>
              <a:t>D</a:t>
            </a:r>
            <a:r>
              <a:rPr lang="en-US" sz="2400" b="1" dirty="0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7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the “Modern Theory of Polarization”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--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073405"/>
              </p:ext>
            </p:extLst>
          </p:nvPr>
        </p:nvGraphicFramePr>
        <p:xfrm>
          <a:off x="1752600" y="1828800"/>
          <a:ext cx="478313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5" name="数式" r:id="rId3" imgW="2336760" imgH="736560" progId="Equation.3">
                  <p:embed/>
                </p:oleObj>
              </mc:Choice>
              <mc:Fallback>
                <p:oleObj name="数式" r:id="rId3" imgW="233676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478313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303" y="4370566"/>
            <a:ext cx="8274497" cy="16089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3578213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By contrast, the concept of the polarization of a periodic solid is not unique:</a:t>
            </a:r>
          </a:p>
        </p:txBody>
      </p:sp>
    </p:spTree>
    <p:extLst>
      <p:ext uri="{BB962C8B-B14F-4D97-AF65-F5344CB8AC3E}">
        <p14:creationId xmlns:p14="http://schemas.microsoft.com/office/powerpoint/2010/main" val="32971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290512"/>
            <a:ext cx="5934075" cy="62769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example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9653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 example   -- linear visualization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6505575" cy="2181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733800"/>
            <a:ext cx="7010400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324356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on the electronic distribution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56705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Na</a:t>
            </a: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567054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Cl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198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59" y="1143000"/>
            <a:ext cx="8613275" cy="40651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4648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392526"/>
              </p:ext>
            </p:extLst>
          </p:nvPr>
        </p:nvGraphicFramePr>
        <p:xfrm>
          <a:off x="1495425" y="1008063"/>
          <a:ext cx="5226050" cy="440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7" name="数式" r:id="rId3" imgW="2552400" imgH="2145960" progId="Equation.3">
                  <p:embed/>
                </p:oleObj>
              </mc:Choice>
              <mc:Fallback>
                <p:oleObj name="数式" r:id="rId3" imgW="25524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008063"/>
                        <a:ext cx="5226050" cy="440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Focus on dipolar fields:</a:t>
            </a:r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Microscopic origin of dipole moments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Polarizable isotropic atoms/molecules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Charge anisotropic molecules</a:t>
            </a:r>
          </a:p>
        </p:txBody>
      </p:sp>
      <p:pic>
        <p:nvPicPr>
          <p:cNvPr id="54274" name="Picture 2" descr="http://dapmotors.com/shop/images/Coil%20Spring%20St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5709">
            <a:off x="1936001" y="3387839"/>
            <a:ext cx="1991360" cy="1991360"/>
          </a:xfrm>
          <a:prstGeom prst="rect">
            <a:avLst/>
          </a:prstGeom>
          <a:solidFill>
            <a:srgbClr val="DA32AA"/>
          </a:solidFill>
        </p:spPr>
      </p:pic>
      <p:sp>
        <p:nvSpPr>
          <p:cNvPr id="6" name="TextBox 5"/>
          <p:cNvSpPr txBox="1"/>
          <p:nvPr/>
        </p:nvSpPr>
        <p:spPr>
          <a:xfrm>
            <a:off x="685800" y="2362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Polarizable isotropic atoms/molecules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657600"/>
            <a:ext cx="1371600" cy="1371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57600" y="3733800"/>
            <a:ext cx="1371600" cy="1371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3969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+mj-lt"/>
              </a:rPr>
              <a:t>+</a:t>
            </a:r>
            <a:r>
              <a:rPr lang="en-US" sz="4800" b="1" i="1" dirty="0" smtClean="0">
                <a:latin typeface="+mj-lt"/>
              </a:rPr>
              <a:t>q</a:t>
            </a:r>
            <a:endParaRPr lang="en-US" sz="4800" b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38934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+mj-lt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343400" y="53340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9200" y="533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3657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24600" y="3810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24600" y="3962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24600" y="4114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24600" y="4267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53200" y="2826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+mj-lt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5029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k=m</a:t>
            </a:r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i="1" baseline="-25000" dirty="0" smtClean="0">
                <a:latin typeface="Symbol" pitchFamily="18" charset="2"/>
              </a:rPr>
              <a:t>0</a:t>
            </a:r>
            <a:r>
              <a:rPr lang="en-US" sz="2400" i="1" baseline="30000" dirty="0" smtClean="0">
                <a:latin typeface="+mj-lt"/>
              </a:rPr>
              <a:t>2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149618"/>
              </p:ext>
            </p:extLst>
          </p:nvPr>
        </p:nvGraphicFramePr>
        <p:xfrm>
          <a:off x="5832475" y="4473575"/>
          <a:ext cx="2703513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9" name="数式" r:id="rId4" imgW="1320480" imgH="901440" progId="Equation.3">
                  <p:embed/>
                </p:oleObj>
              </mc:Choice>
              <mc:Fallback>
                <p:oleObj name="数式" r:id="rId4" imgW="1320480" imgH="901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475" y="4473575"/>
                        <a:ext cx="2703513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324600" y="1524000"/>
            <a:ext cx="1600200" cy="1440597"/>
            <a:chOff x="6324600" y="2826603"/>
            <a:chExt cx="1600200" cy="1440597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atin typeface="+mj-lt"/>
                </a:rPr>
                <a:t>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7081" y="838200"/>
            <a:ext cx="5029200" cy="2407826"/>
            <a:chOff x="609600" y="3387839"/>
            <a:chExt cx="5029200" cy="2407826"/>
          </a:xfrm>
        </p:grpSpPr>
        <p:pic>
          <p:nvPicPr>
            <p:cNvPr id="54274" name="Picture 2" descr="http://dapmotors.com/shop/images/Coil%20Spring%20Steel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15709">
              <a:off x="1936001" y="3387839"/>
              <a:ext cx="1991360" cy="1991360"/>
            </a:xfrm>
            <a:prstGeom prst="rect">
              <a:avLst/>
            </a:prstGeom>
            <a:solidFill>
              <a:srgbClr val="DA32AA"/>
            </a:solidFill>
          </p:spPr>
        </p:pic>
        <p:sp>
          <p:nvSpPr>
            <p:cNvPr id="7" name="Oval 6"/>
            <p:cNvSpPr/>
            <p:nvPr/>
          </p:nvSpPr>
          <p:spPr>
            <a:xfrm>
              <a:off x="609600" y="3657600"/>
              <a:ext cx="1371600" cy="1371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57600" y="3733800"/>
              <a:ext cx="1371600" cy="1371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2400" y="3969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atin typeface="+mj-lt"/>
                </a:rPr>
                <a:t>+</a:t>
              </a:r>
              <a:r>
                <a:rPr lang="en-US" sz="4800" b="1" i="1" dirty="0" smtClean="0">
                  <a:latin typeface="+mj-lt"/>
                </a:rPr>
                <a:t>q</a:t>
              </a:r>
              <a:endParaRPr lang="en-US" sz="4800" b="1" dirty="0" smtClean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0" y="38934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atin typeface="+mj-lt"/>
                </a:rPr>
                <a:t> 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343400" y="5334000"/>
              <a:ext cx="5334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53340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d</a:t>
              </a:r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81200" y="5029200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k=m</a:t>
              </a:r>
              <a:r>
                <a:rPr lang="en-US" sz="2400" i="1" dirty="0" smtClean="0">
                  <a:latin typeface="Symbol" pitchFamily="18" charset="2"/>
                </a:rPr>
                <a:t>w</a:t>
              </a:r>
              <a:r>
                <a:rPr lang="en-US" sz="2400" i="1" baseline="-25000" dirty="0" smtClean="0">
                  <a:latin typeface="Symbol" pitchFamily="18" charset="2"/>
                </a:rPr>
                <a:t>0</a:t>
              </a:r>
              <a:r>
                <a:rPr lang="en-US" sz="2400" i="1" baseline="300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122996"/>
              </p:ext>
            </p:extLst>
          </p:nvPr>
        </p:nvGraphicFramePr>
        <p:xfrm>
          <a:off x="395288" y="3200400"/>
          <a:ext cx="4183062" cy="32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数式" r:id="rId4" imgW="2044440" imgH="1600200" progId="Equation.3">
                  <p:embed/>
                </p:oleObj>
              </mc:Choice>
              <mc:Fallback>
                <p:oleObj name="数式" r:id="rId4" imgW="204444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200400"/>
                        <a:ext cx="4183062" cy="328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Polarizable isotropic atoms/molecules – continued:</a:t>
            </a:r>
          </a:p>
        </p:txBody>
      </p:sp>
    </p:spTree>
    <p:extLst>
      <p:ext uri="{BB962C8B-B14F-4D97-AF65-F5344CB8AC3E}">
        <p14:creationId xmlns:p14="http://schemas.microsoft.com/office/powerpoint/2010/main" val="11104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Alignment of molecules with permanent dipoles </a:t>
            </a:r>
            <a:r>
              <a:rPr lang="en-US" sz="2400" b="1" dirty="0" smtClean="0">
                <a:latin typeface="+mj-lt"/>
              </a:rPr>
              <a:t>p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grpSp>
        <p:nvGrpSpPr>
          <p:cNvPr id="11" name="Group 10"/>
          <p:cNvGrpSpPr/>
          <p:nvPr/>
        </p:nvGrpSpPr>
        <p:grpSpPr>
          <a:xfrm rot="2545315">
            <a:off x="1920240" y="1420475"/>
            <a:ext cx="1051560" cy="1496407"/>
            <a:chOff x="1920240" y="1420475"/>
            <a:chExt cx="1051560" cy="1496407"/>
          </a:xfrm>
        </p:grpSpPr>
        <p:sp>
          <p:nvSpPr>
            <p:cNvPr id="6" name="Can 5"/>
            <p:cNvSpPr/>
            <p:nvPr/>
          </p:nvSpPr>
          <p:spPr>
            <a:xfrm>
              <a:off x="2057400" y="1752600"/>
              <a:ext cx="152400" cy="838200"/>
            </a:xfrm>
            <a:prstGeom prst="ca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50720" y="2476500"/>
              <a:ext cx="381000" cy="4191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920240" y="1447800"/>
              <a:ext cx="381000" cy="4191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1200" y="1420475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+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81200" y="2455217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-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33800" y="990600"/>
            <a:ext cx="1600200" cy="1440597"/>
            <a:chOff x="6324600" y="2826603"/>
            <a:chExt cx="1600200" cy="1440597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atin typeface="+mj-lt"/>
                </a:rPr>
                <a:t>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61091" y="1512332"/>
            <a:ext cx="635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p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260520"/>
              </p:ext>
            </p:extLst>
          </p:nvPr>
        </p:nvGraphicFramePr>
        <p:xfrm>
          <a:off x="533400" y="3048000"/>
          <a:ext cx="8261351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8" name="数式" r:id="rId3" imgW="4038480" imgH="1447560" progId="Equation.3">
                  <p:embed/>
                </p:oleObj>
              </mc:Choice>
              <mc:Fallback>
                <p:oleObj name="数式" r:id="rId3" imgW="4038480" imgH="144756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0"/>
                        <a:ext cx="8261351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2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 due to collection of induced dipoles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6200" y="1219200"/>
            <a:ext cx="5943600" cy="3771900"/>
            <a:chOff x="76200" y="1219200"/>
            <a:chExt cx="5943600" cy="3771900"/>
          </a:xfrm>
        </p:grpSpPr>
        <p:sp>
          <p:nvSpPr>
            <p:cNvPr id="7" name="Oval 6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ight Arrow 14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ight Arrow 15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ight Arrow 16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ight Arrow 17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ight Arrow 18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ight Arrow 20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ight Arrow 21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ight Arrow 22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7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5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6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9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687187"/>
              </p:ext>
            </p:extLst>
          </p:nvPr>
        </p:nvGraphicFramePr>
        <p:xfrm>
          <a:off x="6113463" y="1555750"/>
          <a:ext cx="2779712" cy="205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8" name="数式" r:id="rId3" imgW="1358640" imgH="1002960" progId="Equation.3">
                  <p:embed/>
                </p:oleObj>
              </mc:Choice>
              <mc:Fallback>
                <p:oleObj name="数式" r:id="rId3" imgW="1358640" imgH="10029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1555750"/>
                        <a:ext cx="2779712" cy="205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7998"/>
              </p:ext>
            </p:extLst>
          </p:nvPr>
        </p:nvGraphicFramePr>
        <p:xfrm>
          <a:off x="565150" y="5070475"/>
          <a:ext cx="52260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9" name="数式" r:id="rId5" imgW="2552400" imgH="685800" progId="Equation.3">
                  <p:embed/>
                </p:oleObj>
              </mc:Choice>
              <mc:Fallback>
                <p:oleObj name="数式" r:id="rId5" imgW="255240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5070475"/>
                        <a:ext cx="52260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2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922215"/>
              </p:ext>
            </p:extLst>
          </p:nvPr>
        </p:nvGraphicFramePr>
        <p:xfrm>
          <a:off x="452438" y="3654425"/>
          <a:ext cx="7631112" cy="285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3" name="Equation" r:id="rId3" imgW="6083280" imgH="2273040" progId="Equation.DSMT4">
                  <p:embed/>
                </p:oleObj>
              </mc:Choice>
              <mc:Fallback>
                <p:oleObj name="Equation" r:id="rId3" imgW="6083280" imgH="22730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3654425"/>
                        <a:ext cx="7631112" cy="285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691305"/>
              </p:ext>
            </p:extLst>
          </p:nvPr>
        </p:nvGraphicFramePr>
        <p:xfrm>
          <a:off x="5029200" y="1176951"/>
          <a:ext cx="2779712" cy="205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4" name="数式" r:id="rId5" imgW="1358640" imgH="1002960" progId="Equation.3">
                  <p:embed/>
                </p:oleObj>
              </mc:Choice>
              <mc:Fallback>
                <p:oleObj name="数式" r:id="rId5" imgW="1358640" imgH="10029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176951"/>
                        <a:ext cx="2779712" cy="205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26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2014 --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146456"/>
              </p:ext>
            </p:extLst>
          </p:nvPr>
        </p:nvGraphicFramePr>
        <p:xfrm>
          <a:off x="4359275" y="947962"/>
          <a:ext cx="4784725" cy="3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3" name="数式" r:id="rId3" imgW="2336760" imgH="1803240" progId="Equation.3">
                  <p:embed/>
                </p:oleObj>
              </mc:Choice>
              <mc:Fallback>
                <p:oleObj name="数式" r:id="rId3" imgW="233676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275" y="947962"/>
                        <a:ext cx="4784725" cy="369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426043"/>
              </p:ext>
            </p:extLst>
          </p:nvPr>
        </p:nvGraphicFramePr>
        <p:xfrm>
          <a:off x="1228852" y="4648200"/>
          <a:ext cx="491331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4" name="数式" r:id="rId5" imgW="2400120" imgH="761760" progId="Equation.3">
                  <p:embed/>
                </p:oleObj>
              </mc:Choice>
              <mc:Fallback>
                <p:oleObj name="数式" r:id="rId5" imgW="2400120" imgH="76176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852" y="4648200"/>
                        <a:ext cx="4913313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853" y="4191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Claussius-Mossotti</a:t>
            </a:r>
            <a:r>
              <a:rPr lang="en-US" sz="2400" dirty="0" smtClean="0">
                <a:latin typeface="+mj-lt"/>
              </a:rPr>
              <a:t> equation</a:t>
            </a:r>
          </a:p>
        </p:txBody>
      </p:sp>
    </p:spTree>
    <p:extLst>
      <p:ext uri="{BB962C8B-B14F-4D97-AF65-F5344CB8AC3E}">
        <p14:creationId xmlns:p14="http://schemas.microsoft.com/office/powerpoint/2010/main" val="38129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13053</TotalTime>
  <Words>478</Words>
  <Application>Microsoft Office PowerPoint</Application>
  <PresentationFormat>On-screen Show (4:3)</PresentationFormat>
  <Paragraphs>151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725</cp:revision>
  <cp:lastPrinted>2013-02-08T15:36:40Z</cp:lastPrinted>
  <dcterms:created xsi:type="dcterms:W3CDTF">2012-01-10T18:32:24Z</dcterms:created>
  <dcterms:modified xsi:type="dcterms:W3CDTF">2015-02-06T13:33:29Z</dcterms:modified>
</cp:coreProperties>
</file>