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407" r:id="rId4"/>
    <p:sldId id="415" r:id="rId5"/>
    <p:sldId id="417" r:id="rId6"/>
    <p:sldId id="418" r:id="rId7"/>
    <p:sldId id="416" r:id="rId8"/>
    <p:sldId id="419" r:id="rId9"/>
    <p:sldId id="420" r:id="rId10"/>
    <p:sldId id="422" r:id="rId11"/>
    <p:sldId id="421" r:id="rId12"/>
    <p:sldId id="423" r:id="rId13"/>
    <p:sldId id="424" r:id="rId14"/>
    <p:sldId id="425" r:id="rId15"/>
    <p:sldId id="42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9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Microscopic 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macroscopic </a:t>
            </a:r>
            <a:r>
              <a:rPr lang="en-US" sz="3200" b="1" dirty="0" err="1" smtClean="0">
                <a:solidFill>
                  <a:schemeClr val="folHlink"/>
                </a:solidFill>
                <a:sym typeface="Wingdings" pitchFamily="2" charset="2"/>
              </a:rPr>
              <a:t>polarizability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Clausius-Mossotti</a:t>
            </a:r>
            <a:r>
              <a:rPr lang="en-US" sz="3200" b="1" dirty="0" smtClean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Electrostic</a:t>
            </a:r>
            <a:r>
              <a:rPr lang="en-US" sz="3200" b="1" dirty="0" smtClean="0">
                <a:solidFill>
                  <a:schemeClr val="folHlink"/>
                </a:solidFill>
              </a:rPr>
              <a:t> energy in dielectric media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the </a:t>
            </a:r>
            <a:r>
              <a:rPr lang="en-US" sz="2400" dirty="0" err="1" smtClean="0">
                <a:latin typeface="+mj-lt"/>
              </a:rPr>
              <a:t>Clausius-Mossotti</a:t>
            </a:r>
            <a:r>
              <a:rPr lang="en-US" sz="2400" dirty="0" smtClean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Pentane (C</a:t>
            </a:r>
            <a:r>
              <a:rPr lang="en-US" sz="2400" baseline="-25000" dirty="0" smtClean="0">
                <a:latin typeface="+mj-lt"/>
              </a:rPr>
              <a:t>5</a:t>
            </a:r>
            <a:r>
              <a:rPr lang="en-US" sz="2400" dirty="0" smtClean="0">
                <a:latin typeface="+mj-lt"/>
              </a:rPr>
              <a:t>H</a:t>
            </a:r>
            <a:r>
              <a:rPr lang="en-US" sz="2400" baseline="-25000" dirty="0" smtClean="0">
                <a:latin typeface="+mj-lt"/>
              </a:rPr>
              <a:t>12</a:t>
            </a:r>
            <a:r>
              <a:rPr lang="en-US" sz="2400" dirty="0" smtClean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/>
                <a:gridCol w="1664160"/>
                <a:gridCol w="1129012"/>
                <a:gridCol w="2152649"/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mol</a:t>
            </a:r>
            <a:r>
              <a:rPr lang="en-US" sz="2400" dirty="0" smtClean="0">
                <a:latin typeface="+mj-lt"/>
              </a:rPr>
              <a:t> = 1.2 x 10</a:t>
            </a:r>
            <a:r>
              <a:rPr lang="en-US" sz="2400" baseline="30000" dirty="0" smtClean="0">
                <a:latin typeface="+mj-lt"/>
              </a:rPr>
              <a:t>-28 </a:t>
            </a:r>
            <a:r>
              <a:rPr lang="en-US" sz="2400" dirty="0" smtClean="0">
                <a:latin typeface="+mj-lt"/>
              </a:rPr>
              <a:t>m</a:t>
            </a:r>
            <a:r>
              <a:rPr lang="en-US" sz="2400" baseline="300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= 0.12 nm</a:t>
            </a:r>
            <a:r>
              <a:rPr lang="en-US" sz="2400" baseline="30000" dirty="0" smtClean="0">
                <a:latin typeface="+mj-lt"/>
              </a:rPr>
              <a:t>3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554254"/>
              </p:ext>
            </p:extLst>
          </p:nvPr>
        </p:nvGraphicFramePr>
        <p:xfrm>
          <a:off x="228600" y="1447800"/>
          <a:ext cx="8683626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5" name="数式" r:id="rId3" imgW="4241520" imgH="2082600" progId="Equation.3">
                  <p:embed/>
                </p:oleObj>
              </mc:Choice>
              <mc:Fallback>
                <p:oleObj name="数式" r:id="rId3" imgW="424152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83626" cy="427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R. </a:t>
            </a:r>
            <a:r>
              <a:rPr lang="en-US" sz="2400" dirty="0" err="1" smtClean="0">
                <a:latin typeface="+mj-lt"/>
              </a:rPr>
              <a:t>D.King</a:t>
            </a:r>
            <a:r>
              <a:rPr lang="en-US" sz="2400" dirty="0" smtClean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</a:t>
            </a:r>
            <a:r>
              <a:rPr lang="en-US" sz="2400" dirty="0" smtClean="0"/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/>
              <a:t>R. </a:t>
            </a:r>
            <a:r>
              <a:rPr lang="en-US" sz="2400" dirty="0" err="1" smtClean="0"/>
              <a:t>Resta</a:t>
            </a:r>
            <a:r>
              <a:rPr lang="en-US" sz="2400" dirty="0" smtClean="0"/>
              <a:t>, J. Phys. </a:t>
            </a:r>
            <a:r>
              <a:rPr lang="en-US" sz="2400" dirty="0" err="1" smtClean="0"/>
              <a:t>Condens</a:t>
            </a:r>
            <a:r>
              <a:rPr lang="en-US" sz="2400" dirty="0" smtClean="0"/>
              <a:t>. Matter 23, 123201 (2010</a:t>
            </a:r>
            <a:r>
              <a:rPr lang="en-US" sz="2400" dirty="0" smtClean="0"/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/>
              <a:t>N. </a:t>
            </a:r>
            <a:r>
              <a:rPr lang="en-US" sz="2400" dirty="0"/>
              <a:t>A</a:t>
            </a:r>
            <a:r>
              <a:rPr lang="en-US" sz="2400" dirty="0" smtClean="0"/>
              <a:t>.  </a:t>
            </a:r>
            <a:r>
              <a:rPr lang="en-US" sz="2400" dirty="0" err="1" smtClean="0"/>
              <a:t>Spaldin</a:t>
            </a:r>
            <a:r>
              <a:rPr lang="en-US" sz="2400" dirty="0" smtClean="0"/>
              <a:t>, J. Solid State Chem. </a:t>
            </a:r>
            <a:r>
              <a:rPr lang="en-US" sz="2400" b="1" dirty="0" smtClean="0"/>
              <a:t>195</a:t>
            </a:r>
            <a:r>
              <a:rPr lang="en-US" sz="2400" dirty="0" smtClean="0"/>
              <a:t>, 2 (2012)</a:t>
            </a:r>
            <a:endParaRPr lang="en-US" sz="2400" dirty="0"/>
          </a:p>
          <a:p>
            <a:pPr lvl="2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3" name="数式" r:id="rId3" imgW="1993680" imgH="1130040" progId="Equation.3">
                  <p:embed/>
                </p:oleObj>
              </mc:Choice>
              <mc:Fallback>
                <p:oleObj name="数式" r:id="rId3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general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 smtClean="0">
                <a:latin typeface="Symbol" pitchFamily="18" charset="2"/>
              </a:rPr>
              <a:t>D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--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数式" r:id="rId3" imgW="2336760" imgH="736560" progId="Equation.3">
                  <p:embed/>
                </p:oleObj>
              </mc:Choice>
              <mc:Fallback>
                <p:oleObj name="数式" r:id="rId3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By contrast,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example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example   -- linear visualization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the electronic distribution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59" y="1143000"/>
            <a:ext cx="8613275" cy="40651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464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2526"/>
              </p:ext>
            </p:extLst>
          </p:nvPr>
        </p:nvGraphicFramePr>
        <p:xfrm>
          <a:off x="1495425" y="1008063"/>
          <a:ext cx="522605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7" name="数式" r:id="rId3" imgW="2552400" imgH="2145960" progId="Equation.3">
                  <p:embed/>
                </p:oleObj>
              </mc:Choice>
              <mc:Fallback>
                <p:oleObj name="数式" r:id="rId3" imgW="25524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008063"/>
                        <a:ext cx="5226050" cy="440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Polarizable isotropic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Charge anisotropic molecules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936001" y="33878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657600"/>
            <a:ext cx="1371600" cy="1371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9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+</a:t>
            </a:r>
            <a:r>
              <a:rPr lang="en-US" sz="4800" b="1" i="1" dirty="0" smtClean="0">
                <a:latin typeface="+mj-lt"/>
              </a:rPr>
              <a:t>q</a:t>
            </a:r>
            <a:endParaRPr lang="en-US" sz="4800" b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93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343400" y="5334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9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3657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3810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2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4114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4600" y="4267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2826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k=m</a:t>
            </a:r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r>
              <a:rPr lang="en-US" sz="2400" i="1" baseline="30000" dirty="0" smtClean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49618"/>
              </p:ext>
            </p:extLst>
          </p:nvPr>
        </p:nvGraphicFramePr>
        <p:xfrm>
          <a:off x="5832475" y="4473575"/>
          <a:ext cx="2703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9" name="数式" r:id="rId4" imgW="1320480" imgH="901440" progId="Equation.3">
                  <p:embed/>
                </p:oleObj>
              </mc:Choice>
              <mc:Fallback>
                <p:oleObj name="数式" r:id="rId4" imgW="13204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473575"/>
                        <a:ext cx="27035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+</a:t>
              </a:r>
              <a:r>
                <a:rPr lang="en-US" sz="4800" b="1" i="1" dirty="0" smtClean="0">
                  <a:latin typeface="+mj-lt"/>
                </a:rPr>
                <a:t>q</a:t>
              </a:r>
              <a:endParaRPr lang="en-US" sz="4800" b="1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d</a:t>
              </a:r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k=m</a:t>
              </a:r>
              <a:r>
                <a:rPr lang="en-US" sz="2400" i="1" dirty="0" smtClean="0">
                  <a:latin typeface="Symbol" pitchFamily="18" charset="2"/>
                </a:rPr>
                <a:t>w</a:t>
              </a:r>
              <a:r>
                <a:rPr lang="en-US" sz="2400" i="1" baseline="-25000" dirty="0" smtClean="0">
                  <a:latin typeface="Symbol" pitchFamily="18" charset="2"/>
                </a:rPr>
                <a:t>0</a:t>
              </a:r>
              <a:r>
                <a:rPr lang="en-US" sz="2400" i="1" baseline="300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22996"/>
              </p:ext>
            </p:extLst>
          </p:nvPr>
        </p:nvGraphicFramePr>
        <p:xfrm>
          <a:off x="395288" y="3200400"/>
          <a:ext cx="4183062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数式" r:id="rId4" imgW="2044440" imgH="1600200" progId="Equation.3">
                  <p:embed/>
                </p:oleObj>
              </mc:Choice>
              <mc:Fallback>
                <p:oleObj name="数式" r:id="rId4" imgW="204444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00400"/>
                        <a:ext cx="4183062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Alignment of molecules with permanent dipoles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260520"/>
              </p:ext>
            </p:extLst>
          </p:nvPr>
        </p:nvGraphicFramePr>
        <p:xfrm>
          <a:off x="533400" y="3048000"/>
          <a:ext cx="8261351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数式" r:id="rId3" imgW="4038480" imgH="1447560" progId="Equation.3">
                  <p:embed/>
                </p:oleObj>
              </mc:Choice>
              <mc:Fallback>
                <p:oleObj name="数式" r:id="rId3" imgW="4038480" imgH="14475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8261351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687187"/>
              </p:ext>
            </p:extLst>
          </p:nvPr>
        </p:nvGraphicFramePr>
        <p:xfrm>
          <a:off x="6113463" y="1555750"/>
          <a:ext cx="2779712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8" name="数式" r:id="rId3" imgW="1358640" imgH="1002960" progId="Equation.3">
                  <p:embed/>
                </p:oleObj>
              </mc:Choice>
              <mc:Fallback>
                <p:oleObj name="数式" r:id="rId3" imgW="1358640" imgH="1002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1555750"/>
                        <a:ext cx="2779712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7998"/>
              </p:ext>
            </p:extLst>
          </p:nvPr>
        </p:nvGraphicFramePr>
        <p:xfrm>
          <a:off x="565150" y="5070475"/>
          <a:ext cx="52260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9" name="数式" r:id="rId5" imgW="2552400" imgH="685800" progId="Equation.3">
                  <p:embed/>
                </p:oleObj>
              </mc:Choice>
              <mc:Fallback>
                <p:oleObj name="数式" r:id="rId5" imgW="25524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5070475"/>
                        <a:ext cx="52260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922215"/>
              </p:ext>
            </p:extLst>
          </p:nvPr>
        </p:nvGraphicFramePr>
        <p:xfrm>
          <a:off x="452438" y="3654425"/>
          <a:ext cx="7631112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3" name="Equation" r:id="rId3" imgW="6083280" imgH="2273040" progId="Equation.DSMT4">
                  <p:embed/>
                </p:oleObj>
              </mc:Choice>
              <mc:Fallback>
                <p:oleObj name="Equation" r:id="rId3" imgW="6083280" imgH="2273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654425"/>
                        <a:ext cx="7631112" cy="285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691305"/>
              </p:ext>
            </p:extLst>
          </p:nvPr>
        </p:nvGraphicFramePr>
        <p:xfrm>
          <a:off x="5029200" y="1176951"/>
          <a:ext cx="2779712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4" name="数式" r:id="rId5" imgW="1358640" imgH="1002960" progId="Equation.3">
                  <p:embed/>
                </p:oleObj>
              </mc:Choice>
              <mc:Fallback>
                <p:oleObj name="数式" r:id="rId5" imgW="1358640" imgH="10029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176951"/>
                        <a:ext cx="2779712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46456"/>
              </p:ext>
            </p:extLst>
          </p:nvPr>
        </p:nvGraphicFramePr>
        <p:xfrm>
          <a:off x="4359275" y="947962"/>
          <a:ext cx="4784725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3" name="数式" r:id="rId3" imgW="2336760" imgH="1803240" progId="Equation.3">
                  <p:embed/>
                </p:oleObj>
              </mc:Choice>
              <mc:Fallback>
                <p:oleObj name="数式" r:id="rId3" imgW="2336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947962"/>
                        <a:ext cx="4784725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26043"/>
              </p:ext>
            </p:extLst>
          </p:nvPr>
        </p:nvGraphicFramePr>
        <p:xfrm>
          <a:off x="1228852" y="4648200"/>
          <a:ext cx="49133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4" name="数式" r:id="rId5" imgW="2400120" imgH="761760" progId="Equation.3">
                  <p:embed/>
                </p:oleObj>
              </mc:Choice>
              <mc:Fallback>
                <p:oleObj name="数式" r:id="rId5" imgW="2400120" imgH="7617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852" y="4648200"/>
                        <a:ext cx="49133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Claussius-Mossotti</a:t>
            </a:r>
            <a:r>
              <a:rPr lang="en-US" sz="2400" dirty="0" smtClean="0">
                <a:latin typeface="+mj-lt"/>
              </a:rPr>
              <a:t> equation</a:t>
            </a: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13053</TotalTime>
  <Words>478</Words>
  <Application>Microsoft Office PowerPoint</Application>
  <PresentationFormat>On-screen Show (4:3)</PresentationFormat>
  <Paragraphs>151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725</cp:revision>
  <cp:lastPrinted>2013-02-08T15:36:40Z</cp:lastPrinted>
  <dcterms:created xsi:type="dcterms:W3CDTF">2012-01-10T18:32:24Z</dcterms:created>
  <dcterms:modified xsi:type="dcterms:W3CDTF">2015-02-06T13:33:29Z</dcterms:modified>
</cp:coreProperties>
</file>