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6" r:id="rId2"/>
    <p:sldId id="299" r:id="rId3"/>
    <p:sldId id="300" r:id="rId4"/>
    <p:sldId id="301" r:id="rId5"/>
    <p:sldId id="302" r:id="rId6"/>
    <p:sldId id="303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32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</a:t>
            </a:r>
            <a:r>
              <a:rPr lang="en-US" sz="2800" b="1" dirty="0" smtClean="0">
                <a:solidFill>
                  <a:schemeClr val="folHlink"/>
                </a:solidFill>
              </a:rPr>
              <a:t>Chapter 1 (especially 1.11) in JDJ;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Ewald summation methods</a:t>
            </a:r>
            <a:endParaRPr lang="en-US" sz="2800" b="1" dirty="0" smtClean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Motivation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Expression to evaluate the electrostatic energy of an extended periodic system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Examples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0686" t="19374" r="11290" b="10154"/>
          <a:stretch/>
        </p:blipFill>
        <p:spPr>
          <a:xfrm>
            <a:off x="152400" y="926763"/>
            <a:ext cx="8900307" cy="53216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6700" y="49530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76200"/>
            <a:ext cx="9058275" cy="635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5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Ewald summation methods -- motivation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789814"/>
              </p:ext>
            </p:extLst>
          </p:nvPr>
        </p:nvGraphicFramePr>
        <p:xfrm>
          <a:off x="363569" y="609600"/>
          <a:ext cx="8323231" cy="195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8" name="Equation" r:id="rId3" imgW="5905440" imgH="1384200" progId="Equation.DSMT4">
                  <p:embed/>
                </p:oleObj>
              </mc:Choice>
              <mc:Fallback>
                <p:oleObj name="Equation" r:id="rId3" imgW="590544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69" y="609600"/>
                        <a:ext cx="8323231" cy="195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002263"/>
              </p:ext>
            </p:extLst>
          </p:nvPr>
        </p:nvGraphicFramePr>
        <p:xfrm>
          <a:off x="377825" y="2514600"/>
          <a:ext cx="77946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Equation" r:id="rId5" imgW="5181480" imgH="952200" progId="Equation.DSMT4">
                  <p:embed/>
                </p:oleObj>
              </mc:Choice>
              <mc:Fallback>
                <p:oleObj name="Equation" r:id="rId5" imgW="51814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7825" y="2514600"/>
                        <a:ext cx="7794625" cy="143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796825"/>
              </p:ext>
            </p:extLst>
          </p:nvPr>
        </p:nvGraphicFramePr>
        <p:xfrm>
          <a:off x="377825" y="3810000"/>
          <a:ext cx="3203575" cy="99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Equation" r:id="rId7" imgW="2209680" imgH="685800" progId="Equation.DSMT4">
                  <p:embed/>
                </p:oleObj>
              </mc:Choice>
              <mc:Fallback>
                <p:oleObj name="Equation" r:id="rId7" imgW="22096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825" y="3810000"/>
                        <a:ext cx="3203575" cy="994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978839"/>
              </p:ext>
            </p:extLst>
          </p:nvPr>
        </p:nvGraphicFramePr>
        <p:xfrm>
          <a:off x="304800" y="4800600"/>
          <a:ext cx="6542278" cy="1732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Equation" r:id="rId9" imgW="4940280" imgH="1307880" progId="Equation.DSMT4">
                  <p:embed/>
                </p:oleObj>
              </mc:Choice>
              <mc:Fallback>
                <p:oleObj name="Equation" r:id="rId9" imgW="49402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" y="4800600"/>
                        <a:ext cx="6542278" cy="1732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64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2286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Ewald summation methods – slight digression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	</a:t>
            </a:r>
            <a:r>
              <a:rPr lang="en-US" sz="2400" dirty="0"/>
              <a:t>When the discrete charge distribution becomes a continuous </a:t>
            </a:r>
            <a:r>
              <a:rPr lang="en-US" sz="2400" dirty="0" smtClean="0"/>
              <a:t>charge density</a:t>
            </a:r>
            <a:r>
              <a:rPr lang="en-US" sz="2400" dirty="0"/>
              <a:t>: </a:t>
            </a:r>
            <a:r>
              <a:rPr lang="en-US" sz="2400" dirty="0" smtClean="0"/>
              <a:t>                    the electrostatic energy</a:t>
            </a:r>
          </a:p>
          <a:p>
            <a:r>
              <a:rPr lang="en-US" sz="2400" dirty="0" smtClean="0">
                <a:latin typeface="+mj-lt"/>
              </a:rPr>
              <a:t>becomes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081784"/>
              </p:ext>
            </p:extLst>
          </p:nvPr>
        </p:nvGraphicFramePr>
        <p:xfrm>
          <a:off x="3970339" y="1384300"/>
          <a:ext cx="1439861" cy="413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Equation" r:id="rId3" imgW="1015920" imgH="291960" progId="Equation.DSMT4">
                  <p:embed/>
                </p:oleObj>
              </mc:Choice>
              <mc:Fallback>
                <p:oleObj name="Equation" r:id="rId3" imgW="10159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70339" y="1384300"/>
                        <a:ext cx="1439861" cy="413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34415"/>
              </p:ext>
            </p:extLst>
          </p:nvPr>
        </p:nvGraphicFramePr>
        <p:xfrm>
          <a:off x="1778000" y="1720170"/>
          <a:ext cx="4241800" cy="946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5" imgW="2844720" imgH="634680" progId="Equation.DSMT4">
                  <p:embed/>
                </p:oleObj>
              </mc:Choice>
              <mc:Fallback>
                <p:oleObj name="Equation" r:id="rId5" imgW="28447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0" y="1720170"/>
                        <a:ext cx="4241800" cy="946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2667000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Notice, in this case, it is not possible to exclude the ``self-interaction</a:t>
            </a:r>
            <a:r>
              <a:rPr lang="en-US" sz="2400" dirty="0" smtClean="0"/>
              <a:t>''. This </a:t>
            </a:r>
            <a:r>
              <a:rPr lang="en-US" sz="2400" dirty="0"/>
              <a:t>expression can be written in terms of the electrostatic </a:t>
            </a:r>
            <a:r>
              <a:rPr lang="en-US" sz="2400" dirty="0" smtClean="0"/>
              <a:t>potential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469467"/>
              </p:ext>
            </p:extLst>
          </p:nvPr>
        </p:nvGraphicFramePr>
        <p:xfrm>
          <a:off x="3276600" y="3505200"/>
          <a:ext cx="2565400" cy="364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7" imgW="1879560" imgH="266400" progId="Equation.DSMT4">
                  <p:embed/>
                </p:oleObj>
              </mc:Choice>
              <mc:Fallback>
                <p:oleObj name="Equation" r:id="rId7" imgW="18795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6600" y="3505200"/>
                        <a:ext cx="2565400" cy="364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054476"/>
              </p:ext>
            </p:extLst>
          </p:nvPr>
        </p:nvGraphicFramePr>
        <p:xfrm>
          <a:off x="609600" y="4038600"/>
          <a:ext cx="5891004" cy="1556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9" imgW="4470120" imgH="1180800" progId="Equation.DSMT4">
                  <p:embed/>
                </p:oleObj>
              </mc:Choice>
              <mc:Fallback>
                <p:oleObj name="Equation" r:id="rId9" imgW="44701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9600" y="4038600"/>
                        <a:ext cx="5891004" cy="1556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11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Ewald summation methods – exact results for periodic systems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530758"/>
              </p:ext>
            </p:extLst>
          </p:nvPr>
        </p:nvGraphicFramePr>
        <p:xfrm>
          <a:off x="258566" y="1066800"/>
          <a:ext cx="8733034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3" imgW="7619760" imgH="1130040" progId="Equation.DSMT4">
                  <p:embed/>
                </p:oleObj>
              </mc:Choice>
              <mc:Fallback>
                <p:oleObj name="Equation" r:id="rId3" imgW="761976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566" y="1066800"/>
                        <a:ext cx="8733034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33528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See lecture notes for </a:t>
            </a:r>
            <a:r>
              <a:rPr lang="en-US" sz="2400" smtClean="0">
                <a:latin typeface="+mj-lt"/>
              </a:rPr>
              <a:t>details.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7172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11803</TotalTime>
  <Words>149</Words>
  <Application>Microsoft Office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660</cp:revision>
  <cp:lastPrinted>2015-01-10T08:33:40Z</cp:lastPrinted>
  <dcterms:created xsi:type="dcterms:W3CDTF">2012-01-10T18:32:24Z</dcterms:created>
  <dcterms:modified xsi:type="dcterms:W3CDTF">2015-01-13T18:17:18Z</dcterms:modified>
</cp:coreProperties>
</file>