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5" r:id="rId8"/>
    <p:sldId id="304" r:id="rId9"/>
    <p:sldId id="306" r:id="rId10"/>
    <p:sldId id="308" r:id="rId11"/>
    <p:sldId id="307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37" d="100"/>
          <a:sy n="37" d="100"/>
        </p:scale>
        <p:origin x="60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696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rgbClr val="DA32AA"/>
                </a:solidFill>
              </a:rPr>
              <a:t>Reading: Chapter 1 </a:t>
            </a:r>
            <a:r>
              <a:rPr lang="en-US" sz="2800" b="1" dirty="0" smtClean="0">
                <a:solidFill>
                  <a:srgbClr val="DA32AA"/>
                </a:solidFill>
              </a:rPr>
              <a:t>in JDJ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DA32AA"/>
                </a:solidFill>
              </a:rPr>
              <a:t>Review of electrostatics with one-dimensional examples</a:t>
            </a:r>
            <a:endParaRPr lang="en-US" sz="2800" b="1" dirty="0" smtClean="0">
              <a:solidFill>
                <a:srgbClr val="DA32AA"/>
              </a:solidFill>
            </a:endParaRP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rgbClr val="DA32AA"/>
                </a:solidFill>
              </a:rPr>
              <a:t>Poisson and Laplace </a:t>
            </a:r>
            <a:r>
              <a:rPr lang="en-US" sz="2800" b="1" dirty="0" smtClean="0">
                <a:solidFill>
                  <a:srgbClr val="DA32AA"/>
                </a:solidFill>
              </a:rPr>
              <a:t>Equations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DA32AA"/>
                </a:solidFill>
              </a:rPr>
              <a:t>Green’s Theorem and their use in electrostatics</a:t>
            </a:r>
            <a:r>
              <a:rPr lang="en-US" sz="2800" b="1" dirty="0">
                <a:solidFill>
                  <a:srgbClr val="DA32AA"/>
                </a:solidFill>
              </a:rPr>
              <a:t/>
            </a:r>
            <a:br>
              <a:rPr lang="en-US" sz="2800" b="1" dirty="0">
                <a:solidFill>
                  <a:srgbClr val="DA32AA"/>
                </a:solidFill>
              </a:rPr>
            </a:br>
            <a:endParaRPr lang="en-US" sz="2800" b="1" dirty="0" smtClean="0">
              <a:solidFill>
                <a:srgbClr val="DA3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4800"/>
            <a:ext cx="5057775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4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772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Comment about the example and solution</a:t>
            </a:r>
          </a:p>
          <a:p>
            <a:pPr algn="ctr"/>
            <a:endParaRPr lang="en-US" sz="2400" b="1" dirty="0">
              <a:latin typeface="+mj-lt"/>
            </a:endParaRPr>
          </a:p>
          <a:p>
            <a:r>
              <a:rPr lang="en-US" sz="2400" dirty="0"/>
              <a:t>This particular example is one that is used to model semiconductor </a:t>
            </a:r>
            <a:r>
              <a:rPr lang="en-US" sz="2400" dirty="0" smtClean="0"/>
              <a:t>junctions where </a:t>
            </a:r>
            <a:r>
              <a:rPr lang="en-US" sz="2400" dirty="0"/>
              <a:t>the charge density is controlled by introducing charged impurities near</a:t>
            </a:r>
          </a:p>
          <a:p>
            <a:r>
              <a:rPr lang="en-US" sz="2400" dirty="0"/>
              <a:t>the junction. </a:t>
            </a:r>
            <a:endParaRPr lang="en-US" sz="2400" dirty="0" smtClean="0"/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The solution of the Poisson equation for this case </a:t>
            </a:r>
            <a:r>
              <a:rPr lang="en-US" sz="2400" dirty="0" smtClean="0"/>
              <a:t>can </a:t>
            </a:r>
            <a:r>
              <a:rPr lang="en-US" sz="2400" dirty="0"/>
              <a:t>be determined by </a:t>
            </a:r>
            <a:r>
              <a:rPr lang="en-US" sz="2400" dirty="0" smtClean="0"/>
              <a:t>piecewise solution </a:t>
            </a:r>
            <a:r>
              <a:rPr lang="en-US" sz="2400" dirty="0"/>
              <a:t>within each of the four regions.   Alternatively, from Green's </a:t>
            </a:r>
            <a:r>
              <a:rPr lang="en-US" sz="2400" dirty="0" smtClean="0"/>
              <a:t>theorem </a:t>
            </a:r>
            <a:r>
              <a:rPr lang="en-US" sz="2400" dirty="0"/>
              <a:t>in one-dimension, one can  use  the </a:t>
            </a:r>
            <a:r>
              <a:rPr lang="en-US" sz="2400" dirty="0" smtClean="0"/>
              <a:t>Green's function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89556"/>
              </p:ext>
            </p:extLst>
          </p:nvPr>
        </p:nvGraphicFramePr>
        <p:xfrm>
          <a:off x="838200" y="4793688"/>
          <a:ext cx="7086600" cy="1302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3" imgW="5321160" imgH="977760" progId="Equation.DSMT4">
                  <p:embed/>
                </p:oleObj>
              </mc:Choice>
              <mc:Fallback>
                <p:oleObj name="Equation" r:id="rId3" imgW="532116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793688"/>
                        <a:ext cx="7086600" cy="1302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10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Notes on the one-dimensional Green’s function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016042"/>
              </p:ext>
            </p:extLst>
          </p:nvPr>
        </p:nvGraphicFramePr>
        <p:xfrm>
          <a:off x="349250" y="1295400"/>
          <a:ext cx="8642350" cy="447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3" imgW="5232240" imgH="2705040" progId="Equation.DSMT4">
                  <p:embed/>
                </p:oleObj>
              </mc:Choice>
              <mc:Fallback>
                <p:oleObj name="Equation" r:id="rId3" imgW="523224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250" y="1295400"/>
                        <a:ext cx="8642350" cy="4470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76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Construction of a Green’s function in one dimension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7299"/>
              </p:ext>
            </p:extLst>
          </p:nvPr>
        </p:nvGraphicFramePr>
        <p:xfrm>
          <a:off x="625282" y="914400"/>
          <a:ext cx="821391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3" imgW="6070320" imgH="2323800" progId="Equation.DSMT4">
                  <p:embed/>
                </p:oleObj>
              </mc:Choice>
              <mc:Fallback>
                <p:oleObj name="Equation" r:id="rId3" imgW="6070320" imgH="232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282" y="914400"/>
                        <a:ext cx="8213918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207402"/>
              </p:ext>
            </p:extLst>
          </p:nvPr>
        </p:nvGraphicFramePr>
        <p:xfrm>
          <a:off x="633908" y="4186535"/>
          <a:ext cx="44577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5" imgW="2971800" imgH="901440" progId="Equation.DSMT4">
                  <p:embed/>
                </p:oleObj>
              </mc:Choice>
              <mc:Fallback>
                <p:oleObj name="Equation" r:id="rId5" imgW="29718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3908" y="4186535"/>
                        <a:ext cx="4457700" cy="1352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73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81000"/>
            <a:ext cx="6705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Summary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775363"/>
              </p:ext>
            </p:extLst>
          </p:nvPr>
        </p:nvGraphicFramePr>
        <p:xfrm>
          <a:off x="1658938" y="1695450"/>
          <a:ext cx="6021387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3" imgW="3644640" imgH="2222280" progId="Equation.DSMT4">
                  <p:embed/>
                </p:oleObj>
              </mc:Choice>
              <mc:Fallback>
                <p:oleObj name="Equation" r:id="rId3" imgW="364464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8938" y="1695450"/>
                        <a:ext cx="6021387" cy="3671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One dimensional Green’s function in practice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470281"/>
              </p:ext>
            </p:extLst>
          </p:nvPr>
        </p:nvGraphicFramePr>
        <p:xfrm>
          <a:off x="2159000" y="1498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9000" y="1498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76542"/>
              </p:ext>
            </p:extLst>
          </p:nvPr>
        </p:nvGraphicFramePr>
        <p:xfrm>
          <a:off x="990600" y="1385887"/>
          <a:ext cx="7831138" cy="356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5" imgW="5879880" imgH="2679480" progId="Equation.DSMT4">
                  <p:embed/>
                </p:oleObj>
              </mc:Choice>
              <mc:Fallback>
                <p:oleObj name="Equation" r:id="rId5" imgW="5879880" imgH="267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1385887"/>
                        <a:ext cx="7831138" cy="3567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1369" y="500452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This </a:t>
            </a:r>
            <a:r>
              <a:rPr lang="en-US" sz="2400" dirty="0" smtClean="0">
                <a:latin typeface="+mj-lt"/>
              </a:rPr>
              <a:t>expression gives the same result as previously obtained for the example </a:t>
            </a:r>
            <a:r>
              <a:rPr lang="en-US" sz="2400" i="1" dirty="0" smtClean="0">
                <a:latin typeface="Symbol" panose="05050102010706020507" pitchFamily="18" charset="2"/>
              </a:rPr>
              <a:t>r</a:t>
            </a:r>
            <a:r>
              <a:rPr lang="en-US" sz="2400" i="1" dirty="0" smtClean="0">
                <a:latin typeface="+mj-lt"/>
              </a:rPr>
              <a:t>(x) </a:t>
            </a:r>
            <a:r>
              <a:rPr lang="en-US" sz="2400" dirty="0" smtClean="0">
                <a:latin typeface="+mj-lt"/>
              </a:rPr>
              <a:t>and more generally is appropriate  for any neutral charge distribution.</a:t>
            </a:r>
            <a:r>
              <a:rPr lang="en-US" sz="2400" i="1" dirty="0" smtClean="0">
                <a:latin typeface="+mj-lt"/>
              </a:rPr>
              <a:t> 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090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409575"/>
            <a:ext cx="8601075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5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1490662"/>
            <a:ext cx="85534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41" y="381000"/>
            <a:ext cx="8513559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" y="0"/>
            <a:ext cx="789622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0686" t="19374" r="11290" b="10154"/>
          <a:stretch/>
        </p:blipFill>
        <p:spPr>
          <a:xfrm>
            <a:off x="152400" y="926763"/>
            <a:ext cx="8900307" cy="53216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" y="57912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8562580" cy="57531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04800" y="2438400"/>
            <a:ext cx="7467600" cy="1524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5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Poisson and Laplace </a:t>
            </a:r>
            <a:r>
              <a:rPr lang="en-US" sz="2400" b="1" dirty="0" smtClean="0"/>
              <a:t>Equations</a:t>
            </a:r>
            <a:endParaRPr lang="en-US" sz="2400" dirty="0"/>
          </a:p>
          <a:p>
            <a:r>
              <a:rPr lang="en-US" sz="2400" dirty="0"/>
              <a:t>We are concerned with finding solutions to the Poisson equation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and </a:t>
            </a:r>
            <a:r>
              <a:rPr lang="en-US" sz="2400" dirty="0"/>
              <a:t>the Laplace equation: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Laplace equation is the </a:t>
            </a:r>
            <a:r>
              <a:rPr lang="en-US" sz="2400" dirty="0" smtClean="0"/>
              <a:t>“homogeneous” </a:t>
            </a:r>
            <a:r>
              <a:rPr lang="en-US" sz="2400" dirty="0"/>
              <a:t>version of the Poisson </a:t>
            </a:r>
            <a:r>
              <a:rPr lang="en-US" sz="2400" dirty="0" smtClean="0"/>
              <a:t>equation</a:t>
            </a:r>
            <a:r>
              <a:rPr lang="en-US" sz="2400" dirty="0"/>
              <a:t>.  </a:t>
            </a:r>
            <a:r>
              <a:rPr lang="en-US" sz="2400" dirty="0" smtClean="0"/>
              <a:t>The </a:t>
            </a:r>
            <a:r>
              <a:rPr lang="en-US" sz="2400" dirty="0"/>
              <a:t>Green's theorem allows us to determine the electrostatic </a:t>
            </a:r>
            <a:r>
              <a:rPr lang="en-US" sz="2400" dirty="0" smtClean="0"/>
              <a:t>potential  </a:t>
            </a:r>
            <a:r>
              <a:rPr lang="en-US" sz="2400" dirty="0"/>
              <a:t>from volume and surface integrals: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68569"/>
              </p:ext>
            </p:extLst>
          </p:nvPr>
        </p:nvGraphicFramePr>
        <p:xfrm>
          <a:off x="2819400" y="1219200"/>
          <a:ext cx="2971800" cy="1117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Equation" r:id="rId3" imgW="1688760" imgH="634680" progId="Equation.DSMT4">
                  <p:embed/>
                </p:oleObj>
              </mc:Choice>
              <mc:Fallback>
                <p:oleObj name="Equation" r:id="rId3" imgW="16887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1219200"/>
                        <a:ext cx="2971800" cy="1117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816873"/>
              </p:ext>
            </p:extLst>
          </p:nvPr>
        </p:nvGraphicFramePr>
        <p:xfrm>
          <a:off x="3048000" y="2553590"/>
          <a:ext cx="207803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5" imgW="1180800" imgH="330120" progId="Equation.DSMT4">
                  <p:embed/>
                </p:oleObj>
              </mc:Choice>
              <mc:Fallback>
                <p:oleObj name="Equation" r:id="rId5" imgW="1180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2553590"/>
                        <a:ext cx="2078037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76081"/>
              </p:ext>
            </p:extLst>
          </p:nvPr>
        </p:nvGraphicFramePr>
        <p:xfrm>
          <a:off x="1316104" y="4521200"/>
          <a:ext cx="7142096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Equation" r:id="rId7" imgW="4889160" imgH="1257120" progId="Equation.DSMT4">
                  <p:embed/>
                </p:oleObj>
              </mc:Choice>
              <mc:Fallback>
                <p:oleObj name="Equation" r:id="rId7" imgW="488916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16104" y="4521200"/>
                        <a:ext cx="7142096" cy="183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1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comments on Green’s theorem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8870"/>
              </p:ext>
            </p:extLst>
          </p:nvPr>
        </p:nvGraphicFramePr>
        <p:xfrm>
          <a:off x="1295400" y="918865"/>
          <a:ext cx="7142096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Equation" r:id="rId3" imgW="4889160" imgH="1257120" progId="Equation.DSMT4">
                  <p:embed/>
                </p:oleObj>
              </mc:Choice>
              <mc:Fallback>
                <p:oleObj name="Equation" r:id="rId3" imgW="488916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918865"/>
                        <a:ext cx="7142096" cy="183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1242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general form can be used in 1, 2, or 3 dimensions.   In general, </a:t>
            </a:r>
            <a:r>
              <a:rPr lang="en-US" sz="2400" dirty="0" smtClean="0"/>
              <a:t>the Green's </a:t>
            </a:r>
            <a:r>
              <a:rPr lang="en-US" sz="2400" dirty="0"/>
              <a:t>function must be constructed to satisfy the </a:t>
            </a:r>
            <a:r>
              <a:rPr lang="en-US" sz="2400" dirty="0" smtClean="0"/>
              <a:t>appropriate (</a:t>
            </a:r>
            <a:r>
              <a:rPr lang="en-US" sz="2400" dirty="0" err="1"/>
              <a:t>Dirichlet</a:t>
            </a:r>
            <a:r>
              <a:rPr lang="en-US" sz="2400" dirty="0"/>
              <a:t> or Neumann) boundary conditions.  Alternatively or in addition</a:t>
            </a:r>
            <a:r>
              <a:rPr lang="en-US" sz="2400" dirty="0" smtClean="0"/>
              <a:t>, boundary </a:t>
            </a:r>
            <a:r>
              <a:rPr lang="en-US" sz="2400" dirty="0"/>
              <a:t>conditions can be adjusted using the fact that for any </a:t>
            </a:r>
            <a:r>
              <a:rPr lang="en-US" sz="2400" dirty="0" smtClean="0"/>
              <a:t>solution to </a:t>
            </a:r>
            <a:r>
              <a:rPr lang="en-US" sz="2400" dirty="0"/>
              <a:t>the Poisson equation, </a:t>
            </a:r>
            <a:r>
              <a:rPr lang="en-US" sz="2400" dirty="0" smtClean="0"/>
              <a:t>                other </a:t>
            </a:r>
            <a:r>
              <a:rPr lang="en-US" sz="2400" dirty="0"/>
              <a:t>solutions may </a:t>
            </a:r>
            <a:r>
              <a:rPr lang="en-US" sz="2400" dirty="0" smtClean="0"/>
              <a:t>be generated </a:t>
            </a:r>
            <a:r>
              <a:rPr lang="en-US" sz="2400" dirty="0"/>
              <a:t>by use of solutions of the Laplace equation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193432"/>
              </p:ext>
            </p:extLst>
          </p:nvPr>
        </p:nvGraphicFramePr>
        <p:xfrm>
          <a:off x="1976437" y="4949825"/>
          <a:ext cx="10715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Equation" r:id="rId5" imgW="609480" imgH="291960" progId="Equation.DSMT4">
                  <p:embed/>
                </p:oleObj>
              </mc:Choice>
              <mc:Fallback>
                <p:oleObj name="Equation" r:id="rId5" imgW="609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6437" y="4949825"/>
                        <a:ext cx="1071563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998320"/>
              </p:ext>
            </p:extLst>
          </p:nvPr>
        </p:nvGraphicFramePr>
        <p:xfrm>
          <a:off x="1066800" y="5810250"/>
          <a:ext cx="703103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8" name="Equation" r:id="rId7" imgW="4000320" imgH="291960" progId="Equation.DSMT4">
                  <p:embed/>
                </p:oleObj>
              </mc:Choice>
              <mc:Fallback>
                <p:oleObj name="Equation" r:id="rId7" imgW="40003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5810250"/>
                        <a:ext cx="7031038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02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524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“Derivation” of  Green’s Theorem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374871"/>
              </p:ext>
            </p:extLst>
          </p:nvPr>
        </p:nvGraphicFramePr>
        <p:xfrm>
          <a:off x="914400" y="533400"/>
          <a:ext cx="6477000" cy="156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0" name="Equation" r:id="rId3" imgW="4165560" imgH="1002960" progId="Equation.DSMT4">
                  <p:embed/>
                </p:oleObj>
              </mc:Choice>
              <mc:Fallback>
                <p:oleObj name="Equation" r:id="rId3" imgW="41655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533400"/>
                        <a:ext cx="6477000" cy="1560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862201"/>
              </p:ext>
            </p:extLst>
          </p:nvPr>
        </p:nvGraphicFramePr>
        <p:xfrm>
          <a:off x="258538" y="2291119"/>
          <a:ext cx="8733062" cy="1899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Equation" r:id="rId5" imgW="6946560" imgH="1511280" progId="Equation.DSMT4">
                  <p:embed/>
                </p:oleObj>
              </mc:Choice>
              <mc:Fallback>
                <p:oleObj name="Equation" r:id="rId5" imgW="69465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8538" y="2291119"/>
                        <a:ext cx="8733062" cy="1899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396696"/>
              </p:ext>
            </p:extLst>
          </p:nvPr>
        </p:nvGraphicFramePr>
        <p:xfrm>
          <a:off x="454325" y="5029853"/>
          <a:ext cx="533508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Equation" r:id="rId7" imgW="3390840" imgH="533160" progId="Equation.DSMT4">
                  <p:embed/>
                </p:oleObj>
              </mc:Choice>
              <mc:Fallback>
                <p:oleObj name="Equation" r:id="rId7" imgW="33908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4325" y="5029853"/>
                        <a:ext cx="5335083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2743200" y="4281325"/>
            <a:ext cx="1028700" cy="663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6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524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“Derivation” of  Green’s Theorem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374871"/>
              </p:ext>
            </p:extLst>
          </p:nvPr>
        </p:nvGraphicFramePr>
        <p:xfrm>
          <a:off x="914400" y="533400"/>
          <a:ext cx="6477000" cy="156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Equation" r:id="rId3" imgW="4165560" imgH="1002960" progId="Equation.DSMT4">
                  <p:embed/>
                </p:oleObj>
              </mc:Choice>
              <mc:Fallback>
                <p:oleObj name="Equation" r:id="rId3" imgW="41655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533400"/>
                        <a:ext cx="6477000" cy="1560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795790"/>
              </p:ext>
            </p:extLst>
          </p:nvPr>
        </p:nvGraphicFramePr>
        <p:xfrm>
          <a:off x="0" y="2819400"/>
          <a:ext cx="902017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quation" r:id="rId5" imgW="7175160" imgH="533160" progId="Equation.DSMT4">
                  <p:embed/>
                </p:oleObj>
              </mc:Choice>
              <mc:Fallback>
                <p:oleObj name="Equation" r:id="rId5" imgW="71751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2819400"/>
                        <a:ext cx="9020175" cy="67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546191"/>
              </p:ext>
            </p:extLst>
          </p:nvPr>
        </p:nvGraphicFramePr>
        <p:xfrm>
          <a:off x="1066800" y="3886200"/>
          <a:ext cx="7142163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Equation" r:id="rId7" imgW="4889160" imgH="1625400" progId="Equation.DSMT4">
                  <p:embed/>
                </p:oleObj>
              </mc:Choice>
              <mc:Fallback>
                <p:oleObj name="Equation" r:id="rId7" imgW="488916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3886200"/>
                        <a:ext cx="7142163" cy="2373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8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923925"/>
            <a:ext cx="84201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"/>
            <a:ext cx="7667625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11952</TotalTime>
  <Words>431</Words>
  <Application>Microsoft Office PowerPoint</Application>
  <PresentationFormat>On-screen Show (4:3)</PresentationFormat>
  <Paragraphs>88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686</cp:revision>
  <cp:lastPrinted>2015-01-10T08:33:40Z</cp:lastPrinted>
  <dcterms:created xsi:type="dcterms:W3CDTF">2012-01-10T18:32:24Z</dcterms:created>
  <dcterms:modified xsi:type="dcterms:W3CDTF">2015-01-21T04:34:22Z</dcterms:modified>
</cp:coreProperties>
</file>