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299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5" r:id="rId16"/>
    <p:sldId id="313" r:id="rId17"/>
    <p:sldId id="31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49" d="100"/>
          <a:sy n="49" d="100"/>
        </p:scale>
        <p:origin x="79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7696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rgbClr val="DA32AA"/>
                </a:solidFill>
              </a:rPr>
              <a:t>Reading: Chapter 1 &amp; 2 in JDJ</a:t>
            </a: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rgbClr val="DA32AA"/>
                </a:solidFill>
              </a:rPr>
              <a:t>Electrostatic potentials 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DA32AA"/>
                </a:solidFill>
              </a:rPr>
              <a:t>One, two, and three dimensions (Cartesian coordinates)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DA32AA"/>
                </a:solidFill>
              </a:rPr>
              <a:t>Mean value theorem for the electrostatic potential</a:t>
            </a:r>
            <a:r>
              <a:rPr lang="en-US" sz="2800" b="1" dirty="0">
                <a:solidFill>
                  <a:srgbClr val="DA32AA"/>
                </a:solidFill>
              </a:rPr>
              <a:t/>
            </a:r>
            <a:br>
              <a:rPr lang="en-US" sz="2800" b="1" dirty="0">
                <a:solidFill>
                  <a:srgbClr val="DA32AA"/>
                </a:solidFill>
              </a:rPr>
            </a:br>
            <a:endParaRPr lang="en-US" sz="2800" b="1" dirty="0" smtClean="0">
              <a:solidFill>
                <a:srgbClr val="DA3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535166"/>
              </p:ext>
            </p:extLst>
          </p:nvPr>
        </p:nvGraphicFramePr>
        <p:xfrm>
          <a:off x="2308225" y="838200"/>
          <a:ext cx="4527550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Equation" r:id="rId3" imgW="3809880" imgH="1257120" progId="Equation.DSMT4">
                  <p:embed/>
                </p:oleObj>
              </mc:Choice>
              <mc:Fallback>
                <p:oleObj name="Equation" r:id="rId3" imgW="380988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8225" y="838200"/>
                        <a:ext cx="4527550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0800" y="24384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37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Orthogonal function expansions in 2 and 3 dimensions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626134"/>
              </p:ext>
            </p:extLst>
          </p:nvPr>
        </p:nvGraphicFramePr>
        <p:xfrm>
          <a:off x="1142999" y="838200"/>
          <a:ext cx="593314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9" name="Equation" r:id="rId3" imgW="4584600" imgH="647640" progId="Equation.DSMT4">
                  <p:embed/>
                </p:oleObj>
              </mc:Choice>
              <mc:Fallback>
                <p:oleObj name="Equation" r:id="rId3" imgW="45846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2999" y="838200"/>
                        <a:ext cx="5933141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072690"/>
              </p:ext>
            </p:extLst>
          </p:nvPr>
        </p:nvGraphicFramePr>
        <p:xfrm>
          <a:off x="381000" y="2204178"/>
          <a:ext cx="8402843" cy="3434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0" name="Equation" r:id="rId5" imgW="6680160" imgH="2730240" progId="Equation.DSMT4">
                  <p:embed/>
                </p:oleObj>
              </mc:Choice>
              <mc:Fallback>
                <p:oleObj name="Equation" r:id="rId5" imgW="6680160" imgH="273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2204178"/>
                        <a:ext cx="8402843" cy="3434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867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(See Eq. 3.167 in Jackson for example.)</a:t>
            </a:r>
          </a:p>
        </p:txBody>
      </p:sp>
    </p:spTree>
    <p:extLst>
      <p:ext uri="{BB962C8B-B14F-4D97-AF65-F5344CB8AC3E}">
        <p14:creationId xmlns:p14="http://schemas.microsoft.com/office/powerpoint/2010/main" val="9442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152400"/>
            <a:ext cx="8953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Combined orthogonal function expansion and homogeneous solution construction of Green’s function</a:t>
            </a:r>
          </a:p>
          <a:p>
            <a:pPr algn="ctr"/>
            <a:r>
              <a:rPr lang="en-US" sz="2400" b="1" dirty="0" smtClean="0">
                <a:latin typeface="+mj-lt"/>
              </a:rPr>
              <a:t>in 2 and 3 dimensions.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023434"/>
              </p:ext>
            </p:extLst>
          </p:nvPr>
        </p:nvGraphicFramePr>
        <p:xfrm>
          <a:off x="493713" y="1368425"/>
          <a:ext cx="8326437" cy="290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Equation" r:id="rId3" imgW="6375240" imgH="2222280" progId="Equation.DSMT4">
                  <p:embed/>
                </p:oleObj>
              </mc:Choice>
              <mc:Fallback>
                <p:oleObj name="Equation" r:id="rId3" imgW="6375240" imgH="222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3713" y="1368425"/>
                        <a:ext cx="8326437" cy="290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4307712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the two and three dimensional cases, we can use this </a:t>
            </a:r>
            <a:r>
              <a:rPr lang="en-US" sz="2400" dirty="0" smtClean="0"/>
              <a:t>technique in </a:t>
            </a:r>
            <a:r>
              <a:rPr lang="en-US" sz="2400" dirty="0"/>
              <a:t>one of the dimensions in order to reduce the number </a:t>
            </a:r>
            <a:r>
              <a:rPr lang="en-US" sz="2400" dirty="0" smtClean="0"/>
              <a:t>of summation </a:t>
            </a:r>
            <a:r>
              <a:rPr lang="en-US" sz="2400" dirty="0"/>
              <a:t>terms.  These ideas are discussed in Section 3.11 </a:t>
            </a:r>
            <a:r>
              <a:rPr lang="en-US" sz="2400" dirty="0" smtClean="0"/>
              <a:t>of Jackson.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350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construction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524132"/>
              </p:ext>
            </p:extLst>
          </p:nvPr>
        </p:nvGraphicFramePr>
        <p:xfrm>
          <a:off x="305971" y="381000"/>
          <a:ext cx="8228429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8" name="Equation" r:id="rId3" imgW="6184800" imgH="1155600" progId="Equation.DSMT4">
                  <p:embed/>
                </p:oleObj>
              </mc:Choice>
              <mc:Fallback>
                <p:oleObj name="Equation" r:id="rId3" imgW="618480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971" y="381000"/>
                        <a:ext cx="8228429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255765"/>
              </p:ext>
            </p:extLst>
          </p:nvPr>
        </p:nvGraphicFramePr>
        <p:xfrm>
          <a:off x="325438" y="1851025"/>
          <a:ext cx="7475537" cy="445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9" name="Equation" r:id="rId5" imgW="5816520" imgH="3466800" progId="Equation.DSMT4">
                  <p:embed/>
                </p:oleObj>
              </mc:Choice>
              <mc:Fallback>
                <p:oleObj name="Equation" r:id="rId5" imgW="5816520" imgH="346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438" y="1851025"/>
                        <a:ext cx="7475537" cy="445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19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construction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288073"/>
              </p:ext>
            </p:extLst>
          </p:nvPr>
        </p:nvGraphicFramePr>
        <p:xfrm>
          <a:off x="381000" y="685800"/>
          <a:ext cx="7582648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0" name="Equation" r:id="rId3" imgW="4292280" imgH="482400" progId="Equation.DSMT4">
                  <p:embed/>
                </p:oleObj>
              </mc:Choice>
              <mc:Fallback>
                <p:oleObj name="Equation" r:id="rId3" imgW="42922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685800"/>
                        <a:ext cx="7582648" cy="85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067743"/>
              </p:ext>
            </p:extLst>
          </p:nvPr>
        </p:nvGraphicFramePr>
        <p:xfrm>
          <a:off x="239593" y="1472041"/>
          <a:ext cx="8924001" cy="246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Equation" r:id="rId5" imgW="6908760" imgH="1904760" progId="Equation.DSMT4">
                  <p:embed/>
                </p:oleObj>
              </mc:Choice>
              <mc:Fallback>
                <p:oleObj name="Equation" r:id="rId5" imgW="690876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593" y="1472041"/>
                        <a:ext cx="8924001" cy="2460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973179" y="4100978"/>
            <a:ext cx="4724400" cy="175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>
            <a:off x="1371600" y="4191000"/>
            <a:ext cx="457200" cy="1732297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14400" y="48006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sp>
        <p:nvSpPr>
          <p:cNvPr id="13" name="Left Brace 12"/>
          <p:cNvSpPr/>
          <p:nvPr/>
        </p:nvSpPr>
        <p:spPr>
          <a:xfrm rot="-5400000">
            <a:off x="4142152" y="3800923"/>
            <a:ext cx="386455" cy="4724398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43400" y="60915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509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626079"/>
              </p:ext>
            </p:extLst>
          </p:nvPr>
        </p:nvGraphicFramePr>
        <p:xfrm>
          <a:off x="511629" y="2819880"/>
          <a:ext cx="7178675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Equation" r:id="rId3" imgW="4914720" imgH="1257120" progId="Equation.DSMT4">
                  <p:embed/>
                </p:oleObj>
              </mc:Choice>
              <mc:Fallback>
                <p:oleObj name="Equation" r:id="rId3" imgW="491472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1629" y="2819880"/>
                        <a:ext cx="7178675" cy="183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211179" y="228600"/>
            <a:ext cx="4724400" cy="175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609600" y="318622"/>
            <a:ext cx="457200" cy="1732297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92822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sp>
        <p:nvSpPr>
          <p:cNvPr id="9" name="Left Brace 8"/>
          <p:cNvSpPr/>
          <p:nvPr/>
        </p:nvSpPr>
        <p:spPr>
          <a:xfrm rot="16200000">
            <a:off x="3380152" y="-71455"/>
            <a:ext cx="386455" cy="4724398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81400" y="2219157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88182"/>
              </p:ext>
            </p:extLst>
          </p:nvPr>
        </p:nvGraphicFramePr>
        <p:xfrm>
          <a:off x="2971800" y="609600"/>
          <a:ext cx="1223844" cy="713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Equation" r:id="rId5" imgW="457200" imgH="266400" progId="Equation.DSMT4">
                  <p:embed/>
                </p:oleObj>
              </mc:Choice>
              <mc:Fallback>
                <p:oleObj name="Equation" r:id="rId5" imgW="4572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71800" y="609600"/>
                        <a:ext cx="1223844" cy="7139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854220"/>
              </p:ext>
            </p:extLst>
          </p:nvPr>
        </p:nvGraphicFramePr>
        <p:xfrm>
          <a:off x="304800" y="4830763"/>
          <a:ext cx="8629650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3" name="Equation" r:id="rId7" imgW="6680160" imgH="1231560" progId="Equation.DSMT4">
                  <p:embed/>
                </p:oleObj>
              </mc:Choice>
              <mc:Fallback>
                <p:oleObj name="Equation" r:id="rId7" imgW="668016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800" y="4830763"/>
                        <a:ext cx="8629650" cy="1592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629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65" y="228600"/>
            <a:ext cx="9066635" cy="597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6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71" y="638175"/>
            <a:ext cx="7601929" cy="5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53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9" y="139251"/>
            <a:ext cx="8878277" cy="489282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399" y="48006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Poisson </a:t>
            </a:r>
            <a:r>
              <a:rPr lang="en-US" sz="2400" b="1" dirty="0" smtClean="0"/>
              <a:t>Equation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021246"/>
              </p:ext>
            </p:extLst>
          </p:nvPr>
        </p:nvGraphicFramePr>
        <p:xfrm>
          <a:off x="3136211" y="1071247"/>
          <a:ext cx="2971800" cy="1117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6" name="Equation" r:id="rId3" imgW="1688760" imgH="634680" progId="Equation.DSMT4">
                  <p:embed/>
                </p:oleObj>
              </mc:Choice>
              <mc:Fallback>
                <p:oleObj name="Equation" r:id="rId3" imgW="16887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36211" y="1071247"/>
                        <a:ext cx="2971800" cy="1117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06280"/>
              </p:ext>
            </p:extLst>
          </p:nvPr>
        </p:nvGraphicFramePr>
        <p:xfrm>
          <a:off x="576262" y="2640907"/>
          <a:ext cx="8143875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7" name="Equation" r:id="rId5" imgW="5574960" imgH="1574640" progId="Equation.DSMT4">
                  <p:embed/>
                </p:oleObj>
              </mc:Choice>
              <mc:Fallback>
                <p:oleObj name="Equation" r:id="rId5" imgW="557496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6262" y="2640907"/>
                        <a:ext cx="8143875" cy="229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919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943" y="115243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Poisson equation for one-dimensional system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750258"/>
              </p:ext>
            </p:extLst>
          </p:nvPr>
        </p:nvGraphicFramePr>
        <p:xfrm>
          <a:off x="2743201" y="576908"/>
          <a:ext cx="2438400" cy="932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7" name="Equation" r:id="rId3" imgW="1726920" imgH="660240" progId="Equation.DSMT4">
                  <p:embed/>
                </p:oleObj>
              </mc:Choice>
              <mc:Fallback>
                <p:oleObj name="Equation" r:id="rId3" imgW="17269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1" y="576908"/>
                        <a:ext cx="2438400" cy="932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68113"/>
              </p:ext>
            </p:extLst>
          </p:nvPr>
        </p:nvGraphicFramePr>
        <p:xfrm>
          <a:off x="563592" y="1347788"/>
          <a:ext cx="7188200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8" name="Equation" r:id="rId5" imgW="5397480" imgH="1663560" progId="Equation.DSMT4">
                  <p:embed/>
                </p:oleObj>
              </mc:Choice>
              <mc:Fallback>
                <p:oleObj name="Equation" r:id="rId5" imgW="539748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592" y="1347788"/>
                        <a:ext cx="7188200" cy="221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773065"/>
              </p:ext>
            </p:extLst>
          </p:nvPr>
        </p:nvGraphicFramePr>
        <p:xfrm>
          <a:off x="602680" y="3733800"/>
          <a:ext cx="6748463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9" name="Equation" r:id="rId7" imgW="5067000" imgH="1663560" progId="Equation.DSMT4">
                  <p:embed/>
                </p:oleObj>
              </mc:Choice>
              <mc:Fallback>
                <p:oleObj name="Equation" r:id="rId7" imgW="506700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2680" y="3733800"/>
                        <a:ext cx="6748463" cy="2214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163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7355" y="18691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procedure for constructing Green’s function for one-dimensional system using 2 independent solutions of the homogeneous equations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542563"/>
              </p:ext>
            </p:extLst>
          </p:nvPr>
        </p:nvGraphicFramePr>
        <p:xfrm>
          <a:off x="419280" y="1371600"/>
          <a:ext cx="8220075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0" name="Equation" r:id="rId3" imgW="6070320" imgH="2946240" progId="Equation.DSMT4">
                  <p:embed/>
                </p:oleObj>
              </mc:Choice>
              <mc:Fallback>
                <p:oleObj name="Equation" r:id="rId3" imgW="6070320" imgH="294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280" y="1371600"/>
                        <a:ext cx="8220075" cy="415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5894685"/>
            <a:ext cx="8229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Beautiful method; but only works in one dimension.</a:t>
            </a:r>
          </a:p>
        </p:txBody>
      </p:sp>
    </p:spTree>
    <p:extLst>
      <p:ext uri="{BB962C8B-B14F-4D97-AF65-F5344CB8AC3E}">
        <p14:creationId xmlns:p14="http://schemas.microsoft.com/office/powerpoint/2010/main" val="59615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" y="409575"/>
            <a:ext cx="8601075" cy="60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Orthogonal function expansion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576838"/>
              </p:ext>
            </p:extLst>
          </p:nvPr>
        </p:nvGraphicFramePr>
        <p:xfrm>
          <a:off x="747467" y="1259532"/>
          <a:ext cx="7649066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9" name="Equation" r:id="rId3" imgW="5943600" imgH="3695400" progId="Equation.DSMT4">
                  <p:embed/>
                </p:oleObj>
              </mc:Choice>
              <mc:Fallback>
                <p:oleObj name="Equation" r:id="rId3" imgW="5943600" imgH="369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7467" y="1259532"/>
                        <a:ext cx="7649066" cy="475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35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152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814435"/>
              </p:ext>
            </p:extLst>
          </p:nvPr>
        </p:nvGraphicFramePr>
        <p:xfrm>
          <a:off x="679450" y="614065"/>
          <a:ext cx="6711950" cy="253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3" name="Equation" r:id="rId3" imgW="5384520" imgH="2031840" progId="Equation.DSMT4">
                  <p:embed/>
                </p:oleObj>
              </mc:Choice>
              <mc:Fallback>
                <p:oleObj name="Equation" r:id="rId3" imgW="538452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9450" y="614065"/>
                        <a:ext cx="6711950" cy="2532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164799"/>
              </p:ext>
            </p:extLst>
          </p:nvPr>
        </p:nvGraphicFramePr>
        <p:xfrm>
          <a:off x="695492" y="3276600"/>
          <a:ext cx="7338352" cy="307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4" name="Equation" r:id="rId5" imgW="6324480" imgH="2654280" progId="Equation.DSMT4">
                  <p:embed/>
                </p:oleObj>
              </mc:Choice>
              <mc:Fallback>
                <p:oleObj name="Equation" r:id="rId5" imgW="6324480" imgH="2654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5492" y="3276600"/>
                        <a:ext cx="7338352" cy="307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28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216659"/>
              </p:ext>
            </p:extLst>
          </p:nvPr>
        </p:nvGraphicFramePr>
        <p:xfrm>
          <a:off x="564482" y="354012"/>
          <a:ext cx="8134350" cy="353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2" name="Equation" r:id="rId3" imgW="6845040" imgH="2971800" progId="Equation.DSMT4">
                  <p:embed/>
                </p:oleObj>
              </mc:Choice>
              <mc:Fallback>
                <p:oleObj name="Equation" r:id="rId3" imgW="6845040" imgH="2971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4482" y="354012"/>
                        <a:ext cx="8134350" cy="3532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56687"/>
              </p:ext>
            </p:extLst>
          </p:nvPr>
        </p:nvGraphicFramePr>
        <p:xfrm>
          <a:off x="990600" y="3924300"/>
          <a:ext cx="571500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3" name="Equation" r:id="rId5" imgW="5715000" imgH="2400120" progId="Equation.DSMT4">
                  <p:embed/>
                </p:oleObj>
              </mc:Choice>
              <mc:Fallback>
                <p:oleObj name="Equation" r:id="rId5" imgW="5715000" imgH="240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3924300"/>
                        <a:ext cx="5715000" cy="240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434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12131</TotalTime>
  <Words>329</Words>
  <Application>Microsoft Office PowerPoint</Application>
  <PresentationFormat>On-screen Show (4:3)</PresentationFormat>
  <Paragraphs>81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718</cp:revision>
  <cp:lastPrinted>2015-01-21T04:35:18Z</cp:lastPrinted>
  <dcterms:created xsi:type="dcterms:W3CDTF">2012-01-10T18:32:24Z</dcterms:created>
  <dcterms:modified xsi:type="dcterms:W3CDTF">2015-01-23T03:40:27Z</dcterms:modified>
</cp:coreProperties>
</file>