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6" r:id="rId2"/>
    <p:sldId id="354" r:id="rId3"/>
    <p:sldId id="384" r:id="rId4"/>
    <p:sldId id="383" r:id="rId5"/>
    <p:sldId id="366" r:id="rId6"/>
    <p:sldId id="367" r:id="rId7"/>
    <p:sldId id="368" r:id="rId8"/>
    <p:sldId id="369" r:id="rId9"/>
    <p:sldId id="370" r:id="rId10"/>
    <p:sldId id="371" r:id="rId11"/>
    <p:sldId id="372" r:id="rId12"/>
    <p:sldId id="375" r:id="rId13"/>
    <p:sldId id="373" r:id="rId14"/>
    <p:sldId id="374" r:id="rId15"/>
    <p:sldId id="379" r:id="rId16"/>
    <p:sldId id="376" r:id="rId17"/>
    <p:sldId id="377" r:id="rId18"/>
    <p:sldId id="378" r:id="rId19"/>
    <p:sldId id="380" r:id="rId20"/>
    <p:sldId id="381" r:id="rId21"/>
    <p:sldId id="382" r:id="rId2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60" d="100"/>
          <a:sy n="60" d="100"/>
        </p:scale>
        <p:origin x="50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2" d="100"/>
        <a:sy n="152" d="100"/>
      </p:scale>
      <p:origin x="0" y="2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1/28/2015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623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png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5.png"/><Relationship Id="rId4" Type="http://schemas.openxmlformats.org/officeDocument/2006/relationships/image" Target="../media/image24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6.png"/><Relationship Id="rId4" Type="http://schemas.openxmlformats.org/officeDocument/2006/relationships/image" Target="../media/image24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10.png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gif"/><Relationship Id="rId5" Type="http://schemas.openxmlformats.org/officeDocument/2006/relationships/image" Target="../media/image8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229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712 Electrodynamics</a:t>
            </a:r>
          </a:p>
          <a:p>
            <a:pPr algn="ctr"/>
            <a:r>
              <a:rPr lang="en-US" sz="3200" b="1" dirty="0" smtClean="0"/>
              <a:t>9-9:50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6: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Continue reading Chapter 2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Methods of images  -- planes, spheres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Solution of Poisson equation in for other geometries -- cylindrical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 grounded metal sphere of radius </a:t>
            </a:r>
            <a:r>
              <a:rPr lang="en-US" sz="2400" i="1" dirty="0" smtClean="0">
                <a:latin typeface="+mj-lt"/>
              </a:rPr>
              <a:t>a</a:t>
            </a:r>
            <a:r>
              <a:rPr lang="en-US" sz="2400" dirty="0" smtClean="0">
                <a:latin typeface="+mj-lt"/>
              </a:rPr>
              <a:t>, in the presence of a point charge </a:t>
            </a:r>
            <a:r>
              <a:rPr lang="en-US" sz="2400" b="1" i="1" dirty="0" smtClean="0">
                <a:latin typeface="+mj-lt"/>
              </a:rPr>
              <a:t>q </a:t>
            </a:r>
            <a:r>
              <a:rPr lang="en-US" sz="2400" dirty="0" smtClean="0">
                <a:latin typeface="+mj-lt"/>
              </a:rPr>
              <a:t>at a distance </a:t>
            </a:r>
            <a:r>
              <a:rPr lang="en-US" sz="2400" i="1" dirty="0" smtClean="0">
                <a:latin typeface="+mj-lt"/>
              </a:rPr>
              <a:t>d</a:t>
            </a:r>
            <a:r>
              <a:rPr lang="en-US" sz="2400" dirty="0" smtClean="0">
                <a:latin typeface="+mj-lt"/>
              </a:rPr>
              <a:t> from its center.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57200" y="1685925"/>
            <a:ext cx="4724400" cy="4029075"/>
            <a:chOff x="457200" y="1685925"/>
            <a:chExt cx="4724400" cy="4029075"/>
          </a:xfrm>
        </p:grpSpPr>
        <p:grpSp>
          <p:nvGrpSpPr>
            <p:cNvPr id="17" name="Group 16"/>
            <p:cNvGrpSpPr/>
            <p:nvPr/>
          </p:nvGrpSpPr>
          <p:grpSpPr>
            <a:xfrm>
              <a:off x="457200" y="1685925"/>
              <a:ext cx="4724400" cy="4029075"/>
              <a:chOff x="2057400" y="1447800"/>
              <a:chExt cx="4724400" cy="4029075"/>
            </a:xfrm>
          </p:grpSpPr>
          <p:pic>
            <p:nvPicPr>
              <p:cNvPr id="7" name="Picture 2" descr="[Schematic Symbol]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7000" y="4419600"/>
                <a:ext cx="1057275" cy="1057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>
                <a:spLocks noChangeAspect="1"/>
              </p:cNvSpPr>
              <p:nvPr/>
            </p:nvSpPr>
            <p:spPr>
              <a:xfrm>
                <a:off x="2057400" y="2286000"/>
                <a:ext cx="2286000" cy="228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flipV="1">
                <a:off x="3195637" y="1798320"/>
                <a:ext cx="2671763" cy="1676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5867400" y="14478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+mj-lt"/>
                  </a:rPr>
                  <a:t>r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>
                <a:off x="3195637" y="3474720"/>
                <a:ext cx="2900363" cy="109728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4876800" y="4186535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+mj-lt"/>
                  </a:rPr>
                  <a:t>d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096000" y="43434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+mj-lt"/>
                  </a:rPr>
                  <a:t>q</a:t>
                </a: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5943600" y="4465320"/>
                <a:ext cx="182880" cy="1828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 flipH="1" flipV="1">
              <a:off x="929640" y="2697480"/>
              <a:ext cx="685800" cy="1000125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295400" y="28149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a</a:t>
              </a:r>
            </a:p>
          </p:txBody>
        </p:sp>
      </p:grp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2570651"/>
              </p:ext>
            </p:extLst>
          </p:nvPr>
        </p:nvGraphicFramePr>
        <p:xfrm>
          <a:off x="3841750" y="2524125"/>
          <a:ext cx="4879975" cy="173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5" name="数式" r:id="rId4" imgW="2286000" imgH="812520" progId="Equation.3">
                  <p:embed/>
                </p:oleObj>
              </mc:Choice>
              <mc:Fallback>
                <p:oleObj name="数式" r:id="rId4" imgW="2286000" imgH="8125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1750" y="2524125"/>
                        <a:ext cx="4879975" cy="173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696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 grounded metal sphere of radius </a:t>
            </a:r>
            <a:r>
              <a:rPr lang="en-US" sz="2400" i="1" dirty="0" smtClean="0">
                <a:latin typeface="+mj-lt"/>
              </a:rPr>
              <a:t>a</a:t>
            </a:r>
            <a:r>
              <a:rPr lang="en-US" sz="2400" dirty="0" smtClean="0">
                <a:latin typeface="+mj-lt"/>
              </a:rPr>
              <a:t>, in the presence of a point charge </a:t>
            </a:r>
            <a:r>
              <a:rPr lang="en-US" sz="2400" b="1" i="1" dirty="0" smtClean="0">
                <a:latin typeface="+mj-lt"/>
              </a:rPr>
              <a:t>q </a:t>
            </a:r>
            <a:r>
              <a:rPr lang="en-US" sz="2400" dirty="0" smtClean="0">
                <a:latin typeface="+mj-lt"/>
              </a:rPr>
              <a:t>at a distance </a:t>
            </a:r>
            <a:r>
              <a:rPr lang="en-US" sz="2400" i="1" dirty="0" smtClean="0">
                <a:latin typeface="+mj-lt"/>
              </a:rPr>
              <a:t>d</a:t>
            </a:r>
            <a:r>
              <a:rPr lang="en-US" sz="2400" dirty="0" smtClean="0">
                <a:latin typeface="+mj-lt"/>
              </a:rPr>
              <a:t> from its center.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228600" y="1685925"/>
            <a:ext cx="4724400" cy="4029075"/>
            <a:chOff x="457200" y="1685925"/>
            <a:chExt cx="4724400" cy="4029075"/>
          </a:xfrm>
        </p:grpSpPr>
        <p:grpSp>
          <p:nvGrpSpPr>
            <p:cNvPr id="17" name="Group 16"/>
            <p:cNvGrpSpPr/>
            <p:nvPr/>
          </p:nvGrpSpPr>
          <p:grpSpPr>
            <a:xfrm>
              <a:off x="457200" y="1685925"/>
              <a:ext cx="4724400" cy="4029075"/>
              <a:chOff x="2057400" y="1447800"/>
              <a:chExt cx="4724400" cy="4029075"/>
            </a:xfrm>
          </p:grpSpPr>
          <p:pic>
            <p:nvPicPr>
              <p:cNvPr id="7" name="Picture 2" descr="[Schematic Symbol]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7000" y="4419600"/>
                <a:ext cx="1057275" cy="1057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>
                <a:spLocks noChangeAspect="1"/>
              </p:cNvSpPr>
              <p:nvPr/>
            </p:nvSpPr>
            <p:spPr>
              <a:xfrm>
                <a:off x="2057400" y="2286000"/>
                <a:ext cx="2286000" cy="228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flipV="1">
                <a:off x="3195637" y="1798320"/>
                <a:ext cx="2671763" cy="1676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5867400" y="14478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+mj-lt"/>
                  </a:rPr>
                  <a:t>r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>
                <a:off x="3195637" y="3474720"/>
                <a:ext cx="2900363" cy="109728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4876800" y="4186535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+mj-lt"/>
                  </a:rPr>
                  <a:t>d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096000" y="43434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+mj-lt"/>
                  </a:rPr>
                  <a:t>q</a:t>
                </a: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5943600" y="4465320"/>
                <a:ext cx="182880" cy="1828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 flipH="1" flipV="1">
              <a:off x="944880" y="2727960"/>
              <a:ext cx="685800" cy="1000125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295400" y="28149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a</a:t>
              </a:r>
            </a:p>
          </p:txBody>
        </p:sp>
      </p:grp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2531687"/>
              </p:ext>
            </p:extLst>
          </p:nvPr>
        </p:nvGraphicFramePr>
        <p:xfrm>
          <a:off x="2971800" y="2716212"/>
          <a:ext cx="6045200" cy="162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数式" r:id="rId4" imgW="2831760" imgH="761760" progId="Equation.3">
                  <p:embed/>
                </p:oleObj>
              </mc:Choice>
              <mc:Fallback>
                <p:oleObj name="数式" r:id="rId4" imgW="2831760" imgH="761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716212"/>
                        <a:ext cx="6045200" cy="162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>
            <a:spLocks noChangeAspect="1"/>
          </p:cNvSpPr>
          <p:nvPr/>
        </p:nvSpPr>
        <p:spPr>
          <a:xfrm rot="1440000">
            <a:off x="2115606" y="3604368"/>
            <a:ext cx="304800" cy="90264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927646">
            <a:off x="3983171" y="4635783"/>
            <a:ext cx="2320290" cy="136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82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 grounded metal sphere of radius </a:t>
            </a:r>
            <a:r>
              <a:rPr lang="en-US" sz="2400" i="1" dirty="0" smtClean="0">
                <a:latin typeface="+mj-lt"/>
              </a:rPr>
              <a:t>a</a:t>
            </a:r>
            <a:r>
              <a:rPr lang="en-US" sz="2400" dirty="0" smtClean="0">
                <a:latin typeface="+mj-lt"/>
              </a:rPr>
              <a:t>, in the presence of a point charge </a:t>
            </a:r>
            <a:r>
              <a:rPr lang="en-US" sz="2400" b="1" i="1" dirty="0" smtClean="0">
                <a:latin typeface="+mj-lt"/>
              </a:rPr>
              <a:t>q </a:t>
            </a:r>
            <a:r>
              <a:rPr lang="en-US" sz="2400" dirty="0" smtClean="0">
                <a:latin typeface="+mj-lt"/>
              </a:rPr>
              <a:t>at a distance </a:t>
            </a:r>
            <a:r>
              <a:rPr lang="en-US" sz="2400" i="1" dirty="0" smtClean="0">
                <a:latin typeface="+mj-lt"/>
              </a:rPr>
              <a:t>d</a:t>
            </a:r>
            <a:r>
              <a:rPr lang="en-US" sz="2400" dirty="0" smtClean="0">
                <a:latin typeface="+mj-lt"/>
              </a:rPr>
              <a:t> from its center.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228600" y="1685925"/>
            <a:ext cx="4724400" cy="4029075"/>
            <a:chOff x="457200" y="1685925"/>
            <a:chExt cx="4724400" cy="4029075"/>
          </a:xfrm>
        </p:grpSpPr>
        <p:grpSp>
          <p:nvGrpSpPr>
            <p:cNvPr id="17" name="Group 16"/>
            <p:cNvGrpSpPr/>
            <p:nvPr/>
          </p:nvGrpSpPr>
          <p:grpSpPr>
            <a:xfrm>
              <a:off x="457200" y="1685925"/>
              <a:ext cx="4724400" cy="4029075"/>
              <a:chOff x="2057400" y="1447800"/>
              <a:chExt cx="4724400" cy="4029075"/>
            </a:xfrm>
          </p:grpSpPr>
          <p:pic>
            <p:nvPicPr>
              <p:cNvPr id="7" name="Picture 2" descr="[Schematic Symbol]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7000" y="4419600"/>
                <a:ext cx="1057275" cy="1057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>
                <a:spLocks noChangeAspect="1"/>
              </p:cNvSpPr>
              <p:nvPr/>
            </p:nvSpPr>
            <p:spPr>
              <a:xfrm>
                <a:off x="2057400" y="2286000"/>
                <a:ext cx="2286000" cy="2286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flipV="1">
                <a:off x="3195637" y="1798320"/>
                <a:ext cx="2671763" cy="1676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5867400" y="14478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+mj-lt"/>
                  </a:rPr>
                  <a:t>r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>
                <a:off x="3195637" y="3474720"/>
                <a:ext cx="2900363" cy="109728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4876800" y="4186535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+mj-lt"/>
                  </a:rPr>
                  <a:t>d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096000" y="4343400"/>
                <a:ext cx="685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+mj-lt"/>
                  </a:rPr>
                  <a:t>q</a:t>
                </a: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5943600" y="4465320"/>
                <a:ext cx="182880" cy="18288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 flipH="1" flipV="1">
              <a:off x="914400" y="2667000"/>
              <a:ext cx="685800" cy="1000125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295400" y="2814935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a</a:t>
              </a:r>
            </a:p>
          </p:txBody>
        </p:sp>
      </p:grp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8635913"/>
              </p:ext>
            </p:extLst>
          </p:nvPr>
        </p:nvGraphicFramePr>
        <p:xfrm>
          <a:off x="2971800" y="2716212"/>
          <a:ext cx="6045200" cy="162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0" name="数式" r:id="rId4" imgW="2831760" imgH="761760" progId="Equation.3">
                  <p:embed/>
                </p:oleObj>
              </mc:Choice>
              <mc:Fallback>
                <p:oleObj name="数式" r:id="rId4" imgW="2831760" imgH="761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716212"/>
                        <a:ext cx="6045200" cy="162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>
            <a:spLocks noChangeAspect="1"/>
          </p:cNvSpPr>
          <p:nvPr/>
        </p:nvSpPr>
        <p:spPr>
          <a:xfrm rot="1440000">
            <a:off x="2115606" y="3604368"/>
            <a:ext cx="304800" cy="90264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6520658"/>
              </p:ext>
            </p:extLst>
          </p:nvPr>
        </p:nvGraphicFramePr>
        <p:xfrm>
          <a:off x="4110038" y="5083175"/>
          <a:ext cx="3767137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1" name="数式" r:id="rId6" imgW="1765080" imgH="685800" progId="Equation.3">
                  <p:embed/>
                </p:oleObj>
              </mc:Choice>
              <mc:Fallback>
                <p:oleObj name="数式" r:id="rId6" imgW="1765080" imgH="6858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0038" y="5083175"/>
                        <a:ext cx="3767137" cy="1463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561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1816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Use of image charge formalism to construct Green’s function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4906820"/>
              </p:ext>
            </p:extLst>
          </p:nvPr>
        </p:nvGraphicFramePr>
        <p:xfrm>
          <a:off x="838200" y="1544638"/>
          <a:ext cx="7021513" cy="3957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name="数式" r:id="rId3" imgW="3288960" imgH="1854000" progId="Equation.3">
                  <p:embed/>
                </p:oleObj>
              </mc:Choice>
              <mc:Fallback>
                <p:oleObj name="数式" r:id="rId3" imgW="3288960" imgH="18540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544638"/>
                        <a:ext cx="7021513" cy="3957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963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the Poisson/Laplace equation in various geometries --  cylindrical geometry with no </a:t>
            </a:r>
            <a:r>
              <a:rPr lang="en-US" sz="2400" i="1" dirty="0" smtClean="0">
                <a:latin typeface="+mj-lt"/>
              </a:rPr>
              <a:t>z</a:t>
            </a:r>
            <a:r>
              <a:rPr lang="en-US" sz="2400" dirty="0" smtClean="0">
                <a:latin typeface="+mj-lt"/>
              </a:rPr>
              <a:t>-dependence (infinitely long wire, for example):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04800" y="1981200"/>
            <a:ext cx="1676400" cy="4267200"/>
            <a:chOff x="2590800" y="2286000"/>
            <a:chExt cx="1676400" cy="4267200"/>
          </a:xfrm>
        </p:grpSpPr>
        <p:sp>
          <p:nvSpPr>
            <p:cNvPr id="6" name="Can 5"/>
            <p:cNvSpPr/>
            <p:nvPr/>
          </p:nvSpPr>
          <p:spPr>
            <a:xfrm>
              <a:off x="2590800" y="2286000"/>
              <a:ext cx="1181100" cy="4267200"/>
            </a:xfrm>
            <a:prstGeom prst="can">
              <a:avLst>
                <a:gd name="adj" fmla="val 8448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3181350" y="2819400"/>
              <a:ext cx="40005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3181350" y="2438400"/>
              <a:ext cx="40005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200400" y="273873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Symbol" pitchFamily="18" charset="2"/>
                </a:rPr>
                <a:t>r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352800" y="237297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f</a:t>
              </a:r>
              <a:endParaRPr lang="en-US" sz="2400" b="1" dirty="0" smtClean="0">
                <a:latin typeface="Symbol" pitchFamily="18" charset="2"/>
              </a:endParaRPr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7827678"/>
              </p:ext>
            </p:extLst>
          </p:nvPr>
        </p:nvGraphicFramePr>
        <p:xfrm>
          <a:off x="1608138" y="1328738"/>
          <a:ext cx="7672387" cy="439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2" name="数式" r:id="rId3" imgW="3593880" imgH="2057400" progId="Equation.3">
                  <p:embed/>
                </p:oleObj>
              </mc:Choice>
              <mc:Fallback>
                <p:oleObj name="数式" r:id="rId3" imgW="3593880" imgH="2057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8138" y="1328738"/>
                        <a:ext cx="7672387" cy="439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444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the Poisson/Laplace equation in various geometries --  cylindrical geometry with no </a:t>
            </a:r>
            <a:r>
              <a:rPr lang="en-US" sz="2400" i="1" dirty="0" smtClean="0">
                <a:latin typeface="+mj-lt"/>
              </a:rPr>
              <a:t>z</a:t>
            </a:r>
            <a:r>
              <a:rPr lang="en-US" sz="2400" dirty="0" smtClean="0">
                <a:latin typeface="+mj-lt"/>
              </a:rPr>
              <a:t>-dependence (infinitely long wire, for example):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04800" y="1981200"/>
            <a:ext cx="1676400" cy="4267200"/>
            <a:chOff x="2590800" y="2286000"/>
            <a:chExt cx="1676400" cy="4267200"/>
          </a:xfrm>
        </p:grpSpPr>
        <p:sp>
          <p:nvSpPr>
            <p:cNvPr id="6" name="Can 5"/>
            <p:cNvSpPr/>
            <p:nvPr/>
          </p:nvSpPr>
          <p:spPr>
            <a:xfrm>
              <a:off x="2590800" y="2286000"/>
              <a:ext cx="1181100" cy="4267200"/>
            </a:xfrm>
            <a:prstGeom prst="can">
              <a:avLst>
                <a:gd name="adj" fmla="val 84480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3181350" y="2819400"/>
              <a:ext cx="40005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3181350" y="2438400"/>
              <a:ext cx="400050" cy="3810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200400" y="273873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Symbol" pitchFamily="18" charset="2"/>
                </a:rPr>
                <a:t>r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352800" y="2372975"/>
              <a:ext cx="914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f</a:t>
              </a:r>
              <a:endParaRPr lang="en-US" sz="2400" b="1" dirty="0" smtClean="0">
                <a:latin typeface="Symbol" pitchFamily="18" charset="2"/>
              </a:endParaRPr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640883"/>
              </p:ext>
            </p:extLst>
          </p:nvPr>
        </p:nvGraphicFramePr>
        <p:xfrm>
          <a:off x="1752600" y="2184400"/>
          <a:ext cx="7237413" cy="444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9" name="数式" r:id="rId3" imgW="3390840" imgH="2082600" progId="Equation.3">
                  <p:embed/>
                </p:oleObj>
              </mc:Choice>
              <mc:Fallback>
                <p:oleObj name="数式" r:id="rId3" imgW="3390840" imgH="20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184400"/>
                        <a:ext cx="7237413" cy="444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396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the Poisson/Laplace equation in various geometries --  cylindrical geometry with </a:t>
            </a:r>
            <a:r>
              <a:rPr lang="en-US" sz="2400" i="1" dirty="0" smtClean="0">
                <a:latin typeface="+mj-lt"/>
              </a:rPr>
              <a:t>z</a:t>
            </a:r>
            <a:r>
              <a:rPr lang="en-US" sz="2400" dirty="0" smtClean="0">
                <a:latin typeface="+mj-lt"/>
              </a:rPr>
              <a:t>-dependence</a:t>
            </a:r>
          </a:p>
        </p:txBody>
      </p:sp>
      <p:sp>
        <p:nvSpPr>
          <p:cNvPr id="6" name="Can 5"/>
          <p:cNvSpPr/>
          <p:nvPr/>
        </p:nvSpPr>
        <p:spPr>
          <a:xfrm>
            <a:off x="304800" y="1981200"/>
            <a:ext cx="1181100" cy="3429000"/>
          </a:xfrm>
          <a:prstGeom prst="can">
            <a:avLst>
              <a:gd name="adj" fmla="val 84480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95350" y="2514600"/>
            <a:ext cx="40005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895350" y="2133600"/>
            <a:ext cx="400050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14400" y="2433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6800" y="206817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f</a:t>
            </a:r>
            <a:endParaRPr lang="en-US" sz="2400" b="1" dirty="0" smtClean="0">
              <a:latin typeface="Symbol" pitchFamily="18" charset="2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5902922"/>
              </p:ext>
            </p:extLst>
          </p:nvPr>
        </p:nvGraphicFramePr>
        <p:xfrm>
          <a:off x="1931988" y="2046288"/>
          <a:ext cx="7021512" cy="295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4" name="数式" r:id="rId3" imgW="3288960" imgH="1384200" progId="Equation.3">
                  <p:embed/>
                </p:oleObj>
              </mc:Choice>
              <mc:Fallback>
                <p:oleObj name="数式" r:id="rId3" imgW="3288960" imgH="13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1988" y="2046288"/>
                        <a:ext cx="7021512" cy="2954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152400" y="2529840"/>
            <a:ext cx="0" cy="2499360"/>
          </a:xfrm>
          <a:prstGeom prst="straightConnector1">
            <a:avLst/>
          </a:prstGeom>
          <a:ln w="25400">
            <a:solidFill>
              <a:schemeClr val="tx1"/>
            </a:solidFill>
            <a:headEnd type="arrow" w="lg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200" y="3576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267483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Cylindrical geometry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94328"/>
              </p:ext>
            </p:extLst>
          </p:nvPr>
        </p:nvGraphicFramePr>
        <p:xfrm>
          <a:off x="493713" y="1565275"/>
          <a:ext cx="7102475" cy="293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8" name="数式" r:id="rId3" imgW="3327120" imgH="1371600" progId="Equation.3">
                  <p:embed/>
                </p:oleObj>
              </mc:Choice>
              <mc:Fallback>
                <p:oleObj name="数式" r:id="rId3" imgW="3327120" imgH="1371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3" y="1565275"/>
                        <a:ext cx="7102475" cy="293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294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Cylindrical geometry example: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8067222"/>
              </p:ext>
            </p:extLst>
          </p:nvPr>
        </p:nvGraphicFramePr>
        <p:xfrm>
          <a:off x="2133600" y="1654175"/>
          <a:ext cx="6938963" cy="268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0" name="数式" r:id="rId3" imgW="3251160" imgH="1257120" progId="Equation.3">
                  <p:embed/>
                </p:oleObj>
              </mc:Choice>
              <mc:Fallback>
                <p:oleObj name="数式" r:id="rId3" imgW="3251160" imgH="1257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654175"/>
                        <a:ext cx="6938963" cy="268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n 6"/>
          <p:cNvSpPr/>
          <p:nvPr/>
        </p:nvSpPr>
        <p:spPr>
          <a:xfrm>
            <a:off x="609600" y="1676400"/>
            <a:ext cx="1066800" cy="2438400"/>
          </a:xfrm>
          <a:prstGeom prst="can">
            <a:avLst>
              <a:gd name="adj" fmla="val 5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" y="1676400"/>
            <a:ext cx="1066800" cy="609600"/>
          </a:xfrm>
          <a:prstGeom prst="ellipse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143000" y="1981200"/>
            <a:ext cx="1295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8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Cylindrical geometry example: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1780116"/>
              </p:ext>
            </p:extLst>
          </p:nvPr>
        </p:nvGraphicFramePr>
        <p:xfrm>
          <a:off x="2247900" y="1546225"/>
          <a:ext cx="6858000" cy="290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1" name="数式" r:id="rId3" imgW="3213000" imgH="1358640" progId="Equation.3">
                  <p:embed/>
                </p:oleObj>
              </mc:Choice>
              <mc:Fallback>
                <p:oleObj name="数式" r:id="rId3" imgW="3213000" imgH="1358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7900" y="1546225"/>
                        <a:ext cx="6858000" cy="290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n 6"/>
          <p:cNvSpPr/>
          <p:nvPr/>
        </p:nvSpPr>
        <p:spPr>
          <a:xfrm>
            <a:off x="609600" y="1676400"/>
            <a:ext cx="1066800" cy="2438400"/>
          </a:xfrm>
          <a:prstGeom prst="can">
            <a:avLst>
              <a:gd name="adj" fmla="val 5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" y="1676400"/>
            <a:ext cx="1066800" cy="609600"/>
          </a:xfrm>
          <a:prstGeom prst="ellipse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371600" y="1981200"/>
            <a:ext cx="1066800" cy="914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12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219200"/>
            <a:ext cx="8966791" cy="33528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76200" y="41910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8620" y="86975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Comments on cylindrical Bessel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521414"/>
              </p:ext>
            </p:extLst>
          </p:nvPr>
        </p:nvGraphicFramePr>
        <p:xfrm>
          <a:off x="1074737" y="423957"/>
          <a:ext cx="6545263" cy="225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6" name="Equation" r:id="rId3" imgW="4279680" imgH="1473120" progId="Equation.DSMT4">
                  <p:embed/>
                </p:oleObj>
              </mc:Choice>
              <mc:Fallback>
                <p:oleObj name="Equation" r:id="rId3" imgW="4279680" imgH="14731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7" y="423957"/>
                        <a:ext cx="6545263" cy="225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12660"/>
            <a:ext cx="9144000" cy="34119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77000" y="31242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m=0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29400" y="51009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J</a:t>
            </a:r>
            <a:r>
              <a:rPr lang="en-US" sz="2400" i="1" baseline="-25000" dirty="0" smtClean="0">
                <a:latin typeface="+mj-lt"/>
              </a:rPr>
              <a:t>0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85900" y="358586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K</a:t>
            </a:r>
            <a:r>
              <a:rPr lang="en-US" sz="2400" i="1" baseline="-25000" dirty="0" smtClean="0">
                <a:latin typeface="+mj-lt"/>
              </a:rPr>
              <a:t>0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29500" y="3733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I</a:t>
            </a:r>
            <a:r>
              <a:rPr lang="en-US" sz="2400" i="1" baseline="-25000" dirty="0" smtClean="0">
                <a:latin typeface="+mj-lt"/>
              </a:rPr>
              <a:t>0</a:t>
            </a:r>
            <a:r>
              <a:rPr lang="en-US" sz="2400" i="1" dirty="0" smtClean="0">
                <a:latin typeface="+mj-lt"/>
              </a:rPr>
              <a:t>/50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0" y="52578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N</a:t>
            </a:r>
            <a:r>
              <a:rPr lang="en-US" sz="2400" i="1" baseline="-25000" dirty="0" smtClean="0">
                <a:latin typeface="+mj-lt"/>
              </a:rPr>
              <a:t>0</a:t>
            </a:r>
            <a:endParaRPr lang="en-US" sz="24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9136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5033206"/>
              </p:ext>
            </p:extLst>
          </p:nvPr>
        </p:nvGraphicFramePr>
        <p:xfrm>
          <a:off x="1074737" y="423957"/>
          <a:ext cx="6545263" cy="225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3" imgW="4279680" imgH="1473120" progId="Equation.DSMT4">
                  <p:embed/>
                </p:oleObj>
              </mc:Choice>
              <mc:Fallback>
                <p:oleObj name="Equation" r:id="rId3" imgW="4279680" imgH="1473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737" y="423957"/>
                        <a:ext cx="6545263" cy="225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8620" y="86975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Comments on cylindrical Bessel functions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76200" y="2976236"/>
            <a:ext cx="9296400" cy="3405587"/>
            <a:chOff x="76200" y="2976236"/>
            <a:chExt cx="9296400" cy="3405587"/>
          </a:xfrm>
        </p:grpSpPr>
        <p:grpSp>
          <p:nvGrpSpPr>
            <p:cNvPr id="13" name="Group 12"/>
            <p:cNvGrpSpPr/>
            <p:nvPr/>
          </p:nvGrpSpPr>
          <p:grpSpPr>
            <a:xfrm>
              <a:off x="76200" y="2976236"/>
              <a:ext cx="9296400" cy="3405587"/>
              <a:chOff x="0" y="1726206"/>
              <a:chExt cx="9296400" cy="3405587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1726206"/>
                <a:ext cx="9144000" cy="3405587"/>
              </a:xfrm>
              <a:prstGeom prst="rect">
                <a:avLst/>
              </a:prstGeom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7620000" y="3729335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J</a:t>
                </a:r>
                <a:r>
                  <a:rPr lang="en-US" sz="2400" i="1" baseline="-25000" dirty="0" smtClean="0">
                    <a:latin typeface="+mj-lt"/>
                  </a:rPr>
                  <a:t>1</a:t>
                </a:r>
                <a:endParaRPr lang="en-US" sz="2400" i="1" dirty="0" smtClean="0">
                  <a:latin typeface="+mj-lt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429000" y="3881735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N</a:t>
                </a:r>
                <a:r>
                  <a:rPr lang="en-US" sz="2400" i="1" baseline="-25000" dirty="0" smtClean="0">
                    <a:latin typeface="+mj-lt"/>
                  </a:rPr>
                  <a:t>1</a:t>
                </a:r>
                <a:endParaRPr lang="en-US" sz="2400" i="1" dirty="0" smtClean="0">
                  <a:latin typeface="+mj-lt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8305800" y="2281535"/>
                <a:ext cx="990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+mj-lt"/>
                  </a:rPr>
                  <a:t>I</a:t>
                </a:r>
                <a:r>
                  <a:rPr lang="en-US" sz="2400" i="1" baseline="-25000" dirty="0" smtClean="0">
                    <a:latin typeface="+mj-lt"/>
                  </a:rPr>
                  <a:t>1</a:t>
                </a:r>
                <a:r>
                  <a:rPr lang="en-US" sz="2400" i="1" dirty="0" smtClean="0">
                    <a:latin typeface="+mj-lt"/>
                  </a:rPr>
                  <a:t>/50</a:t>
                </a: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6172200" y="3506092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m=1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275367" y="3317660"/>
              <a:ext cx="990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K</a:t>
              </a:r>
              <a:r>
                <a:rPr lang="en-US" sz="2400" i="1" baseline="-25000" dirty="0" smtClean="0">
                  <a:latin typeface="+mj-lt"/>
                </a:rPr>
                <a:t>1</a:t>
              </a:r>
              <a:endParaRPr lang="en-US" sz="2400" i="1" dirty="0" smtClean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667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292" y="838200"/>
            <a:ext cx="7735416" cy="5095875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5729165" y="2362200"/>
            <a:ext cx="2743200" cy="2438400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1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Survey of mathematical techniques for analyzing electrostatics – the Poisson equation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2304498"/>
              </p:ext>
            </p:extLst>
          </p:nvPr>
        </p:nvGraphicFramePr>
        <p:xfrm>
          <a:off x="1925638" y="1285875"/>
          <a:ext cx="3598862" cy="145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6" name="数式" r:id="rId3" imgW="1066680" imgH="431640" progId="Equation.3">
                  <p:embed/>
                </p:oleObj>
              </mc:Choice>
              <mc:Fallback>
                <p:oleObj name="数式" r:id="rId3" imgW="1066680" imgH="4316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5638" y="1285875"/>
                        <a:ext cx="3598862" cy="145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95400" y="3429000"/>
            <a:ext cx="670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Direct integration of differential equation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Green’s function techniques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Orthogonal function expansions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Method of images</a:t>
            </a:r>
          </a:p>
        </p:txBody>
      </p:sp>
    </p:spTree>
    <p:extLst>
      <p:ext uri="{BB962C8B-B14F-4D97-AF65-F5344CB8AC3E}">
        <p14:creationId xmlns:p14="http://schemas.microsoft.com/office/powerpoint/2010/main" val="17921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152400"/>
            <a:ext cx="6781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Method of images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  Clever trick for specialized geometries: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Flat plane (surface)</a:t>
            </a:r>
          </a:p>
          <a:p>
            <a:pPr marL="1257300" lvl="2" indent="-342900">
              <a:buFont typeface="Wingdings" pitchFamily="2" charset="2"/>
              <a:buChar char="Ø"/>
            </a:pP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Sphere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1717595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Planar case:</a:t>
            </a:r>
          </a:p>
        </p:txBody>
      </p:sp>
      <p:pic>
        <p:nvPicPr>
          <p:cNvPr id="179202" name="Picture 2" descr="[Schematic Symbol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362" y="5334000"/>
            <a:ext cx="1057275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be 7"/>
          <p:cNvSpPr/>
          <p:nvPr/>
        </p:nvSpPr>
        <p:spPr>
          <a:xfrm>
            <a:off x="2438400" y="1752540"/>
            <a:ext cx="1219200" cy="3810060"/>
          </a:xfrm>
          <a:prstGeom prst="cube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53000" y="3642315"/>
            <a:ext cx="304800" cy="30483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876800" y="1948427"/>
            <a:ext cx="373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Consider a grounded metal sheet, a distance </a:t>
            </a:r>
            <a:r>
              <a:rPr lang="en-US" sz="2400" b="1" i="1" dirty="0" smtClean="0">
                <a:latin typeface="+mj-lt"/>
              </a:rPr>
              <a:t>d</a:t>
            </a:r>
            <a:r>
              <a:rPr lang="en-US" sz="2400" dirty="0" smtClean="0">
                <a:latin typeface="+mj-lt"/>
              </a:rPr>
              <a:t> from a point charge </a:t>
            </a:r>
            <a:r>
              <a:rPr lang="en-US" sz="2400" b="1" i="1" dirty="0" smtClean="0">
                <a:latin typeface="+mj-lt"/>
              </a:rPr>
              <a:t>q</a:t>
            </a:r>
            <a:r>
              <a:rPr lang="en-US" sz="2400" dirty="0" smtClean="0">
                <a:latin typeface="+mj-lt"/>
              </a:rPr>
              <a:t>.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515677" y="3810000"/>
            <a:ext cx="152876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14800" y="4038600"/>
            <a:ext cx="4191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05400" y="38100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37917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pic>
        <p:nvPicPr>
          <p:cNvPr id="179202" name="Picture 2" descr="[Schematic Symbol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362" y="5334000"/>
            <a:ext cx="1057275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be 7"/>
          <p:cNvSpPr/>
          <p:nvPr/>
        </p:nvSpPr>
        <p:spPr>
          <a:xfrm>
            <a:off x="2438400" y="1752540"/>
            <a:ext cx="1219200" cy="3810060"/>
          </a:xfrm>
          <a:prstGeom prst="cube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53000" y="3642315"/>
            <a:ext cx="304800" cy="30483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8600" y="457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 grounded metal sheet, a distance </a:t>
            </a:r>
            <a:r>
              <a:rPr lang="en-US" sz="2400" b="1" i="1" dirty="0" smtClean="0">
                <a:latin typeface="+mj-lt"/>
              </a:rPr>
              <a:t>d</a:t>
            </a:r>
            <a:r>
              <a:rPr lang="en-US" sz="2400" dirty="0" smtClean="0">
                <a:latin typeface="+mj-lt"/>
              </a:rPr>
              <a:t> from a point charge </a:t>
            </a:r>
            <a:r>
              <a:rPr lang="en-US" sz="2400" b="1" i="1" dirty="0" smtClean="0">
                <a:latin typeface="+mj-lt"/>
              </a:rPr>
              <a:t>q</a:t>
            </a:r>
            <a:r>
              <a:rPr lang="en-US" sz="2400" dirty="0" smtClean="0">
                <a:latin typeface="+mj-lt"/>
              </a:rPr>
              <a:t>.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515677" y="3810000"/>
            <a:ext cx="152876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14800" y="4038600"/>
            <a:ext cx="4191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05400" y="38100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q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352800" y="1752540"/>
            <a:ext cx="5334000" cy="3467160"/>
            <a:chOff x="3352800" y="1752540"/>
            <a:chExt cx="5334000" cy="3467160"/>
          </a:xfrm>
        </p:grpSpPr>
        <p:sp>
          <p:nvSpPr>
            <p:cNvPr id="6" name="TextBox 5"/>
            <p:cNvSpPr txBox="1"/>
            <p:nvPr/>
          </p:nvSpPr>
          <p:spPr>
            <a:xfrm>
              <a:off x="5105400" y="1752540"/>
              <a:ext cx="3581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Mobile charges from the “ground” respond to the force from the charge </a:t>
              </a:r>
              <a:r>
                <a:rPr lang="en-US" sz="2400" b="1" i="1" dirty="0" smtClean="0">
                  <a:latin typeface="+mj-lt"/>
                </a:rPr>
                <a:t>q</a:t>
              </a:r>
              <a:r>
                <a:rPr lang="en-US" sz="2400" dirty="0" smtClean="0">
                  <a:latin typeface="+mj-lt"/>
                </a:rPr>
                <a:t>.</a:t>
              </a:r>
            </a:p>
          </p:txBody>
        </p:sp>
        <p:sp>
          <p:nvSpPr>
            <p:cNvPr id="5" name="Oval 4"/>
            <p:cNvSpPr>
              <a:spLocks noChangeAspect="1"/>
            </p:cNvSpPr>
            <p:nvPr/>
          </p:nvSpPr>
          <p:spPr>
            <a:xfrm>
              <a:off x="3505200" y="3368040"/>
              <a:ext cx="114300" cy="8763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429000" y="2895600"/>
              <a:ext cx="228600" cy="1752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>
              <a:spLocks noChangeAspect="1"/>
            </p:cNvSpPr>
            <p:nvPr/>
          </p:nvSpPr>
          <p:spPr>
            <a:xfrm>
              <a:off x="3352800" y="2590800"/>
              <a:ext cx="342900" cy="26289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5867646"/>
              </p:ext>
            </p:extLst>
          </p:nvPr>
        </p:nvGraphicFramePr>
        <p:xfrm>
          <a:off x="3519806" y="5181600"/>
          <a:ext cx="3642994" cy="685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数式" r:id="rId4" imgW="1079280" imgH="203040" progId="Equation.3">
                  <p:embed/>
                </p:oleObj>
              </mc:Choice>
              <mc:Fallback>
                <p:oleObj name="数式" r:id="rId4" imgW="10792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19806" y="5181600"/>
                        <a:ext cx="3642994" cy="6857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Arrow Connector 17"/>
          <p:cNvCxnSpPr/>
          <p:nvPr/>
        </p:nvCxnSpPr>
        <p:spPr>
          <a:xfrm>
            <a:off x="6400800" y="4495800"/>
            <a:ext cx="1219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400800" y="3368040"/>
            <a:ext cx="0" cy="11277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6019800" y="4495800"/>
            <a:ext cx="381000" cy="304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772400" y="4419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x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00800" y="3048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z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096000" y="4648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418682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 grounded metal sheet, a distance </a:t>
            </a:r>
            <a:r>
              <a:rPr lang="en-US" sz="2400" b="1" i="1" dirty="0" smtClean="0">
                <a:latin typeface="+mj-lt"/>
              </a:rPr>
              <a:t>d</a:t>
            </a:r>
            <a:r>
              <a:rPr lang="en-US" sz="2400" dirty="0" smtClean="0">
                <a:latin typeface="+mj-lt"/>
              </a:rPr>
              <a:t> from a point charge </a:t>
            </a:r>
            <a:r>
              <a:rPr lang="en-US" sz="2400" b="1" i="1" dirty="0" smtClean="0">
                <a:latin typeface="+mj-lt"/>
              </a:rPr>
              <a:t>q</a:t>
            </a:r>
            <a:r>
              <a:rPr lang="en-US" sz="2400" dirty="0" smtClean="0">
                <a:latin typeface="+mj-lt"/>
              </a:rPr>
              <a:t>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6822328"/>
              </p:ext>
            </p:extLst>
          </p:nvPr>
        </p:nvGraphicFramePr>
        <p:xfrm>
          <a:off x="1712913" y="952500"/>
          <a:ext cx="4002087" cy="1927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" name="数式" r:id="rId3" imgW="1371600" imgH="660240" progId="Equation.3">
                  <p:embed/>
                </p:oleObj>
              </mc:Choice>
              <mc:Fallback>
                <p:oleObj name="数式" r:id="rId3" imgW="1371600" imgH="6602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2913" y="952500"/>
                        <a:ext cx="4002087" cy="19275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1504620"/>
              </p:ext>
            </p:extLst>
          </p:nvPr>
        </p:nvGraphicFramePr>
        <p:xfrm>
          <a:off x="304800" y="3048000"/>
          <a:ext cx="8242086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" name="数式" r:id="rId5" imgW="3860640" imgH="1498320" progId="Equation.3">
                  <p:embed/>
                </p:oleObj>
              </mc:Choice>
              <mc:Fallback>
                <p:oleObj name="数式" r:id="rId5" imgW="3860640" imgH="14983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048000"/>
                        <a:ext cx="8242086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668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000">
            <a:off x="4419600" y="3514915"/>
            <a:ext cx="2897696" cy="303828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 grounded metal sheet, a distance </a:t>
            </a:r>
            <a:r>
              <a:rPr lang="en-US" sz="2400" b="1" i="1" dirty="0" smtClean="0">
                <a:latin typeface="+mj-lt"/>
              </a:rPr>
              <a:t>d</a:t>
            </a:r>
            <a:r>
              <a:rPr lang="en-US" sz="2400" dirty="0" smtClean="0">
                <a:latin typeface="+mj-lt"/>
              </a:rPr>
              <a:t> from a point charge </a:t>
            </a:r>
            <a:r>
              <a:rPr lang="en-US" sz="2400" b="1" i="1" dirty="0" smtClean="0">
                <a:latin typeface="+mj-lt"/>
              </a:rPr>
              <a:t>q</a:t>
            </a:r>
            <a:r>
              <a:rPr lang="en-US" sz="2400" dirty="0" smtClean="0">
                <a:latin typeface="+mj-lt"/>
              </a:rPr>
              <a:t>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9646519"/>
              </p:ext>
            </p:extLst>
          </p:nvPr>
        </p:nvGraphicFramePr>
        <p:xfrm>
          <a:off x="609600" y="1295400"/>
          <a:ext cx="7645400" cy="216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5" name="数式" r:id="rId4" imgW="3581280" imgH="1015920" progId="Equation.3">
                  <p:embed/>
                </p:oleObj>
              </mc:Choice>
              <mc:Fallback>
                <p:oleObj name="数式" r:id="rId4" imgW="3581280" imgH="10159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295400"/>
                        <a:ext cx="7645400" cy="216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1447800" y="3581341"/>
            <a:ext cx="1828800" cy="3276659"/>
            <a:chOff x="3460594" y="1752541"/>
            <a:chExt cx="1505959" cy="3276659"/>
          </a:xfrm>
        </p:grpSpPr>
        <p:pic>
          <p:nvPicPr>
            <p:cNvPr id="7" name="Picture 2" descr="[Schematic Symbol]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8691" y="4282374"/>
              <a:ext cx="497504" cy="74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Cube 7"/>
            <p:cNvSpPr/>
            <p:nvPr/>
          </p:nvSpPr>
          <p:spPr>
            <a:xfrm>
              <a:off x="3460594" y="1752541"/>
              <a:ext cx="573699" cy="2691309"/>
            </a:xfrm>
            <a:prstGeom prst="cube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643848" y="3087420"/>
              <a:ext cx="143425" cy="21532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3967510" y="3205867"/>
              <a:ext cx="71936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249430" y="3367343"/>
              <a:ext cx="197209" cy="322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715560" y="3205867"/>
              <a:ext cx="250993" cy="322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q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890870" y="2344662"/>
              <a:ext cx="161353" cy="1856974"/>
              <a:chOff x="3352800" y="2590800"/>
              <a:chExt cx="342900" cy="2628900"/>
            </a:xfrm>
          </p:grpSpPr>
          <p:sp>
            <p:nvSpPr>
              <p:cNvPr id="15" name="Oval 14"/>
              <p:cNvSpPr>
                <a:spLocks noChangeAspect="1"/>
              </p:cNvSpPr>
              <p:nvPr/>
            </p:nvSpPr>
            <p:spPr>
              <a:xfrm>
                <a:off x="3505200" y="3368040"/>
                <a:ext cx="114300" cy="8763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429000" y="2895600"/>
                <a:ext cx="228600" cy="17526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>
                <a:spLocks noChangeAspect="1"/>
              </p:cNvSpPr>
              <p:nvPr/>
            </p:nvSpPr>
            <p:spPr>
              <a:xfrm>
                <a:off x="3352800" y="2590800"/>
                <a:ext cx="342900" cy="26289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402625"/>
              </p:ext>
            </p:extLst>
          </p:nvPr>
        </p:nvGraphicFramePr>
        <p:xfrm>
          <a:off x="5562600" y="5409258"/>
          <a:ext cx="8128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6" name="数式" r:id="rId7" imgW="380880" imgH="203040" progId="Equation.3">
                  <p:embed/>
                </p:oleObj>
              </mc:Choice>
              <mc:Fallback>
                <p:oleObj name="数式" r:id="rId7" imgW="38088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5409258"/>
                        <a:ext cx="81280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548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1/28/2015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 grounded metal sheet, a distance </a:t>
            </a:r>
            <a:r>
              <a:rPr lang="en-US" sz="2400" b="1" i="1" dirty="0" smtClean="0">
                <a:latin typeface="+mj-lt"/>
              </a:rPr>
              <a:t>d</a:t>
            </a:r>
            <a:r>
              <a:rPr lang="en-US" sz="2400" dirty="0" smtClean="0">
                <a:latin typeface="+mj-lt"/>
              </a:rPr>
              <a:t> from a point charge </a:t>
            </a:r>
            <a:r>
              <a:rPr lang="en-US" sz="2400" b="1" i="1" dirty="0" smtClean="0">
                <a:latin typeface="+mj-lt"/>
              </a:rPr>
              <a:t>q</a:t>
            </a:r>
            <a:r>
              <a:rPr lang="en-US" sz="2400" dirty="0" smtClean="0">
                <a:latin typeface="+mj-lt"/>
              </a:rPr>
              <a:t>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990600" y="1295400"/>
            <a:ext cx="1828800" cy="3276659"/>
            <a:chOff x="3460594" y="1752541"/>
            <a:chExt cx="1505959" cy="3276659"/>
          </a:xfrm>
        </p:grpSpPr>
        <p:pic>
          <p:nvPicPr>
            <p:cNvPr id="7" name="Picture 2" descr="[Schematic Symbol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8691" y="4282374"/>
              <a:ext cx="497504" cy="74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Cube 7"/>
            <p:cNvSpPr/>
            <p:nvPr/>
          </p:nvSpPr>
          <p:spPr>
            <a:xfrm>
              <a:off x="3460594" y="1752541"/>
              <a:ext cx="573699" cy="2691309"/>
            </a:xfrm>
            <a:prstGeom prst="cube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643848" y="3087420"/>
              <a:ext cx="143425" cy="21532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3967510" y="3205867"/>
              <a:ext cx="71936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249430" y="3367343"/>
              <a:ext cx="197209" cy="322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715560" y="3205867"/>
              <a:ext cx="250993" cy="3229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q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890870" y="2344662"/>
              <a:ext cx="161353" cy="1856974"/>
              <a:chOff x="3352800" y="2590800"/>
              <a:chExt cx="342900" cy="2628900"/>
            </a:xfrm>
          </p:grpSpPr>
          <p:sp>
            <p:nvSpPr>
              <p:cNvPr id="14" name="Oval 13"/>
              <p:cNvSpPr>
                <a:spLocks noChangeAspect="1"/>
              </p:cNvSpPr>
              <p:nvPr/>
            </p:nvSpPr>
            <p:spPr>
              <a:xfrm>
                <a:off x="3505200" y="3368040"/>
                <a:ext cx="114300" cy="8763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3429000" y="2895600"/>
                <a:ext cx="228600" cy="17526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>
                <a:spLocks noChangeAspect="1"/>
              </p:cNvSpPr>
              <p:nvPr/>
            </p:nvSpPr>
            <p:spPr>
              <a:xfrm>
                <a:off x="3352800" y="2590800"/>
                <a:ext cx="342900" cy="26289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5146721"/>
              </p:ext>
            </p:extLst>
          </p:nvPr>
        </p:nvGraphicFramePr>
        <p:xfrm>
          <a:off x="3962400" y="1796167"/>
          <a:ext cx="4283075" cy="308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9" name="数式" r:id="rId4" imgW="2006280" imgH="1447560" progId="Equation.3">
                  <p:embed/>
                </p:oleObj>
              </mc:Choice>
              <mc:Fallback>
                <p:oleObj name="数式" r:id="rId4" imgW="2006280" imgH="14475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796167"/>
                        <a:ext cx="4283075" cy="308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7207233"/>
              </p:ext>
            </p:extLst>
          </p:nvPr>
        </p:nvGraphicFramePr>
        <p:xfrm>
          <a:off x="1543597" y="4991100"/>
          <a:ext cx="7210425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0" name="数式" r:id="rId6" imgW="3377880" imgH="660240" progId="Equation.3">
                  <p:embed/>
                </p:oleObj>
              </mc:Choice>
              <mc:Fallback>
                <p:oleObj name="数式" r:id="rId6" imgW="3377880" imgH="6602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597" y="4991100"/>
                        <a:ext cx="7210425" cy="140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926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11699</TotalTime>
  <Words>558</Words>
  <Application>Microsoft Office PowerPoint</Application>
  <PresentationFormat>On-screen Show (4:3)</PresentationFormat>
  <Paragraphs>140</Paragraphs>
  <Slides>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Symbol</vt:lpstr>
      <vt:lpstr>Wingdings</vt:lpstr>
      <vt:lpstr>Office Theme</vt:lpstr>
      <vt:lpstr>数式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626</cp:revision>
  <cp:lastPrinted>2015-01-24T21:30:53Z</cp:lastPrinted>
  <dcterms:created xsi:type="dcterms:W3CDTF">2012-01-10T18:32:24Z</dcterms:created>
  <dcterms:modified xsi:type="dcterms:W3CDTF">2015-01-28T15:04:28Z</dcterms:modified>
</cp:coreProperties>
</file>