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76" r:id="rId4"/>
    <p:sldId id="377" r:id="rId5"/>
    <p:sldId id="393" r:id="rId6"/>
    <p:sldId id="378" r:id="rId7"/>
    <p:sldId id="394" r:id="rId8"/>
    <p:sldId id="380" r:id="rId9"/>
    <p:sldId id="395" r:id="rId10"/>
    <p:sldId id="39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45" d="100"/>
          <a:sy n="45" d="100"/>
        </p:scale>
        <p:origin x="12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2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0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hyperlink" Target="http://www.uic.edu/classes/eecs/eecs520/textbook/node32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png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3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Solution of Poisson equation in for special geometries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Cylindrical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Spherical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for </a:t>
            </a:r>
            <a:r>
              <a:rPr lang="en-US" sz="2400" dirty="0" err="1" smtClean="0">
                <a:latin typeface="+mj-lt"/>
              </a:rPr>
              <a:t>Dirchelet</a:t>
            </a:r>
            <a:r>
              <a:rPr lang="en-US" sz="2400" dirty="0" smtClean="0">
                <a:latin typeface="+mj-lt"/>
              </a:rPr>
              <a:t> boundary value inside </a:t>
            </a:r>
            <a:r>
              <a:rPr lang="en-US" sz="2400" dirty="0" err="1" smtClean="0">
                <a:latin typeface="+mj-lt"/>
              </a:rPr>
              <a:t>cylindar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20059"/>
              </p:ext>
            </p:extLst>
          </p:nvPr>
        </p:nvGraphicFramePr>
        <p:xfrm>
          <a:off x="1295400" y="1676400"/>
          <a:ext cx="7766050" cy="425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数式" r:id="rId3" imgW="4228920" imgH="2311200" progId="Equation.3">
                  <p:embed/>
                </p:oleObj>
              </mc:Choice>
              <mc:Fallback>
                <p:oleObj name="数式" r:id="rId3" imgW="422892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6400"/>
                        <a:ext cx="7766050" cy="425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2400" y="1676400"/>
            <a:ext cx="1066800" cy="2438400"/>
            <a:chOff x="609600" y="1676400"/>
            <a:chExt cx="1066800" cy="2438400"/>
          </a:xfrm>
        </p:grpSpPr>
        <p:sp>
          <p:nvSpPr>
            <p:cNvPr id="7" name="Can 6"/>
            <p:cNvSpPr/>
            <p:nvPr/>
          </p:nvSpPr>
          <p:spPr>
            <a:xfrm>
              <a:off x="609600" y="1676400"/>
              <a:ext cx="1066800" cy="2438400"/>
            </a:xfrm>
            <a:prstGeom prst="can">
              <a:avLst>
                <a:gd name="adj" fmla="val 5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9600" y="1676400"/>
              <a:ext cx="1066800" cy="609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49081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7" name="数式" r:id="rId3" imgW="2882880" imgH="1002960" progId="Equation.3">
                  <p:embed/>
                </p:oleObj>
              </mc:Choice>
              <mc:Fallback>
                <p:oleObj name="数式" r:id="rId3" imgW="2882880" imgH="1002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K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I</a:t>
            </a:r>
            <a:r>
              <a:rPr lang="en-US" sz="2400" i="1" baseline="-25000" dirty="0" smtClean="0">
                <a:latin typeface="+mj-lt"/>
              </a:rPr>
              <a:t>0</a:t>
            </a:r>
            <a:r>
              <a:rPr lang="en-US" sz="2400" i="1" dirty="0" smtClean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-76200" y="2766613"/>
            <a:ext cx="9296400" cy="3405587"/>
            <a:chOff x="0" y="1726206"/>
            <a:chExt cx="9296400" cy="340558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26206"/>
              <a:ext cx="9144000" cy="3405587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2133600" y="2057400"/>
              <a:ext cx="7162800" cy="2438400"/>
              <a:chOff x="2133600" y="1905000"/>
              <a:chExt cx="7162800" cy="24384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477000" y="19812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m=1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J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N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33600" y="19050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K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r>
                  <a:rPr lang="en-US" sz="2400" i="1" dirty="0" smtClean="0">
                    <a:latin typeface="+mj-lt"/>
                  </a:rPr>
                  <a:t>/50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93574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数式" r:id="rId4" imgW="2882880" imgH="1002960" progId="Equation.3">
                  <p:embed/>
                </p:oleObj>
              </mc:Choice>
              <mc:Fallback>
                <p:oleObj name="数式" r:id="rId4" imgW="288288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useful identities involving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058241"/>
              </p:ext>
            </p:extLst>
          </p:nvPr>
        </p:nvGraphicFramePr>
        <p:xfrm>
          <a:off x="244929" y="1752600"/>
          <a:ext cx="8458200" cy="2852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3" imgW="6375240" imgH="2145960" progId="Equation.DSMT4">
                  <p:embed/>
                </p:oleObj>
              </mc:Choice>
              <mc:Fallback>
                <p:oleObj name="Equation" r:id="rId3" imgW="637524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29" y="1752600"/>
                        <a:ext cx="8458200" cy="2852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3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73234"/>
              </p:ext>
            </p:extLst>
          </p:nvPr>
        </p:nvGraphicFramePr>
        <p:xfrm>
          <a:off x="457200" y="1371600"/>
          <a:ext cx="8024813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8" name="数式" r:id="rId3" imgW="3759120" imgH="1765080" progId="Equation.3">
                  <p:embed/>
                </p:oleObj>
              </mc:Choice>
              <mc:Fallback>
                <p:oleObj name="数式" r:id="rId3" imgW="3759120" imgH="1765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24813" cy="377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33824"/>
              </p:ext>
            </p:extLst>
          </p:nvPr>
        </p:nvGraphicFramePr>
        <p:xfrm>
          <a:off x="98425" y="1600200"/>
          <a:ext cx="8969375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数式" r:id="rId3" imgW="4381200" imgH="1854000" progId="Equation.3">
                  <p:embed/>
                </p:oleObj>
              </mc:Choice>
              <mc:Fallback>
                <p:oleObj name="数式" r:id="rId3" imgW="438120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1600200"/>
                        <a:ext cx="8969375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4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35936"/>
              </p:ext>
            </p:extLst>
          </p:nvPr>
        </p:nvGraphicFramePr>
        <p:xfrm>
          <a:off x="627062" y="1309688"/>
          <a:ext cx="7069138" cy="440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数式" r:id="rId3" imgW="3454200" imgH="2145960" progId="Equation.3">
                  <p:embed/>
                </p:oleObj>
              </mc:Choice>
              <mc:Fallback>
                <p:oleObj name="数式" r:id="rId3" imgW="3454200" imgH="2145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" y="1309688"/>
                        <a:ext cx="7069138" cy="440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7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44497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865686"/>
              </p:ext>
            </p:extLst>
          </p:nvPr>
        </p:nvGraphicFramePr>
        <p:xfrm>
          <a:off x="476250" y="2286000"/>
          <a:ext cx="636905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数式" r:id="rId5" imgW="3111480" imgH="2158920" progId="Equation.3">
                  <p:embed/>
                </p:oleObj>
              </mc:Choice>
              <mc:Fallback>
                <p:oleObj name="数式" r:id="rId5" imgW="31114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286000"/>
                        <a:ext cx="636905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8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9046369" cy="366552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54620" y="4572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61903"/>
              </p:ext>
            </p:extLst>
          </p:nvPr>
        </p:nvGraphicFramePr>
        <p:xfrm>
          <a:off x="1066800" y="2451100"/>
          <a:ext cx="44450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数式" r:id="rId3" imgW="2171520" imgH="1777680" progId="Equation.3">
                  <p:embed/>
                </p:oleObj>
              </mc:Choice>
              <mc:Fallback>
                <p:oleObj name="数式" r:id="rId3" imgW="217152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451100"/>
                        <a:ext cx="44450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10782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数式" r:id="rId5" imgW="2425680" imgH="482400" progId="Equation.3">
                  <p:embed/>
                </p:oleObj>
              </mc:Choice>
              <mc:Fallback>
                <p:oleObj name="数式" r:id="rId5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1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  <a:endParaRPr lang="en-US" sz="2400" b="1" dirty="0" smtClean="0">
              <a:latin typeface="Symbol" pitchFamily="18" charset="2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9896"/>
              </p:ext>
            </p:extLst>
          </p:nvPr>
        </p:nvGraphicFramePr>
        <p:xfrm>
          <a:off x="3028950" y="2276475"/>
          <a:ext cx="482600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数式" r:id="rId3" imgW="2260440" imgH="1168200" progId="Equation.3">
                  <p:embed/>
                </p:oleObj>
              </mc:Choice>
              <mc:Fallback>
                <p:oleObj name="数式" r:id="rId3" imgW="22604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2276475"/>
                        <a:ext cx="4826000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388820"/>
              </p:ext>
            </p:extLst>
          </p:nvPr>
        </p:nvGraphicFramePr>
        <p:xfrm>
          <a:off x="1905000" y="27844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7844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  <a:endParaRPr lang="en-US" sz="2400" b="1" dirty="0" smtClean="0">
              <a:latin typeface="Symbol" pitchFamily="18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4532"/>
              </p:ext>
            </p:extLst>
          </p:nvPr>
        </p:nvGraphicFramePr>
        <p:xfrm>
          <a:off x="2076450" y="1169988"/>
          <a:ext cx="463550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169988"/>
                        <a:ext cx="4635500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96567"/>
              </p:ext>
            </p:extLst>
          </p:nvPr>
        </p:nvGraphicFramePr>
        <p:xfrm>
          <a:off x="1865313" y="2784475"/>
          <a:ext cx="7183437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数式" r:id="rId3" imgW="3365280" imgH="1371600" progId="Equation.3">
                  <p:embed/>
                </p:oleObj>
              </mc:Choice>
              <mc:Fallback>
                <p:oleObj name="数式" r:id="rId3" imgW="33652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784475"/>
                        <a:ext cx="7183437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  <a:endParaRPr lang="en-US" sz="2400" b="1" dirty="0" smtClean="0">
              <a:latin typeface="Symbol" pitchFamily="18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917927"/>
              </p:ext>
            </p:extLst>
          </p:nvPr>
        </p:nvGraphicFramePr>
        <p:xfrm>
          <a:off x="2076450" y="1169988"/>
          <a:ext cx="463550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169988"/>
                        <a:ext cx="4635500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3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Solutions of Laplace equation inside cylindrical shape</a:t>
            </a:r>
          </a:p>
          <a:p>
            <a:r>
              <a:rPr lang="en-US" sz="2400" dirty="0" smtClean="0">
                <a:latin typeface="+mj-lt"/>
              </a:rPr>
              <a:t>Example with non-trivial boundary value at </a:t>
            </a:r>
            <a:r>
              <a:rPr lang="en-US" sz="2400" i="1" dirty="0" smtClean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354852"/>
              </p:ext>
            </p:extLst>
          </p:nvPr>
        </p:nvGraphicFramePr>
        <p:xfrm>
          <a:off x="2133600" y="1641475"/>
          <a:ext cx="6938963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数式" r:id="rId3" imgW="3251160" imgH="1269720" progId="Equation.3">
                  <p:embed/>
                </p:oleObj>
              </mc:Choice>
              <mc:Fallback>
                <p:oleObj name="数式" r:id="rId3" imgW="325116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41475"/>
                        <a:ext cx="6938963" cy="271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33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4267200"/>
            <a:ext cx="62103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5800" y="5867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k</a:t>
            </a:r>
            <a:r>
              <a:rPr lang="en-US" sz="2400" dirty="0" err="1" smtClean="0">
                <a:latin typeface="Symbol" pitchFamily="18" charset="2"/>
              </a:rPr>
              <a:t>r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10878"/>
              </p:ext>
            </p:extLst>
          </p:nvPr>
        </p:nvGraphicFramePr>
        <p:xfrm>
          <a:off x="592352" y="4800600"/>
          <a:ext cx="1057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" name="数式" r:id="rId6" imgW="495000" imgH="228600" progId="Equation.3">
                  <p:embed/>
                </p:oleObj>
              </mc:Choice>
              <mc:Fallback>
                <p:oleObj name="数式" r:id="rId6" imgW="495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52" y="4800600"/>
                        <a:ext cx="10572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7400" y="434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502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1057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Solutions of Laplace equation inside cylindrical shape</a:t>
            </a:r>
          </a:p>
          <a:p>
            <a:r>
              <a:rPr lang="en-US" sz="2400" dirty="0" smtClean="0">
                <a:latin typeface="+mj-lt"/>
              </a:rPr>
              <a:t>Example with non-trivial boundary value at </a:t>
            </a:r>
            <a:r>
              <a:rPr lang="en-US" sz="2400" i="1" dirty="0" smtClean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555362"/>
              </p:ext>
            </p:extLst>
          </p:nvPr>
        </p:nvGraphicFramePr>
        <p:xfrm>
          <a:off x="1882959" y="1828800"/>
          <a:ext cx="697052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Equation" r:id="rId3" imgW="5016240" imgH="2920680" progId="Equation.DSMT4">
                  <p:embed/>
                </p:oleObj>
              </mc:Choice>
              <mc:Fallback>
                <p:oleObj name="Equation" r:id="rId3" imgW="5016240" imgH="292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59" y="1828800"/>
                        <a:ext cx="697052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1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91961"/>
              </p:ext>
            </p:extLst>
          </p:nvPr>
        </p:nvGraphicFramePr>
        <p:xfrm>
          <a:off x="2209800" y="1442243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2243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Solutions of Laplace equation inside cylindrical shape</a:t>
            </a:r>
          </a:p>
          <a:p>
            <a:r>
              <a:rPr lang="en-US" sz="2400" dirty="0" smtClean="0">
                <a:latin typeface="+mj-lt"/>
              </a:rPr>
              <a:t>Example with non-trivial boundary value at </a:t>
            </a:r>
            <a:r>
              <a:rPr lang="en-US" sz="2400" i="1" dirty="0" smtClean="0">
                <a:latin typeface="Symbol" pitchFamily="18" charset="2"/>
              </a:rPr>
              <a:t>r</a:t>
            </a:r>
            <a:r>
              <a:rPr lang="en-US" sz="2400" i="1" dirty="0" smtClean="0">
                <a:latin typeface="+mj-lt"/>
              </a:rPr>
              <a:t>=a</a:t>
            </a:r>
            <a:endParaRPr lang="en-US" sz="2400" dirty="0"/>
          </a:p>
        </p:txBody>
      </p:sp>
      <p:pic>
        <p:nvPicPr>
          <p:cNvPr id="14381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14800"/>
            <a:ext cx="6515100" cy="21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95837" y="6019800"/>
            <a:ext cx="5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</a:t>
            </a:r>
            <a:r>
              <a:rPr lang="en-US" sz="2400" i="1" dirty="0" err="1" smtClean="0">
                <a:latin typeface="Symbol" pitchFamily="18" charset="2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11553"/>
              </p:ext>
            </p:extLst>
          </p:nvPr>
        </p:nvGraphicFramePr>
        <p:xfrm>
          <a:off x="749300" y="4800600"/>
          <a:ext cx="10033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数式" r:id="rId6" imgW="469800" imgH="228600" progId="Equation.3">
                  <p:embed/>
                </p:oleObj>
              </mc:Choice>
              <mc:Fallback>
                <p:oleObj name="数式" r:id="rId6" imgW="469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800600"/>
                        <a:ext cx="10033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57400" y="5040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92445" y="5498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674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76308"/>
              </p:ext>
            </p:extLst>
          </p:nvPr>
        </p:nvGraphicFramePr>
        <p:xfrm>
          <a:off x="1981200" y="1513564"/>
          <a:ext cx="7034033" cy="438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quation" r:id="rId3" imgW="4914720" imgH="3060360" progId="Equation.DSMT4">
                  <p:embed/>
                </p:oleObj>
              </mc:Choice>
              <mc:Fallback>
                <p:oleObj name="Equation" r:id="rId3" imgW="4914720" imgH="306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13564"/>
                        <a:ext cx="7034033" cy="4388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Solutions of Laplace equation inside cylindrical shape</a:t>
            </a:r>
          </a:p>
          <a:p>
            <a:r>
              <a:rPr lang="en-US" sz="2400" dirty="0" smtClean="0">
                <a:latin typeface="+mj-lt"/>
              </a:rPr>
              <a:t>Example with non-trivial boundary value at </a:t>
            </a:r>
            <a:r>
              <a:rPr lang="en-US" sz="2400" i="1" dirty="0" smtClean="0">
                <a:latin typeface="Symbol" pitchFamily="18" charset="2"/>
              </a:rPr>
              <a:t>r</a:t>
            </a:r>
            <a:r>
              <a:rPr lang="en-US" sz="2400" i="1" dirty="0" smtClean="0">
                <a:latin typeface="+mj-lt"/>
              </a:rPr>
              <a:t>=a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96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12410</TotalTime>
  <Words>392</Words>
  <Application>Microsoft Office PowerPoint</Application>
  <PresentationFormat>On-screen Show (4:3)</PresentationFormat>
  <Paragraphs>124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658</cp:revision>
  <cp:lastPrinted>2014-01-31T10:39:24Z</cp:lastPrinted>
  <dcterms:created xsi:type="dcterms:W3CDTF">2012-01-10T18:32:24Z</dcterms:created>
  <dcterms:modified xsi:type="dcterms:W3CDTF">2015-01-29T03:53:05Z</dcterms:modified>
</cp:coreProperties>
</file>