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6" r:id="rId2"/>
    <p:sldId id="354" r:id="rId3"/>
    <p:sldId id="384" r:id="rId4"/>
    <p:sldId id="385" r:id="rId5"/>
    <p:sldId id="386" r:id="rId6"/>
    <p:sldId id="392" r:id="rId7"/>
    <p:sldId id="387" r:id="rId8"/>
    <p:sldId id="391" r:id="rId9"/>
    <p:sldId id="393" r:id="rId10"/>
    <p:sldId id="395" r:id="rId11"/>
    <p:sldId id="397" r:id="rId12"/>
    <p:sldId id="398" r:id="rId13"/>
    <p:sldId id="399" r:id="rId14"/>
    <p:sldId id="400" r:id="rId15"/>
    <p:sldId id="401" r:id="rId16"/>
    <p:sldId id="402" r:id="rId17"/>
    <p:sldId id="403" r:id="rId18"/>
    <p:sldId id="404" r:id="rId19"/>
    <p:sldId id="405" r:id="rId20"/>
    <p:sldId id="406" r:id="rId21"/>
    <p:sldId id="407" r:id="rId22"/>
    <p:sldId id="408" r:id="rId23"/>
    <p:sldId id="409" r:id="rId24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0" d="100"/>
          <a:sy n="60" d="100"/>
        </p:scale>
        <p:origin x="940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468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32.wmf"/><Relationship Id="rId4" Type="http://schemas.openxmlformats.org/officeDocument/2006/relationships/image" Target="../media/image36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2/2/2015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3374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1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2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18.bin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17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2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3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4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7.wm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8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30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6.wmf"/><Relationship Id="rId4" Type="http://schemas.openxmlformats.org/officeDocument/2006/relationships/image" Target="../media/image32.wmf"/><Relationship Id="rId9" Type="http://schemas.openxmlformats.org/officeDocument/2006/relationships/oleObject" Target="../embeddings/oleObject34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1.bin"/><Relationship Id="rId4" Type="http://schemas.openxmlformats.org/officeDocument/2006/relationships/hyperlink" Target="http://www.uic.edu/classes/eecs/eecs520/textbook/node32.html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712 Electrodynamics</a:t>
            </a:r>
          </a:p>
          <a:p>
            <a:pPr algn="ctr"/>
            <a:r>
              <a:rPr lang="en-US" sz="3200" b="1" dirty="0" smtClean="0"/>
              <a:t>9-9:50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8: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Start reading Chapter 4</a:t>
            </a:r>
          </a:p>
          <a:p>
            <a:pPr marL="914400" lvl="3">
              <a:spcBef>
                <a:spcPct val="50000"/>
              </a:spcBef>
            </a:pPr>
            <a:r>
              <a:rPr lang="en-US" sz="3200" b="1" dirty="0" err="1" smtClean="0">
                <a:solidFill>
                  <a:schemeClr val="folHlink"/>
                </a:solidFill>
              </a:rPr>
              <a:t>Multipole</a:t>
            </a:r>
            <a:r>
              <a:rPr lang="en-US" sz="3200" b="1" dirty="0" smtClean="0">
                <a:solidFill>
                  <a:schemeClr val="folHlink"/>
                </a:solidFill>
              </a:rPr>
              <a:t> moment expansion of electrostatic potential – 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Spherical coordinates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 smtClean="0">
                <a:solidFill>
                  <a:schemeClr val="folHlink"/>
                </a:solidFill>
              </a:rPr>
              <a:t>Cartesian coordinates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0220311"/>
              </p:ext>
            </p:extLst>
          </p:nvPr>
        </p:nvGraphicFramePr>
        <p:xfrm>
          <a:off x="609600" y="766465"/>
          <a:ext cx="7863840" cy="5300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14" name="数式" r:id="rId3" imgW="4190760" imgH="2819160" progId="Equation.3">
                  <p:embed/>
                </p:oleObj>
              </mc:Choice>
              <mc:Fallback>
                <p:oleObj name="数式" r:id="rId3" imgW="4190760" imgH="28191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766465"/>
                        <a:ext cx="7863840" cy="530077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</p:spTree>
    <p:extLst>
      <p:ext uri="{BB962C8B-B14F-4D97-AF65-F5344CB8AC3E}">
        <p14:creationId xmlns:p14="http://schemas.microsoft.com/office/powerpoint/2010/main" val="3349251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7373192"/>
              </p:ext>
            </p:extLst>
          </p:nvPr>
        </p:nvGraphicFramePr>
        <p:xfrm>
          <a:off x="685800" y="649246"/>
          <a:ext cx="7696200" cy="57515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59" name="Equation" r:id="rId3" imgW="6400800" imgH="4775040" progId="Equation.DSMT4">
                  <p:embed/>
                </p:oleObj>
              </mc:Choice>
              <mc:Fallback>
                <p:oleObj name="Equation" r:id="rId3" imgW="6400800" imgH="4775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49246"/>
                        <a:ext cx="7696200" cy="57515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-- continued:</a:t>
            </a:r>
          </a:p>
        </p:txBody>
      </p:sp>
    </p:spTree>
    <p:extLst>
      <p:ext uri="{BB962C8B-B14F-4D97-AF65-F5344CB8AC3E}">
        <p14:creationId xmlns:p14="http://schemas.microsoft.com/office/powerpoint/2010/main" val="133556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36" name="Picture 2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3048000"/>
            <a:ext cx="89535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-- continued: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971800" y="1143000"/>
            <a:ext cx="1371600" cy="19812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343400" y="2590800"/>
            <a:ext cx="0" cy="16764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84967"/>
              </p:ext>
            </p:extLst>
          </p:nvPr>
        </p:nvGraphicFramePr>
        <p:xfrm>
          <a:off x="4000500" y="304800"/>
          <a:ext cx="4265613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85" name="数式" r:id="rId4" imgW="2273040" imgH="1371600" progId="Equation.3">
                  <p:embed/>
                </p:oleObj>
              </mc:Choice>
              <mc:Fallback>
                <p:oleObj name="数式" r:id="rId4" imgW="2273040" imgH="1371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0500" y="304800"/>
                        <a:ext cx="4265613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5720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28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Notion of </a:t>
            </a:r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moment: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90804607"/>
              </p:ext>
            </p:extLst>
          </p:nvPr>
        </p:nvGraphicFramePr>
        <p:xfrm>
          <a:off x="685800" y="1074737"/>
          <a:ext cx="8077200" cy="486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03" name="Equation" r:id="rId3" imgW="4203360" imgH="2590560" progId="Equation.DSMT4">
                  <p:embed/>
                </p:oleObj>
              </mc:Choice>
              <mc:Fallback>
                <p:oleObj name="Equation" r:id="rId3" imgW="4203360" imgH="2590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1074737"/>
                        <a:ext cx="8077200" cy="486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9781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Significance of </a:t>
            </a:r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moments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2227740"/>
              </p:ext>
            </p:extLst>
          </p:nvPr>
        </p:nvGraphicFramePr>
        <p:xfrm>
          <a:off x="450850" y="1006475"/>
          <a:ext cx="8266113" cy="5311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29" name="Equation" r:id="rId3" imgW="4038480" imgH="2590560" progId="Equation.DSMT4">
                  <p:embed/>
                </p:oleObj>
              </mc:Choice>
              <mc:Fallback>
                <p:oleObj name="Equation" r:id="rId3" imgW="4038480" imgH="25905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850" y="1006475"/>
                        <a:ext cx="8266113" cy="5311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2" name="Group 11"/>
          <p:cNvGrpSpPr/>
          <p:nvPr/>
        </p:nvGrpSpPr>
        <p:grpSpPr>
          <a:xfrm>
            <a:off x="4572000" y="5334000"/>
            <a:ext cx="2743200" cy="690860"/>
            <a:chOff x="4572000" y="5334000"/>
            <a:chExt cx="2743200" cy="690860"/>
          </a:xfrm>
        </p:grpSpPr>
        <p:sp>
          <p:nvSpPr>
            <p:cNvPr id="7" name="Left Brace 6"/>
            <p:cNvSpPr/>
            <p:nvPr/>
          </p:nvSpPr>
          <p:spPr>
            <a:xfrm rot="-5400000">
              <a:off x="5791200" y="4114800"/>
              <a:ext cx="304800" cy="2743200"/>
            </a:xfrm>
            <a:prstGeom prst="leftBrac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715000" y="5562600"/>
              <a:ext cx="685800" cy="4622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i="1" dirty="0" err="1" smtClean="0">
                  <a:latin typeface="+mj-lt"/>
                </a:rPr>
                <a:t>q</a:t>
              </a:r>
              <a:r>
                <a:rPr lang="en-US" sz="2400" i="1" baseline="-25000" dirty="0" err="1" smtClean="0">
                  <a:latin typeface="+mj-lt"/>
                </a:rPr>
                <a:t>lm</a:t>
              </a:r>
              <a:endParaRPr lang="en-US" sz="2400" i="1" dirty="0" smtClean="0"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4230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2263864"/>
            <a:ext cx="7620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Relationship between spherical harmonic and Cartesian forms of </a:t>
            </a:r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moments: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7874662"/>
              </p:ext>
            </p:extLst>
          </p:nvPr>
        </p:nvGraphicFramePr>
        <p:xfrm>
          <a:off x="487680" y="3450432"/>
          <a:ext cx="2808287" cy="2786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3" name="数式" r:id="rId3" imgW="1371600" imgH="1358640" progId="Equation.3">
                  <p:embed/>
                </p:oleObj>
              </mc:Choice>
              <mc:Fallback>
                <p:oleObj name="数式" r:id="rId3" imgW="1371600" imgH="1358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" y="3450432"/>
                        <a:ext cx="2808287" cy="2786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5241619"/>
              </p:ext>
            </p:extLst>
          </p:nvPr>
        </p:nvGraphicFramePr>
        <p:xfrm>
          <a:off x="4197350" y="3570287"/>
          <a:ext cx="4108450" cy="2786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4" name="数式" r:id="rId5" imgW="2006280" imgH="1358640" progId="Equation.3">
                  <p:embed/>
                </p:oleObj>
              </mc:Choice>
              <mc:Fallback>
                <p:oleObj name="数式" r:id="rId5" imgW="2006280" imgH="1358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7350" y="3570287"/>
                        <a:ext cx="4108450" cy="2786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1773322"/>
              </p:ext>
            </p:extLst>
          </p:nvPr>
        </p:nvGraphicFramePr>
        <p:xfrm>
          <a:off x="2908300" y="2032000"/>
          <a:ext cx="914400" cy="250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5" name="Equation" r:id="rId7" imgW="914400" imgH="250560" progId="Equation.DSMT4">
                  <p:embed/>
                </p:oleObj>
              </mc:Choice>
              <mc:Fallback>
                <p:oleObj name="Equation" r:id="rId7" imgW="914400" imgH="250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908300" y="2032000"/>
                        <a:ext cx="914400" cy="250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3785205"/>
              </p:ext>
            </p:extLst>
          </p:nvPr>
        </p:nvGraphicFramePr>
        <p:xfrm>
          <a:off x="182880" y="579038"/>
          <a:ext cx="4952348" cy="1719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6" name="Equation" r:id="rId9" imgW="3035160" imgH="1054080" progId="Equation.DSMT4">
                  <p:embed/>
                </p:oleObj>
              </mc:Choice>
              <mc:Fallback>
                <p:oleObj name="Equation" r:id="rId9" imgW="3035160" imgH="1054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2880" y="579038"/>
                        <a:ext cx="4952348" cy="171985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52400" y="152400"/>
            <a:ext cx="792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moments continued: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0146647"/>
              </p:ext>
            </p:extLst>
          </p:nvPr>
        </p:nvGraphicFramePr>
        <p:xfrm>
          <a:off x="5165708" y="33347"/>
          <a:ext cx="3833143" cy="9234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077" name="Equation" r:id="rId11" imgW="2793960" imgH="672840" progId="Equation.DSMT4">
                  <p:embed/>
                </p:oleObj>
              </mc:Choice>
              <mc:Fallback>
                <p:oleObj name="Equation" r:id="rId11" imgW="2793960" imgH="672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165708" y="33347"/>
                        <a:ext cx="3833143" cy="9234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66202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4739681"/>
              </p:ext>
            </p:extLst>
          </p:nvPr>
        </p:nvGraphicFramePr>
        <p:xfrm>
          <a:off x="685800" y="671266"/>
          <a:ext cx="8191500" cy="58295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73" name="Equation" r:id="rId3" imgW="6667200" imgH="4736880" progId="Equation.DSMT4">
                  <p:embed/>
                </p:oleObj>
              </mc:Choice>
              <mc:Fallback>
                <p:oleObj name="Equation" r:id="rId3" imgW="6667200" imgH="4736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671266"/>
                        <a:ext cx="8191500" cy="582954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57200" y="304800"/>
            <a:ext cx="693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previous example:</a:t>
            </a:r>
          </a:p>
        </p:txBody>
      </p:sp>
    </p:spTree>
    <p:extLst>
      <p:ext uri="{BB962C8B-B14F-4D97-AF65-F5344CB8AC3E}">
        <p14:creationId xmlns:p14="http://schemas.microsoft.com/office/powerpoint/2010/main" val="66071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762786"/>
              </p:ext>
            </p:extLst>
          </p:nvPr>
        </p:nvGraphicFramePr>
        <p:xfrm>
          <a:off x="936625" y="1368425"/>
          <a:ext cx="6888163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99" name="数式" r:id="rId3" imgW="3365280" imgH="2082600" progId="Equation.3">
                  <p:embed/>
                </p:oleObj>
              </mc:Choice>
              <mc:Fallback>
                <p:oleObj name="数式" r:id="rId3" imgW="3365280" imgH="2082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368425"/>
                        <a:ext cx="6888163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General form of electrostatic potential in terms of </a:t>
            </a:r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moments:</a:t>
            </a:r>
          </a:p>
        </p:txBody>
      </p:sp>
    </p:spTree>
    <p:extLst>
      <p:ext uri="{BB962C8B-B14F-4D97-AF65-F5344CB8AC3E}">
        <p14:creationId xmlns:p14="http://schemas.microsoft.com/office/powerpoint/2010/main" val="391155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7848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</a:t>
            </a:r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expansion in evaluating energy of a very localized charge density </a:t>
            </a:r>
            <a:r>
              <a:rPr lang="en-US" sz="2400" dirty="0" smtClean="0">
                <a:latin typeface="Symbol" pitchFamily="18" charset="2"/>
              </a:rPr>
              <a:t>r</a:t>
            </a:r>
            <a:r>
              <a:rPr lang="en-US" sz="2400" dirty="0" smtClean="0">
                <a:latin typeface="+mj-lt"/>
              </a:rPr>
              <a:t>(</a:t>
            </a:r>
            <a:r>
              <a:rPr lang="en-US" sz="2400" b="1" dirty="0" smtClean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) in a electrostatic field </a:t>
            </a:r>
            <a:r>
              <a:rPr lang="en-US" sz="2400" dirty="0" smtClean="0">
                <a:latin typeface="Symbol" pitchFamily="18" charset="2"/>
              </a:rPr>
              <a:t>F</a:t>
            </a:r>
            <a:r>
              <a:rPr lang="en-US" sz="2400" dirty="0" smtClean="0">
                <a:latin typeface="+mj-lt"/>
              </a:rPr>
              <a:t>(</a:t>
            </a:r>
            <a:r>
              <a:rPr lang="en-US" sz="2400" b="1" dirty="0" smtClean="0">
                <a:latin typeface="+mj-lt"/>
              </a:rPr>
              <a:t>r</a:t>
            </a:r>
            <a:r>
              <a:rPr lang="en-US" sz="2400" dirty="0" smtClean="0">
                <a:latin typeface="+mj-lt"/>
              </a:rPr>
              <a:t>) (such as an nucleus in the field due to the electrons in an atom).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17507698"/>
              </p:ext>
            </p:extLst>
          </p:nvPr>
        </p:nvGraphicFramePr>
        <p:xfrm>
          <a:off x="703263" y="2254250"/>
          <a:ext cx="7356475" cy="249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2" name="数式" r:id="rId3" imgW="3593880" imgH="1218960" progId="Equation.3">
                  <p:embed/>
                </p:oleObj>
              </mc:Choice>
              <mc:Fallback>
                <p:oleObj name="数式" r:id="rId3" imgW="3593880" imgH="12189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3263" y="2254250"/>
                        <a:ext cx="7356475" cy="249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42699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Simple examples of </a:t>
            </a:r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distributions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81000" y="914400"/>
            <a:ext cx="2438400" cy="2362200"/>
            <a:chOff x="381000" y="914400"/>
            <a:chExt cx="2438400" cy="2362200"/>
          </a:xfrm>
        </p:grpSpPr>
        <p:cxnSp>
          <p:nvCxnSpPr>
            <p:cNvPr id="7" name="Straight Arrow Connector 6"/>
            <p:cNvCxnSpPr/>
            <p:nvPr/>
          </p:nvCxnSpPr>
          <p:spPr>
            <a:xfrm flipV="1">
              <a:off x="1417320" y="1219200"/>
              <a:ext cx="0" cy="20574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609600" y="2247900"/>
              <a:ext cx="1905000" cy="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flipH="1">
              <a:off x="609600" y="1752600"/>
              <a:ext cx="1524000" cy="1066800"/>
            </a:xfrm>
            <a:prstGeom prst="straightConnector1">
              <a:avLst/>
            </a:prstGeom>
            <a:ln w="254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381000" y="27432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x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286000" y="2205335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y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1447800" y="914400"/>
              <a:ext cx="5334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 smtClean="0">
                  <a:latin typeface="+mj-lt"/>
                </a:rPr>
                <a:t>z</a:t>
              </a:r>
            </a:p>
          </p:txBody>
        </p:sp>
      </p:grpSp>
      <p:sp>
        <p:nvSpPr>
          <p:cNvPr id="23" name="Oval 22"/>
          <p:cNvSpPr/>
          <p:nvPr/>
        </p:nvSpPr>
        <p:spPr>
          <a:xfrm>
            <a:off x="1264920" y="1554480"/>
            <a:ext cx="304800" cy="3048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280160" y="2667000"/>
            <a:ext cx="304800" cy="304800"/>
          </a:xfrm>
          <a:prstGeom prst="ellipse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0" name="Group 29"/>
          <p:cNvGrpSpPr/>
          <p:nvPr/>
        </p:nvGrpSpPr>
        <p:grpSpPr>
          <a:xfrm>
            <a:off x="5257800" y="2667000"/>
            <a:ext cx="2438400" cy="2362200"/>
            <a:chOff x="5257800" y="914400"/>
            <a:chExt cx="2438400" cy="2362200"/>
          </a:xfrm>
        </p:grpSpPr>
        <p:grpSp>
          <p:nvGrpSpPr>
            <p:cNvPr id="16" name="Group 15"/>
            <p:cNvGrpSpPr/>
            <p:nvPr/>
          </p:nvGrpSpPr>
          <p:grpSpPr>
            <a:xfrm>
              <a:off x="5257800" y="914400"/>
              <a:ext cx="2438400" cy="2362200"/>
              <a:chOff x="381000" y="914400"/>
              <a:chExt cx="2438400" cy="2362200"/>
            </a:xfrm>
          </p:grpSpPr>
          <p:cxnSp>
            <p:nvCxnSpPr>
              <p:cNvPr id="17" name="Straight Arrow Connector 16"/>
              <p:cNvCxnSpPr/>
              <p:nvPr/>
            </p:nvCxnSpPr>
            <p:spPr>
              <a:xfrm flipV="1">
                <a:off x="1417320" y="1219200"/>
                <a:ext cx="0" cy="20574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609600" y="2247900"/>
                <a:ext cx="1905000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/>
              <p:cNvCxnSpPr/>
              <p:nvPr/>
            </p:nvCxnSpPr>
            <p:spPr>
              <a:xfrm flipH="1">
                <a:off x="609600" y="1752600"/>
                <a:ext cx="1524000" cy="106680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Box 19"/>
              <p:cNvSpPr txBox="1"/>
              <p:nvPr/>
            </p:nvSpPr>
            <p:spPr>
              <a:xfrm>
                <a:off x="381000" y="27432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x</a:t>
                </a: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2286000" y="2205335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y</a:t>
                </a: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1447800" y="914400"/>
                <a:ext cx="533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+mj-lt"/>
                  </a:rPr>
                  <a:t>z</a:t>
                </a:r>
              </a:p>
            </p:txBody>
          </p:sp>
        </p:grpSp>
        <p:sp>
          <p:nvSpPr>
            <p:cNvPr id="25" name="Oval 24"/>
            <p:cNvSpPr/>
            <p:nvPr/>
          </p:nvSpPr>
          <p:spPr>
            <a:xfrm>
              <a:off x="6131908" y="1539240"/>
              <a:ext cx="304800" cy="304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6141720" y="2743200"/>
              <a:ext cx="304800" cy="30480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>
              <a:spLocks noChangeAspect="1"/>
            </p:cNvSpPr>
            <p:nvPr/>
          </p:nvSpPr>
          <p:spPr>
            <a:xfrm>
              <a:off x="5993704" y="1931096"/>
              <a:ext cx="609600" cy="609600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2577877"/>
              </p:ext>
            </p:extLst>
          </p:nvPr>
        </p:nvGraphicFramePr>
        <p:xfrm>
          <a:off x="190171" y="3453129"/>
          <a:ext cx="3856427" cy="13633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0" name="Equation" r:id="rId3" imgW="3200400" imgH="1130040" progId="Equation.DSMT4">
                  <p:embed/>
                </p:oleObj>
              </mc:Choice>
              <mc:Fallback>
                <p:oleObj name="Equation" r:id="rId3" imgW="3200400" imgH="113004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71" y="3453129"/>
                        <a:ext cx="3856427" cy="136334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999484"/>
              </p:ext>
            </p:extLst>
          </p:nvPr>
        </p:nvGraphicFramePr>
        <p:xfrm>
          <a:off x="3683000" y="5182368"/>
          <a:ext cx="5384800" cy="10660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01" name="Equation" r:id="rId5" imgW="4051080" imgH="799920" progId="Equation.DSMT4">
                  <p:embed/>
                </p:oleObj>
              </mc:Choice>
              <mc:Fallback>
                <p:oleObj name="Equation" r:id="rId5" imgW="4051080" imgH="799920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3000" y="5182368"/>
                        <a:ext cx="5384800" cy="106603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5835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r="5836"/>
          <a:stretch/>
        </p:blipFill>
        <p:spPr>
          <a:xfrm>
            <a:off x="0" y="1152525"/>
            <a:ext cx="8999951" cy="45624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27709" y="46482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 of </a:t>
            </a:r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distribution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9048373"/>
              </p:ext>
            </p:extLst>
          </p:nvPr>
        </p:nvGraphicFramePr>
        <p:xfrm>
          <a:off x="579438" y="838200"/>
          <a:ext cx="8183562" cy="3262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2" name="数式" r:id="rId3" imgW="4622760" imgH="1841400" progId="Equation.3">
                  <p:embed/>
                </p:oleObj>
              </mc:Choice>
              <mc:Fallback>
                <p:oleObj name="数式" r:id="rId3" imgW="4622760" imgH="184140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438" y="838200"/>
                        <a:ext cx="8183562" cy="3262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0983950"/>
              </p:ext>
            </p:extLst>
          </p:nvPr>
        </p:nvGraphicFramePr>
        <p:xfrm>
          <a:off x="1104106" y="4343400"/>
          <a:ext cx="6935787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3" name="数式" r:id="rId5" imgW="3695400" imgH="444240" progId="Equation.3">
                  <p:embed/>
                </p:oleObj>
              </mc:Choice>
              <mc:Fallback>
                <p:oleObj name="数式" r:id="rId5" imgW="3695400" imgH="4442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4106" y="4343400"/>
                        <a:ext cx="6935787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18397472"/>
              </p:ext>
            </p:extLst>
          </p:nvPr>
        </p:nvGraphicFramePr>
        <p:xfrm>
          <a:off x="423863" y="5157788"/>
          <a:ext cx="8296275" cy="884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134" name="数式" r:id="rId7" imgW="4419360" imgH="469800" progId="Equation.3">
                  <p:embed/>
                </p:oleObj>
              </mc:Choice>
              <mc:Fallback>
                <p:oleObj name="数式" r:id="rId7" imgW="4419360" imgH="469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3863" y="5157788"/>
                        <a:ext cx="8296275" cy="884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0796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 of </a:t>
            </a:r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distribution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6856166"/>
              </p:ext>
            </p:extLst>
          </p:nvPr>
        </p:nvGraphicFramePr>
        <p:xfrm>
          <a:off x="285750" y="981075"/>
          <a:ext cx="8294688" cy="1914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48" name="数式" r:id="rId3" imgW="4419360" imgH="1015920" progId="Equation.3">
                  <p:embed/>
                </p:oleObj>
              </mc:Choice>
              <mc:Fallback>
                <p:oleObj name="数式" r:id="rId3" imgW="4419360" imgH="101592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981075"/>
                        <a:ext cx="8294688" cy="1914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5592237"/>
              </p:ext>
            </p:extLst>
          </p:nvPr>
        </p:nvGraphicFramePr>
        <p:xfrm>
          <a:off x="381000" y="3048000"/>
          <a:ext cx="5553075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49" name="数式" r:id="rId5" imgW="2958840" imgH="685800" progId="Equation.3">
                  <p:embed/>
                </p:oleObj>
              </mc:Choice>
              <mc:Fallback>
                <p:oleObj name="数式" r:id="rId5" imgW="295884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3048000"/>
                        <a:ext cx="5553075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5824792"/>
              </p:ext>
            </p:extLst>
          </p:nvPr>
        </p:nvGraphicFramePr>
        <p:xfrm>
          <a:off x="577850" y="4575175"/>
          <a:ext cx="54816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50" name="数式" r:id="rId7" imgW="2920680" imgH="685800" progId="Equation.3">
                  <p:embed/>
                </p:oleObj>
              </mc:Choice>
              <mc:Fallback>
                <p:oleObj name="数式" r:id="rId7" imgW="2920680" imgH="6858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7850" y="4575175"/>
                        <a:ext cx="54816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85569011"/>
              </p:ext>
            </p:extLst>
          </p:nvPr>
        </p:nvGraphicFramePr>
        <p:xfrm>
          <a:off x="5486400" y="3378199"/>
          <a:ext cx="3396060" cy="8490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51" name="Equation" r:id="rId9" imgW="2539800" imgH="634680" progId="Equation.DSMT4">
                  <p:embed/>
                </p:oleObj>
              </mc:Choice>
              <mc:Fallback>
                <p:oleObj name="Equation" r:id="rId9" imgW="2539800" imgH="634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86400" y="3378199"/>
                        <a:ext cx="3396060" cy="84901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8654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 of </a:t>
            </a:r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distribution -- continued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2131089"/>
              </p:ext>
            </p:extLst>
          </p:nvPr>
        </p:nvGraphicFramePr>
        <p:xfrm>
          <a:off x="489069" y="822622"/>
          <a:ext cx="5481638" cy="1292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0" name="数式" r:id="rId3" imgW="2920680" imgH="685800" progId="Equation.3">
                  <p:embed/>
                </p:oleObj>
              </mc:Choice>
              <mc:Fallback>
                <p:oleObj name="数式" r:id="rId3" imgW="2920680" imgH="685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9069" y="822622"/>
                        <a:ext cx="5481638" cy="1292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73838"/>
              </p:ext>
            </p:extLst>
          </p:nvPr>
        </p:nvGraphicFramePr>
        <p:xfrm>
          <a:off x="549275" y="2254646"/>
          <a:ext cx="6003925" cy="140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1" name="数式" r:id="rId5" imgW="2933640" imgH="685800" progId="Equation.3">
                  <p:embed/>
                </p:oleObj>
              </mc:Choice>
              <mc:Fallback>
                <p:oleObj name="数式" r:id="rId5" imgW="2933640" imgH="6858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9275" y="2254646"/>
                        <a:ext cx="6003925" cy="140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71637809"/>
              </p:ext>
            </p:extLst>
          </p:nvPr>
        </p:nvGraphicFramePr>
        <p:xfrm>
          <a:off x="656214" y="3740943"/>
          <a:ext cx="5243512" cy="2201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2" name="数式" r:id="rId7" imgW="2793960" imgH="1168200" progId="Equation.3">
                  <p:embed/>
                </p:oleObj>
              </mc:Choice>
              <mc:Fallback>
                <p:oleObj name="数式" r:id="rId7" imgW="2793960" imgH="11682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6214" y="3740943"/>
                        <a:ext cx="5243512" cy="2201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383251"/>
              </p:ext>
            </p:extLst>
          </p:nvPr>
        </p:nvGraphicFramePr>
        <p:xfrm>
          <a:off x="4267200" y="2835274"/>
          <a:ext cx="4293610" cy="103108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63" name="Equation" r:id="rId9" imgW="3543120" imgH="850680" progId="Equation.DSMT4">
                  <p:embed/>
                </p:oleObj>
              </mc:Choice>
              <mc:Fallback>
                <p:oleObj name="Equation" r:id="rId9" imgW="3543120" imgH="8506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267200" y="2835274"/>
                        <a:ext cx="4293610" cy="103108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88368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04800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Another example of </a:t>
            </a:r>
            <a:r>
              <a:rPr lang="en-US" sz="2400" dirty="0" err="1" smtClean="0">
                <a:latin typeface="+mj-lt"/>
              </a:rPr>
              <a:t>multipole</a:t>
            </a:r>
            <a:r>
              <a:rPr lang="en-US" sz="2400" dirty="0" smtClean="0">
                <a:latin typeface="+mj-lt"/>
              </a:rPr>
              <a:t> distribution -- continued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56228160"/>
              </p:ext>
            </p:extLst>
          </p:nvPr>
        </p:nvGraphicFramePr>
        <p:xfrm>
          <a:off x="694689" y="990600"/>
          <a:ext cx="8083551" cy="1455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0" name="数式" r:id="rId3" imgW="3949560" imgH="711000" progId="Equation.3">
                  <p:embed/>
                </p:oleObj>
              </mc:Choice>
              <mc:Fallback>
                <p:oleObj name="数式" r:id="rId3" imgW="3949560" imgH="711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689" y="990600"/>
                        <a:ext cx="8083551" cy="1455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5404048"/>
              </p:ext>
            </p:extLst>
          </p:nvPr>
        </p:nvGraphicFramePr>
        <p:xfrm>
          <a:off x="694689" y="2675692"/>
          <a:ext cx="7269163" cy="1973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41" name="Equation" r:id="rId5" imgW="4724280" imgH="1282680" progId="Equation.DSMT4">
                  <p:embed/>
                </p:oleObj>
              </mc:Choice>
              <mc:Fallback>
                <p:oleObj name="Equation" r:id="rId5" imgW="4724280" imgH="128268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689" y="2675692"/>
                        <a:ext cx="7269163" cy="197305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9605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32122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Poisson and Laplace equation in spherical polar coordinates</a:t>
            </a:r>
          </a:p>
        </p:txBody>
      </p:sp>
      <p:pic>
        <p:nvPicPr>
          <p:cNvPr id="18434" name="Picture 2" descr="\begin{figure}&#10;\begin{center}&#10;\mbox{}&#10;\centerline{\psfig{figure=appendix/spherical_polar_coordinates.eps,height=6cm}}&#10;\end{center}\end{figure}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050" y="1038999"/>
            <a:ext cx="5543550" cy="506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0" y="6092795"/>
            <a:ext cx="5029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+mj-lt"/>
                <a:hlinkClick r:id="rId4"/>
              </a:rPr>
              <a:t>http://www.uic.edu/classes/eecs/eecs520/textbook/node32.html</a:t>
            </a:r>
            <a:endParaRPr lang="en-US" sz="1200" dirty="0" smtClean="0">
              <a:latin typeface="+mj-lt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1912589"/>
              </p:ext>
            </p:extLst>
          </p:nvPr>
        </p:nvGraphicFramePr>
        <p:xfrm>
          <a:off x="5029200" y="2215337"/>
          <a:ext cx="2114550" cy="135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15" name="数式" r:id="rId5" imgW="990360" imgH="634680" progId="Equation.3">
                  <p:embed/>
                </p:oleObj>
              </mc:Choice>
              <mc:Fallback>
                <p:oleObj name="数式" r:id="rId5" imgW="990360" imgH="63468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9200" y="2215337"/>
                        <a:ext cx="2114550" cy="1357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13936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573234"/>
              </p:ext>
            </p:extLst>
          </p:nvPr>
        </p:nvGraphicFramePr>
        <p:xfrm>
          <a:off x="457200" y="1371600"/>
          <a:ext cx="8024813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539" name="数式" r:id="rId3" imgW="3759120" imgH="1765080" progId="Equation.3">
                  <p:embed/>
                </p:oleObj>
              </mc:Choice>
              <mc:Fallback>
                <p:oleObj name="数式" r:id="rId3" imgW="3759120" imgH="17650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371600"/>
                        <a:ext cx="8024813" cy="3771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32122" y="228600"/>
            <a:ext cx="807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Poisson and Laplace equation in spherical polar coordinates -- continued</a:t>
            </a:r>
          </a:p>
        </p:txBody>
      </p:sp>
    </p:spTree>
    <p:extLst>
      <p:ext uri="{BB962C8B-B14F-4D97-AF65-F5344CB8AC3E}">
        <p14:creationId xmlns:p14="http://schemas.microsoft.com/office/powerpoint/2010/main" val="241399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8600"/>
            <a:ext cx="7010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Properties of spherical harmonic functions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015299"/>
              </p:ext>
            </p:extLst>
          </p:nvPr>
        </p:nvGraphicFramePr>
        <p:xfrm>
          <a:off x="228600" y="992907"/>
          <a:ext cx="8323358" cy="4872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4" name="Equation" r:id="rId3" imgW="6717960" imgH="3924000" progId="Equation.DSMT4">
                  <p:embed/>
                </p:oleObj>
              </mc:Choice>
              <mc:Fallback>
                <p:oleObj name="Equation" r:id="rId3" imgW="6717960" imgH="39240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992907"/>
                        <a:ext cx="8323358" cy="48721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7999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772385"/>
              </p:ext>
            </p:extLst>
          </p:nvPr>
        </p:nvGraphicFramePr>
        <p:xfrm>
          <a:off x="1876425" y="1062038"/>
          <a:ext cx="5565775" cy="5262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741" name="数式" r:id="rId3" imgW="2717640" imgH="2565360" progId="Equation.3">
                  <p:embed/>
                </p:oleObj>
              </mc:Choice>
              <mc:Fallback>
                <p:oleObj name="数式" r:id="rId3" imgW="2717640" imgH="2565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76425" y="1062038"/>
                        <a:ext cx="5565775" cy="5262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990600" y="381000"/>
            <a:ext cx="6705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Legendre and Associated Legendre functions</a:t>
            </a:r>
          </a:p>
        </p:txBody>
      </p:sp>
    </p:spTree>
    <p:extLst>
      <p:ext uri="{BB962C8B-B14F-4D97-AF65-F5344CB8AC3E}">
        <p14:creationId xmlns:p14="http://schemas.microsoft.com/office/powerpoint/2010/main" val="2483240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Useful identity: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6831250"/>
              </p:ext>
            </p:extLst>
          </p:nvPr>
        </p:nvGraphicFramePr>
        <p:xfrm>
          <a:off x="152400" y="1295400"/>
          <a:ext cx="8785469" cy="175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5" name="数式" r:id="rId3" imgW="2425680" imgH="482400" progId="Equation.3">
                  <p:embed/>
                </p:oleObj>
              </mc:Choice>
              <mc:Fallback>
                <p:oleObj name="数式" r:id="rId3" imgW="2425680" imgH="4824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295400"/>
                        <a:ext cx="8785469" cy="1752600"/>
                      </a:xfrm>
                      <a:prstGeom prst="rect">
                        <a:avLst/>
                      </a:prstGeom>
                      <a:solidFill>
                        <a:srgbClr val="FFFF00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349333"/>
              </p:ext>
            </p:extLst>
          </p:nvPr>
        </p:nvGraphicFramePr>
        <p:xfrm>
          <a:off x="139700" y="3090863"/>
          <a:ext cx="7043738" cy="291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6" name="数式" r:id="rId5" imgW="3441600" imgH="1422360" progId="Equation.3">
                  <p:embed/>
                </p:oleObj>
              </mc:Choice>
              <mc:Fallback>
                <p:oleObj name="数式" r:id="rId5" imgW="3441600" imgH="1422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700" y="3090863"/>
                        <a:ext cx="7043738" cy="291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1295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04800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Some spherical harmonic functions: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624877"/>
              </p:ext>
            </p:extLst>
          </p:nvPr>
        </p:nvGraphicFramePr>
        <p:xfrm>
          <a:off x="1312863" y="762000"/>
          <a:ext cx="3951287" cy="557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7" name="数式" r:id="rId3" imgW="1930320" imgH="2717640" progId="Equation.3">
                  <p:embed/>
                </p:oleObj>
              </mc:Choice>
              <mc:Fallback>
                <p:oleObj name="数式" r:id="rId3" imgW="1930320" imgH="2717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2863" y="762000"/>
                        <a:ext cx="3951287" cy="557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0637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02/02/2015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712  Spring 2015 -- Lecture 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3810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980312"/>
              </p:ext>
            </p:extLst>
          </p:nvPr>
        </p:nvGraphicFramePr>
        <p:xfrm>
          <a:off x="100012" y="1371600"/>
          <a:ext cx="8967788" cy="458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9765" name="数式" r:id="rId3" imgW="4381200" imgH="2234880" progId="Equation.3">
                  <p:embed/>
                </p:oleObj>
              </mc:Choice>
              <mc:Fallback>
                <p:oleObj name="数式" r:id="rId3" imgW="4381200" imgH="2234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012" y="1371600"/>
                        <a:ext cx="8967788" cy="458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1466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12404</TotalTime>
  <Words>402</Words>
  <Application>Microsoft Office PowerPoint</Application>
  <PresentationFormat>On-screen Show (4:3)</PresentationFormat>
  <Paragraphs>109</Paragraphs>
  <Slides>23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Symbol</vt:lpstr>
      <vt:lpstr>Office Theme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699</cp:revision>
  <cp:lastPrinted>2015-01-31T18:24:46Z</cp:lastPrinted>
  <dcterms:created xsi:type="dcterms:W3CDTF">2012-01-10T18:32:24Z</dcterms:created>
  <dcterms:modified xsi:type="dcterms:W3CDTF">2015-02-02T18:44:30Z</dcterms:modified>
</cp:coreProperties>
</file>