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96" r:id="rId2"/>
    <p:sldId id="354" r:id="rId3"/>
    <p:sldId id="415" r:id="rId4"/>
    <p:sldId id="393" r:id="rId5"/>
    <p:sldId id="399" r:id="rId6"/>
    <p:sldId id="403" r:id="rId7"/>
    <p:sldId id="407" r:id="rId8"/>
    <p:sldId id="408" r:id="rId9"/>
    <p:sldId id="409" r:id="rId10"/>
    <p:sldId id="410" r:id="rId11"/>
    <p:sldId id="411" r:id="rId12"/>
    <p:sldId id="412" r:id="rId13"/>
    <p:sldId id="413" r:id="rId14"/>
    <p:sldId id="414" r:id="rId1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CC00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>
        <p:scale>
          <a:sx n="62" d="100"/>
          <a:sy n="62" d="100"/>
        </p:scale>
        <p:origin x="50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6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1/31/2015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2841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02/04/2015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02/04/2015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02/04/2015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02/04/2015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02/04/2015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02/04/2015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02/04/2015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9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02/04/2015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02/04/2015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02/04/2015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02/04/2015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712  Spring 2015 --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3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9.png"/><Relationship Id="rId4" Type="http://schemas.openxmlformats.org/officeDocument/2006/relationships/image" Target="../media/image18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hyperlink" Target="file:///D:\Userdata\Userdata\Coursework\s13phy712\lecturenote\lecture9\lecture9latexslides.pdf" TargetMode="External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52400"/>
            <a:ext cx="82296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712 Electrodynamics</a:t>
            </a:r>
          </a:p>
          <a:p>
            <a:pPr algn="ctr"/>
            <a:r>
              <a:rPr lang="en-US" sz="3200" b="1" dirty="0" smtClean="0"/>
              <a:t>9-9:50 </a:t>
            </a:r>
            <a:r>
              <a:rPr lang="en-US" sz="3200" b="1" dirty="0" smtClean="0"/>
              <a:t>AM  MWF  Olin </a:t>
            </a:r>
            <a:r>
              <a:rPr lang="en-US" sz="3200" b="1" dirty="0" smtClean="0"/>
              <a:t>103</a:t>
            </a:r>
            <a:endParaRPr lang="en-US" sz="3200" b="1" dirty="0" smtClean="0"/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9: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Continue reading Chapter 4</a:t>
            </a:r>
          </a:p>
          <a:p>
            <a:pPr marL="914400" lvl="3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Dipolar fields and dielectrics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 smtClean="0">
                <a:solidFill>
                  <a:schemeClr val="folHlink"/>
                </a:solidFill>
              </a:rPr>
              <a:t>Electric field due to a dipole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 smtClean="0">
                <a:solidFill>
                  <a:schemeClr val="folHlink"/>
                </a:solidFill>
              </a:rPr>
              <a:t>Electric polarization  P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 smtClean="0">
                <a:solidFill>
                  <a:schemeClr val="folHlink"/>
                </a:solidFill>
              </a:rPr>
              <a:t>Electric displacement  D and dielectric functions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1180373"/>
              </p:ext>
            </p:extLst>
          </p:nvPr>
        </p:nvGraphicFramePr>
        <p:xfrm>
          <a:off x="563562" y="1676400"/>
          <a:ext cx="7742238" cy="435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7" name="数式" r:id="rId3" imgW="3784320" imgH="2120760" progId="Equation.3">
                  <p:embed/>
                </p:oleObj>
              </mc:Choice>
              <mc:Fallback>
                <p:oleObj name="数式" r:id="rId3" imgW="3784320" imgH="2120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562" y="1676400"/>
                        <a:ext cx="7742238" cy="4351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3810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Coarse grain representation of macroscopic distribution of dipoles -- continued:</a:t>
            </a:r>
          </a:p>
        </p:txBody>
      </p:sp>
    </p:spTree>
    <p:extLst>
      <p:ext uri="{BB962C8B-B14F-4D97-AF65-F5344CB8AC3E}">
        <p14:creationId xmlns:p14="http://schemas.microsoft.com/office/powerpoint/2010/main" val="1145886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Coarse grain representation of macroscopic distribution of dipoles --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5150519"/>
              </p:ext>
            </p:extLst>
          </p:nvPr>
        </p:nvGraphicFramePr>
        <p:xfrm>
          <a:off x="228600" y="1303338"/>
          <a:ext cx="8677275" cy="232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14" name="数式" r:id="rId3" imgW="4241520" imgH="1130040" progId="Equation.3">
                  <p:embed/>
                </p:oleObj>
              </mc:Choice>
              <mc:Fallback>
                <p:oleObj name="数式" r:id="rId3" imgW="4241520" imgH="1130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303338"/>
                        <a:ext cx="8677275" cy="232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5800" y="40386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Boundary value problems in the presence of dielectrics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4565779"/>
              </p:ext>
            </p:extLst>
          </p:nvPr>
        </p:nvGraphicFramePr>
        <p:xfrm>
          <a:off x="381000" y="4572000"/>
          <a:ext cx="8602663" cy="182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15" name="数式" r:id="rId5" imgW="4203360" imgH="888840" progId="Equation.3">
                  <p:embed/>
                </p:oleObj>
              </mc:Choice>
              <mc:Fallback>
                <p:oleObj name="数式" r:id="rId5" imgW="4203360" imgH="8888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572000"/>
                        <a:ext cx="8602663" cy="182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1406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4572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Boundary value problems in the presence of dielectrics – example:</a:t>
            </a:r>
          </a:p>
        </p:txBody>
      </p:sp>
      <p:sp>
        <p:nvSpPr>
          <p:cNvPr id="6" name="Oval 5"/>
          <p:cNvSpPr/>
          <p:nvPr/>
        </p:nvSpPr>
        <p:spPr>
          <a:xfrm>
            <a:off x="3048000" y="2362200"/>
            <a:ext cx="2438400" cy="2438400"/>
          </a:xfrm>
          <a:prstGeom prst="ellipse">
            <a:avLst/>
          </a:prstGeom>
          <a:solidFill>
            <a:srgbClr val="DA32AA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3657600" y="2438400"/>
            <a:ext cx="609600" cy="1143000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581400" y="2872740"/>
            <a:ext cx="457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038600" y="3947160"/>
            <a:ext cx="457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itchFamily="18" charset="2"/>
              </a:rPr>
              <a:t>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15000" y="4099560"/>
            <a:ext cx="457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itchFamily="18" charset="2"/>
              </a:rPr>
              <a:t>e</a:t>
            </a:r>
            <a:r>
              <a:rPr lang="en-US" sz="2400" i="1" baseline="-25000" dirty="0" smtClean="0">
                <a:latin typeface="Symbol" pitchFamily="18" charset="2"/>
              </a:rPr>
              <a:t>0</a:t>
            </a:r>
            <a:endParaRPr lang="en-US" sz="2400" i="1" dirty="0" smtClean="0">
              <a:latin typeface="Symbol" pitchFamily="18" charset="2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57200" y="3581400"/>
            <a:ext cx="7848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305800" y="3352800"/>
            <a:ext cx="457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z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7086600" y="1752600"/>
            <a:ext cx="1066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7086600" y="1905000"/>
            <a:ext cx="1066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086600" y="2057400"/>
            <a:ext cx="1066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086600" y="2209800"/>
            <a:ext cx="1066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7086600" y="2362200"/>
            <a:ext cx="1066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543800" y="24384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E</a:t>
            </a:r>
            <a:r>
              <a:rPr lang="en-US" sz="2400" i="1" baseline="-25000" dirty="0" smtClean="0">
                <a:latin typeface="+mj-lt"/>
              </a:rPr>
              <a:t>0</a:t>
            </a:r>
            <a:endParaRPr lang="en-US" sz="2400" i="1" dirty="0" smtClean="0">
              <a:latin typeface="+mj-lt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4267200" y="2872740"/>
            <a:ext cx="762000" cy="7086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343400" y="28149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572000" y="3124200"/>
            <a:ext cx="457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itchFamily="18" charset="2"/>
              </a:rPr>
              <a:t>q</a:t>
            </a: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8678027"/>
              </p:ext>
            </p:extLst>
          </p:nvPr>
        </p:nvGraphicFramePr>
        <p:xfrm>
          <a:off x="304800" y="5068887"/>
          <a:ext cx="4211637" cy="140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25" name="数式" r:id="rId3" imgW="2057400" imgH="685800" progId="Equation.3">
                  <p:embed/>
                </p:oleObj>
              </mc:Choice>
              <mc:Fallback>
                <p:oleObj name="数式" r:id="rId3" imgW="2057400" imgH="685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068887"/>
                        <a:ext cx="4211637" cy="1408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0458699"/>
              </p:ext>
            </p:extLst>
          </p:nvPr>
        </p:nvGraphicFramePr>
        <p:xfrm>
          <a:off x="4648200" y="4884737"/>
          <a:ext cx="4289425" cy="166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26" name="数式" r:id="rId5" imgW="2095200" imgH="812520" progId="Equation.3">
                  <p:embed/>
                </p:oleObj>
              </mc:Choice>
              <mc:Fallback>
                <p:oleObj name="数式" r:id="rId5" imgW="2095200" imgH="81252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4884737"/>
                        <a:ext cx="4289425" cy="166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59177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4572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Boundary value problems in the presence of dielectrics – example --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0982390"/>
              </p:ext>
            </p:extLst>
          </p:nvPr>
        </p:nvGraphicFramePr>
        <p:xfrm>
          <a:off x="4621213" y="1214438"/>
          <a:ext cx="4497387" cy="213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4" name="数式" r:id="rId3" imgW="2197080" imgH="1041120" progId="Equation.3">
                  <p:embed/>
                </p:oleObj>
              </mc:Choice>
              <mc:Fallback>
                <p:oleObj name="数式" r:id="rId3" imgW="2197080" imgH="104112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1213" y="1214438"/>
                        <a:ext cx="4497387" cy="213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9455875"/>
              </p:ext>
            </p:extLst>
          </p:nvPr>
        </p:nvGraphicFramePr>
        <p:xfrm>
          <a:off x="285750" y="1447800"/>
          <a:ext cx="4133850" cy="182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5" name="数式" r:id="rId5" imgW="2019240" imgH="888840" progId="Equation.3">
                  <p:embed/>
                </p:oleObj>
              </mc:Choice>
              <mc:Fallback>
                <p:oleObj name="数式" r:id="rId5" imgW="2019240" imgH="8888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1447800"/>
                        <a:ext cx="4133850" cy="1824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1362595"/>
              </p:ext>
            </p:extLst>
          </p:nvPr>
        </p:nvGraphicFramePr>
        <p:xfrm>
          <a:off x="862013" y="3733800"/>
          <a:ext cx="6240462" cy="192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6" name="数式" r:id="rId7" imgW="3047760" imgH="939600" progId="Equation.3">
                  <p:embed/>
                </p:oleObj>
              </mc:Choice>
              <mc:Fallback>
                <p:oleObj name="数式" r:id="rId7" imgW="3047760" imgH="939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013" y="3733800"/>
                        <a:ext cx="6240462" cy="192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624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02/04/2015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4572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Boundary value problems in the presence of dielectrics – example  -- continued: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9758506"/>
              </p:ext>
            </p:extLst>
          </p:nvPr>
        </p:nvGraphicFramePr>
        <p:xfrm>
          <a:off x="1524000" y="1288197"/>
          <a:ext cx="4914900" cy="203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8" name="数式" r:id="rId3" imgW="2400120" imgH="990360" progId="Equation.3">
                  <p:embed/>
                </p:oleObj>
              </mc:Choice>
              <mc:Fallback>
                <p:oleObj name="数式" r:id="rId3" imgW="2400120" imgH="990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288197"/>
                        <a:ext cx="4914900" cy="203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2235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276600"/>
            <a:ext cx="856488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 rot="10800000">
            <a:off x="1" y="4340666"/>
            <a:ext cx="553998" cy="121283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sz="2400" b="1" i="1" dirty="0" smtClean="0">
                <a:latin typeface="Symbol" panose="05050102010706020507" pitchFamily="18" charset="2"/>
              </a:rPr>
              <a:t>F</a:t>
            </a:r>
            <a:r>
              <a:rPr lang="en-US" sz="2400" b="1" i="1" dirty="0" smtClean="0"/>
              <a:t>(</a:t>
            </a:r>
            <a:r>
              <a:rPr lang="en-US" sz="2400" b="1" i="1" dirty="0" err="1" smtClean="0"/>
              <a:t>r</a:t>
            </a:r>
            <a:r>
              <a:rPr lang="en-US" sz="2400" b="1" i="1" dirty="0" err="1" smtClean="0">
                <a:latin typeface="Symbol" panose="05050102010706020507" pitchFamily="18" charset="2"/>
              </a:rPr>
              <a:t>,q</a:t>
            </a:r>
            <a:r>
              <a:rPr lang="en-US" sz="2400" b="1" i="1" dirty="0" smtClean="0">
                <a:latin typeface="Symbol" panose="05050102010706020507" pitchFamily="18" charset="2"/>
              </a:rPr>
              <a:t>=0)</a:t>
            </a:r>
            <a:endParaRPr lang="en-US" sz="2400" b="1" i="1" dirty="0" smtClean="0">
              <a:latin typeface="Symbol" panose="05050102010706020507" pitchFamily="18" charset="2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04800" y="3200400"/>
            <a:ext cx="0" cy="1066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048000" y="60198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r/a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733800" y="6250632"/>
            <a:ext cx="1676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14400" y="43434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Symbol" pitchFamily="18" charset="2"/>
              </a:rPr>
              <a:t>e/e</a:t>
            </a:r>
            <a:r>
              <a:rPr lang="en-US" sz="2400" b="1" baseline="-25000" dirty="0" smtClean="0">
                <a:latin typeface="Symbol" pitchFamily="18" charset="2"/>
              </a:rPr>
              <a:t>0</a:t>
            </a:r>
            <a:r>
              <a:rPr lang="en-US" sz="2400" b="1" dirty="0" smtClean="0">
                <a:latin typeface="Symbol" pitchFamily="18" charset="2"/>
              </a:rPr>
              <a:t>=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1524000" y="3581400"/>
            <a:ext cx="762000" cy="1752600"/>
          </a:xfrm>
          <a:prstGeom prst="straightConnector1">
            <a:avLst/>
          </a:prstGeom>
          <a:ln w="254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1905000" y="4034135"/>
            <a:ext cx="1143000" cy="1299865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2674620" y="4264967"/>
            <a:ext cx="906780" cy="99283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143000" y="53340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6"/>
                </a:solidFill>
                <a:latin typeface="+mj-lt"/>
              </a:rPr>
              <a:t>10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699260" y="525333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  <a:latin typeface="+mj-lt"/>
              </a:rPr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362200" y="52578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49439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r="5836"/>
          <a:stretch/>
        </p:blipFill>
        <p:spPr>
          <a:xfrm>
            <a:off x="14177" y="739775"/>
            <a:ext cx="8999951" cy="456247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0" y="45720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837" y="152400"/>
            <a:ext cx="8696325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141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Review:  General </a:t>
            </a:r>
            <a:r>
              <a:rPr lang="en-US" sz="2400" dirty="0" smtClean="0">
                <a:latin typeface="+mj-lt"/>
              </a:rPr>
              <a:t>results for a </a:t>
            </a:r>
            <a:r>
              <a:rPr lang="en-US" sz="2400" dirty="0" err="1" smtClean="0">
                <a:latin typeface="+mj-lt"/>
              </a:rPr>
              <a:t>multipole</a:t>
            </a:r>
            <a:r>
              <a:rPr lang="en-US" sz="2400" dirty="0" smtClean="0">
                <a:latin typeface="+mj-lt"/>
              </a:rPr>
              <a:t> analysis of the electrostatic potential due to an isolated charge distribution: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2052230"/>
              </p:ext>
            </p:extLst>
          </p:nvPr>
        </p:nvGraphicFramePr>
        <p:xfrm>
          <a:off x="484188" y="1317625"/>
          <a:ext cx="8401050" cy="491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52" name="Equation" r:id="rId3" imgW="6933960" imgH="4051080" progId="Equation.DSMT4">
                  <p:embed/>
                </p:oleObj>
              </mc:Choice>
              <mc:Fallback>
                <p:oleObj name="Equation" r:id="rId3" imgW="6933960" imgH="4051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188" y="1317625"/>
                        <a:ext cx="8401050" cy="4918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Left Brace 5"/>
          <p:cNvSpPr/>
          <p:nvPr/>
        </p:nvSpPr>
        <p:spPr>
          <a:xfrm rot="-5400000">
            <a:off x="6421005" y="5326495"/>
            <a:ext cx="368300" cy="1932709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553200" y="62484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latin typeface="+mj-lt"/>
              </a:rPr>
              <a:t>q</a:t>
            </a:r>
            <a:r>
              <a:rPr lang="en-US" sz="2400" i="1" baseline="-25000" dirty="0" err="1" smtClean="0">
                <a:latin typeface="+mj-lt"/>
              </a:rPr>
              <a:t>lm</a:t>
            </a:r>
            <a:endParaRPr lang="en-US" sz="2400" i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1466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286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Notion of </a:t>
            </a:r>
            <a:r>
              <a:rPr lang="en-US" sz="2400" dirty="0" err="1" smtClean="0">
                <a:latin typeface="+mj-lt"/>
              </a:rPr>
              <a:t>multipole</a:t>
            </a:r>
            <a:r>
              <a:rPr lang="en-US" sz="2400" dirty="0" smtClean="0">
                <a:latin typeface="+mj-lt"/>
              </a:rPr>
              <a:t> moment: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5551415"/>
              </p:ext>
            </p:extLst>
          </p:nvPr>
        </p:nvGraphicFramePr>
        <p:xfrm>
          <a:off x="1027112" y="1074737"/>
          <a:ext cx="7888288" cy="4868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89" name="数式" r:id="rId3" imgW="4203360" imgH="2590560" progId="Equation.3">
                  <p:embed/>
                </p:oleObj>
              </mc:Choice>
              <mc:Fallback>
                <p:oleObj name="数式" r:id="rId3" imgW="4203360" imgH="25905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7112" y="1074737"/>
                        <a:ext cx="7888288" cy="4868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978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5762786"/>
              </p:ext>
            </p:extLst>
          </p:nvPr>
        </p:nvGraphicFramePr>
        <p:xfrm>
          <a:off x="936625" y="1368425"/>
          <a:ext cx="6888163" cy="427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85" name="数式" r:id="rId3" imgW="3365280" imgH="2082600" progId="Equation.3">
                  <p:embed/>
                </p:oleObj>
              </mc:Choice>
              <mc:Fallback>
                <p:oleObj name="数式" r:id="rId3" imgW="3365280" imgH="2082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1368425"/>
                        <a:ext cx="6888163" cy="427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4572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General form of electrostatic potential in terms of </a:t>
            </a:r>
            <a:r>
              <a:rPr lang="en-US" sz="2400" dirty="0" err="1" smtClean="0">
                <a:latin typeface="+mj-lt"/>
              </a:rPr>
              <a:t>multipole</a:t>
            </a:r>
            <a:r>
              <a:rPr lang="en-US" sz="2400" dirty="0" smtClean="0">
                <a:latin typeface="+mj-lt"/>
              </a:rPr>
              <a:t> moments:</a:t>
            </a:r>
          </a:p>
        </p:txBody>
      </p:sp>
    </p:spTree>
    <p:extLst>
      <p:ext uri="{BB962C8B-B14F-4D97-AF65-F5344CB8AC3E}">
        <p14:creationId xmlns:p14="http://schemas.microsoft.com/office/powerpoint/2010/main" val="391155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6551411"/>
              </p:ext>
            </p:extLst>
          </p:nvPr>
        </p:nvGraphicFramePr>
        <p:xfrm>
          <a:off x="1495425" y="1541463"/>
          <a:ext cx="5226050" cy="333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92" name="数式" r:id="rId3" imgW="2552400" imgH="1625400" progId="Equation.3">
                  <p:embed/>
                </p:oleObj>
              </mc:Choice>
              <mc:Fallback>
                <p:oleObj name="数式" r:id="rId3" imgW="2552400" imgH="1625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5425" y="1541463"/>
                        <a:ext cx="5226050" cy="3335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4572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Focus on dipolar contributions:</a:t>
            </a:r>
          </a:p>
        </p:txBody>
      </p:sp>
      <p:sp>
        <p:nvSpPr>
          <p:cNvPr id="7" name="Oval 6">
            <a:hlinkClick r:id="rId5" action="ppaction://hlinkfile"/>
          </p:cNvPr>
          <p:cNvSpPr/>
          <p:nvPr/>
        </p:nvSpPr>
        <p:spPr>
          <a:xfrm>
            <a:off x="7162800" y="5029200"/>
            <a:ext cx="914400" cy="838200"/>
          </a:xfrm>
          <a:prstGeom prst="ellipse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88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Coarse grain representation of macroscopic distribution of dipoles: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3079324"/>
              </p:ext>
            </p:extLst>
          </p:nvPr>
        </p:nvGraphicFramePr>
        <p:xfrm>
          <a:off x="762000" y="1524000"/>
          <a:ext cx="4808538" cy="239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0" name="数式" r:id="rId3" imgW="2349360" imgH="1168200" progId="Equation.3">
                  <p:embed/>
                </p:oleObj>
              </mc:Choice>
              <mc:Fallback>
                <p:oleObj name="数式" r:id="rId3" imgW="2349360" imgH="1168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524000"/>
                        <a:ext cx="4808538" cy="2397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3998369"/>
              </p:ext>
            </p:extLst>
          </p:nvPr>
        </p:nvGraphicFramePr>
        <p:xfrm>
          <a:off x="838200" y="3962400"/>
          <a:ext cx="6731000" cy="184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1" name="数式" r:id="rId5" imgW="3288960" imgH="901440" progId="Equation.3">
                  <p:embed/>
                </p:oleObj>
              </mc:Choice>
              <mc:Fallback>
                <p:oleObj name="数式" r:id="rId5" imgW="3288960" imgH="9014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962400"/>
                        <a:ext cx="6731000" cy="1849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6166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1723036"/>
              </p:ext>
            </p:extLst>
          </p:nvPr>
        </p:nvGraphicFramePr>
        <p:xfrm>
          <a:off x="338138" y="1400175"/>
          <a:ext cx="8289925" cy="492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4" name="数式" r:id="rId3" imgW="4051080" imgH="2400120" progId="Equation.3">
                  <p:embed/>
                </p:oleObj>
              </mc:Choice>
              <mc:Fallback>
                <p:oleObj name="数式" r:id="rId3" imgW="4051080" imgH="24001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138" y="1400175"/>
                        <a:ext cx="8289925" cy="492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3810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Coarse grain representation of macroscopic distribution of dipoles -- continued:</a:t>
            </a:r>
          </a:p>
        </p:txBody>
      </p:sp>
    </p:spTree>
    <p:extLst>
      <p:ext uri="{BB962C8B-B14F-4D97-AF65-F5344CB8AC3E}">
        <p14:creationId xmlns:p14="http://schemas.microsoft.com/office/powerpoint/2010/main" val="4101920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12390</TotalTime>
  <Words>307</Words>
  <Application>Microsoft Office PowerPoint</Application>
  <PresentationFormat>On-screen Show (4:3)</PresentationFormat>
  <Paragraphs>79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Symbol</vt:lpstr>
      <vt:lpstr>Office Theme</vt:lpstr>
      <vt:lpstr>MathType 6.0 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693</cp:revision>
  <cp:lastPrinted>2015-01-31T21:10:59Z</cp:lastPrinted>
  <dcterms:created xsi:type="dcterms:W3CDTF">2012-01-10T18:32:24Z</dcterms:created>
  <dcterms:modified xsi:type="dcterms:W3CDTF">2015-01-31T21:11:24Z</dcterms:modified>
</cp:coreProperties>
</file>