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6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8" r:id="rId14"/>
    <p:sldId id="365" r:id="rId15"/>
    <p:sldId id="366" r:id="rId16"/>
    <p:sldId id="367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>
        <p:scale>
          <a:sx n="56" d="100"/>
          <a:sy n="56" d="100"/>
        </p:scale>
        <p:origin x="1060" y="1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994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</a:t>
            </a:r>
            <a:r>
              <a:rPr lang="en-US" sz="3200" b="1" dirty="0" smtClean="0"/>
              <a:t>AM  MWF  Olin </a:t>
            </a:r>
            <a:r>
              <a:rPr lang="en-US" sz="3200" b="1" dirty="0" smtClean="0"/>
              <a:t>103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Start reading  Chapter 5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err="1" smtClean="0">
                <a:solidFill>
                  <a:schemeClr val="folHlink"/>
                </a:solidFill>
              </a:rPr>
              <a:t>Magnetostatics</a:t>
            </a:r>
            <a:endParaRPr lang="en-US" sz="3200" b="1" dirty="0" smtClean="0">
              <a:solidFill>
                <a:schemeClr val="folHlink"/>
              </a:solidFill>
            </a:endParaRP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Vector potential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Example: current loop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Magnetostatics</a:t>
            </a:r>
            <a:r>
              <a:rPr lang="en-US" sz="2400" dirty="0" smtClean="0">
                <a:latin typeface="+mj-lt"/>
              </a:rPr>
              <a:t> example:   current loop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28600" y="685800"/>
            <a:ext cx="4419600" cy="3505200"/>
            <a:chOff x="76200" y="1143000"/>
            <a:chExt cx="4419600" cy="3505200"/>
          </a:xfrm>
        </p:grpSpPr>
        <p:grpSp>
          <p:nvGrpSpPr>
            <p:cNvPr id="15" name="Group 14"/>
            <p:cNvGrpSpPr/>
            <p:nvPr/>
          </p:nvGrpSpPr>
          <p:grpSpPr>
            <a:xfrm>
              <a:off x="76200" y="1143000"/>
              <a:ext cx="4419600" cy="3505200"/>
              <a:chOff x="76200" y="1143000"/>
              <a:chExt cx="4419600" cy="35052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1905000" y="1447800"/>
                <a:ext cx="0" cy="3200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228600" y="3048000"/>
                <a:ext cx="36576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381000" y="2392680"/>
                <a:ext cx="3048000" cy="1295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1676400" y="1143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z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6200" y="3653135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x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62400" y="28194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y</a:t>
                </a:r>
              </a:p>
            </p:txBody>
          </p:sp>
        </p:grpSp>
        <p:sp>
          <p:nvSpPr>
            <p:cNvPr id="16" name="Oval 15"/>
            <p:cNvSpPr/>
            <p:nvPr/>
          </p:nvSpPr>
          <p:spPr>
            <a:xfrm rot="20215290">
              <a:off x="743135" y="2675605"/>
              <a:ext cx="2209800" cy="690679"/>
            </a:xfrm>
            <a:prstGeom prst="ellipse">
              <a:avLst/>
            </a:prstGeom>
            <a:noFill/>
            <a:ln w="793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802192"/>
              </p:ext>
            </p:extLst>
          </p:nvPr>
        </p:nvGraphicFramePr>
        <p:xfrm>
          <a:off x="533400" y="3603625"/>
          <a:ext cx="76200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8" name="数式" r:id="rId3" imgW="3047760" imgH="863280" progId="Equation.3">
                  <p:embed/>
                </p:oleObj>
              </mc:Choice>
              <mc:Fallback>
                <p:oleObj name="数式" r:id="rId3" imgW="3047760" imgH="863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03625"/>
                        <a:ext cx="7620000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3932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Magnetostatics</a:t>
            </a:r>
            <a:r>
              <a:rPr lang="en-US" sz="2400" dirty="0" smtClean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123752"/>
              </p:ext>
            </p:extLst>
          </p:nvPr>
        </p:nvGraphicFramePr>
        <p:xfrm>
          <a:off x="420688" y="644524"/>
          <a:ext cx="8494712" cy="5908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3" name="数式" r:id="rId3" imgW="5003640" imgH="3479760" progId="Equation.3">
                  <p:embed/>
                </p:oleObj>
              </mc:Choice>
              <mc:Fallback>
                <p:oleObj name="数式" r:id="rId3" imgW="5003640" imgH="347976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644524"/>
                        <a:ext cx="8494712" cy="59086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0159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Magnetostatics</a:t>
            </a:r>
            <a:r>
              <a:rPr lang="en-US" sz="2400" dirty="0" smtClean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479148"/>
              </p:ext>
            </p:extLst>
          </p:nvPr>
        </p:nvGraphicFramePr>
        <p:xfrm>
          <a:off x="1100138" y="1209675"/>
          <a:ext cx="6426200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7" name="数式" r:id="rId3" imgW="3784320" imgH="2831760" progId="Equation.3">
                  <p:embed/>
                </p:oleObj>
              </mc:Choice>
              <mc:Fallback>
                <p:oleObj name="数式" r:id="rId3" imgW="3784320" imgH="2831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1209675"/>
                        <a:ext cx="6426200" cy="481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413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93654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Magnetostatics</a:t>
            </a:r>
            <a:r>
              <a:rPr lang="en-US" sz="2400" dirty="0" smtClean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051767"/>
              </p:ext>
            </p:extLst>
          </p:nvPr>
        </p:nvGraphicFramePr>
        <p:xfrm>
          <a:off x="426720" y="688032"/>
          <a:ext cx="6275388" cy="150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6" name="数式" r:id="rId4" imgW="3695400" imgH="888840" progId="Equation.3">
                  <p:embed/>
                </p:oleObj>
              </mc:Choice>
              <mc:Fallback>
                <p:oleObj name="数式" r:id="rId4" imgW="369540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" y="688032"/>
                        <a:ext cx="6275388" cy="1509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267284"/>
              </p:ext>
            </p:extLst>
          </p:nvPr>
        </p:nvGraphicFramePr>
        <p:xfrm>
          <a:off x="465138" y="2209800"/>
          <a:ext cx="7764462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7" name="数式" r:id="rId6" imgW="4572000" imgH="1117440" progId="Equation.3">
                  <p:embed/>
                </p:oleObj>
              </mc:Choice>
              <mc:Fallback>
                <p:oleObj name="数式" r:id="rId6" imgW="4572000" imgH="111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2209800"/>
                        <a:ext cx="7764462" cy="189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67200" y="44913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  <a:r>
              <a:rPr lang="en-US" sz="2400" i="1" baseline="-25000" dirty="0" smtClean="0">
                <a:latin typeface="+mj-lt"/>
              </a:rPr>
              <a:t>y</a:t>
            </a:r>
            <a:r>
              <a:rPr lang="en-US" sz="2400" i="1" dirty="0" smtClean="0">
                <a:latin typeface="+mj-lt"/>
              </a:rPr>
              <a:t>(</a:t>
            </a:r>
            <a:r>
              <a:rPr lang="en-US" sz="2400" i="1" dirty="0" err="1" smtClean="0">
                <a:latin typeface="+mj-lt"/>
              </a:rPr>
              <a:t>x,z</a:t>
            </a:r>
            <a:r>
              <a:rPr lang="en-US" sz="2400" i="1" dirty="0" smtClean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1659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Magnetostatics</a:t>
            </a:r>
            <a:r>
              <a:rPr lang="en-US" sz="2400" dirty="0" smtClean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125648"/>
              </p:ext>
            </p:extLst>
          </p:nvPr>
        </p:nvGraphicFramePr>
        <p:xfrm>
          <a:off x="869950" y="914400"/>
          <a:ext cx="6750050" cy="541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7" name="数式" r:id="rId3" imgW="3974760" imgH="3187440" progId="Equation.3">
                  <p:embed/>
                </p:oleObj>
              </mc:Choice>
              <mc:Fallback>
                <p:oleObj name="数式" r:id="rId3" imgW="3974760" imgH="318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914400"/>
                        <a:ext cx="6750050" cy="541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927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examples of current density sources: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90722"/>
              </p:ext>
            </p:extLst>
          </p:nvPr>
        </p:nvGraphicFramePr>
        <p:xfrm>
          <a:off x="696913" y="914400"/>
          <a:ext cx="7869237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23" name="数式" r:id="rId3" imgW="4635360" imgH="1066680" progId="Equation.3">
                  <p:embed/>
                </p:oleObj>
              </mc:Choice>
              <mc:Fallback>
                <p:oleObj name="数式" r:id="rId3" imgW="4635360" imgH="1066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914400"/>
                        <a:ext cx="7869237" cy="181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1988"/>
              </p:ext>
            </p:extLst>
          </p:nvPr>
        </p:nvGraphicFramePr>
        <p:xfrm>
          <a:off x="958850" y="2527300"/>
          <a:ext cx="6469063" cy="383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24" name="数式" r:id="rId5" imgW="3809880" imgH="2260440" progId="Equation.3">
                  <p:embed/>
                </p:oleObj>
              </mc:Choice>
              <mc:Fallback>
                <p:oleObj name="数式" r:id="rId5" imgW="3809880" imgH="2260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2527300"/>
                        <a:ext cx="6469063" cy="383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544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166449"/>
              </p:ext>
            </p:extLst>
          </p:nvPr>
        </p:nvGraphicFramePr>
        <p:xfrm>
          <a:off x="1295400" y="381000"/>
          <a:ext cx="6107112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5" name="数式" r:id="rId3" imgW="2692080" imgH="1409400" progId="Equation.3">
                  <p:embed/>
                </p:oleObj>
              </mc:Choice>
              <mc:Fallback>
                <p:oleObj name="数式" r:id="rId3" imgW="2692080" imgH="140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1000"/>
                        <a:ext cx="6107112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762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Magnetic vector potential for this case: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490788"/>
              </p:ext>
            </p:extLst>
          </p:nvPr>
        </p:nvGraphicFramePr>
        <p:xfrm>
          <a:off x="1169987" y="3657600"/>
          <a:ext cx="7288213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6" name="数式" r:id="rId5" imgW="3213000" imgH="1218960" progId="Equation.3">
                  <p:embed/>
                </p:oleObj>
              </mc:Choice>
              <mc:Fallback>
                <p:oleObj name="数式" r:id="rId5" imgW="321300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7" y="3657600"/>
                        <a:ext cx="7288213" cy="276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282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71219" y="1828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419" y="518632"/>
            <a:ext cx="8312692" cy="546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2900" y="2286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Magnetostatics</a:t>
            </a:r>
            <a:r>
              <a:rPr lang="en-US" sz="2400" dirty="0" smtClean="0">
                <a:latin typeface="+mj-lt"/>
              </a:rPr>
              <a:t>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</a:t>
            </a:r>
          </a:p>
          <a:p>
            <a:r>
              <a:rPr lang="en-US" sz="2400" dirty="0" smtClean="0">
                <a:latin typeface="+mj-lt"/>
              </a:rPr>
              <a:t>Magnetic flux density or magnetic induction field </a:t>
            </a:r>
            <a:r>
              <a:rPr lang="en-US" sz="2400" b="1" dirty="0" smtClean="0">
                <a:latin typeface="+mj-lt"/>
              </a:rPr>
              <a:t>B</a:t>
            </a:r>
          </a:p>
          <a:p>
            <a:r>
              <a:rPr lang="en-US" sz="2400" dirty="0" smtClean="0">
                <a:latin typeface="+mj-lt"/>
              </a:rPr>
              <a:t>Steady state (time constant) current density </a:t>
            </a:r>
            <a:r>
              <a:rPr lang="en-US" sz="2400" b="1" dirty="0" smtClean="0">
                <a:latin typeface="+mj-lt"/>
              </a:rPr>
              <a:t>J</a:t>
            </a:r>
            <a:endParaRPr lang="en-US" sz="2400" dirty="0" smtClean="0">
              <a:latin typeface="+mj-lt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" y="1600200"/>
            <a:ext cx="3352800" cy="2852113"/>
            <a:chOff x="1524000" y="2710487"/>
            <a:chExt cx="3352800" cy="2852113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752600" y="3124200"/>
              <a:ext cx="0" cy="2209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752600" y="5334000"/>
              <a:ext cx="2667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2849880" y="3886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0" y="2710487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95800" y="51009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x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3733800" y="4267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 rot="19770062">
              <a:off x="2893849" y="3759038"/>
              <a:ext cx="533400" cy="228600"/>
            </a:xfrm>
            <a:prstGeom prst="rightArrow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 rot="1217082">
              <a:off x="3831109" y="4334227"/>
              <a:ext cx="533400" cy="228600"/>
            </a:xfrm>
            <a:prstGeom prst="rightArrow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endCxn id="14" idx="1"/>
            </p:cNvCxnSpPr>
            <p:nvPr/>
          </p:nvCxnSpPr>
          <p:spPr>
            <a:xfrm flipV="1">
              <a:off x="1752600" y="4008694"/>
              <a:ext cx="1178150" cy="132530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5" idx="1"/>
            </p:cNvCxnSpPr>
            <p:nvPr/>
          </p:nvCxnSpPr>
          <p:spPr>
            <a:xfrm flipV="1">
              <a:off x="1752600" y="4356066"/>
              <a:ext cx="2095049" cy="977934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057400" y="41103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latin typeface="+mj-lt"/>
                </a:rPr>
                <a:t>r</a:t>
              </a:r>
              <a:r>
                <a:rPr lang="en-US" sz="2400" b="1" baseline="-25000" dirty="0" err="1" smtClean="0">
                  <a:latin typeface="+mj-lt"/>
                </a:rPr>
                <a:t>i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43199" y="3424535"/>
              <a:ext cx="4173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q</a:t>
              </a:r>
              <a:r>
                <a:rPr lang="en-US" sz="2400" b="1" baseline="-25000" dirty="0" smtClean="0">
                  <a:latin typeface="+mj-lt"/>
                </a:rPr>
                <a:t>i</a:t>
              </a:r>
              <a:endParaRPr lang="en-US" sz="2400" b="1" dirty="0" smtClean="0"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52799" y="3424535"/>
              <a:ext cx="745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v</a:t>
              </a:r>
              <a:r>
                <a:rPr lang="en-US" sz="2400" b="1" baseline="-25000" dirty="0" smtClean="0">
                  <a:latin typeface="+mj-lt"/>
                </a:rPr>
                <a:t>i</a:t>
              </a:r>
              <a:endParaRPr lang="en-US" sz="2400" b="1" dirty="0" smtClean="0">
                <a:latin typeface="+mj-lt"/>
              </a:endParaRP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768511"/>
              </p:ext>
            </p:extLst>
          </p:nvPr>
        </p:nvGraphicFramePr>
        <p:xfrm>
          <a:off x="4495800" y="2023110"/>
          <a:ext cx="35560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6" name="数式" r:id="rId3" imgW="1422360" imgH="342720" progId="Equation.3">
                  <p:embed/>
                </p:oleObj>
              </mc:Choice>
              <mc:Fallback>
                <p:oleObj name="数式" r:id="rId3" imgW="142236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5800" y="2023110"/>
                        <a:ext cx="3556000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303826"/>
              </p:ext>
            </p:extLst>
          </p:nvPr>
        </p:nvGraphicFramePr>
        <p:xfrm>
          <a:off x="1600200" y="4495800"/>
          <a:ext cx="6508750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7" name="数式" r:id="rId5" imgW="2603160" imgH="850680" progId="Equation.3">
                  <p:embed/>
                </p:oleObj>
              </mc:Choice>
              <mc:Fallback>
                <p:oleObj name="数式" r:id="rId5" imgW="2603160" imgH="8506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495800"/>
                        <a:ext cx="6508750" cy="212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7349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947247"/>
              </p:ext>
            </p:extLst>
          </p:nvPr>
        </p:nvGraphicFramePr>
        <p:xfrm>
          <a:off x="669925" y="1219200"/>
          <a:ext cx="6889750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8" name="数式" r:id="rId3" imgW="2755800" imgH="698400" progId="Equation.3">
                  <p:embed/>
                </p:oleObj>
              </mc:Choice>
              <mc:Fallback>
                <p:oleObj name="数式" r:id="rId3" imgW="2755800" imgH="6984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1219200"/>
                        <a:ext cx="6889750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Comparison of electrostatics and </a:t>
            </a:r>
            <a:r>
              <a:rPr lang="en-US" sz="2400" dirty="0" err="1" smtClean="0">
                <a:latin typeface="+mj-lt"/>
              </a:rPr>
              <a:t>magnetostatics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41508"/>
              </p:ext>
            </p:extLst>
          </p:nvPr>
        </p:nvGraphicFramePr>
        <p:xfrm>
          <a:off x="641350" y="3267075"/>
          <a:ext cx="720725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9" name="数式" r:id="rId5" imgW="2882880" imgH="711000" progId="Equation.3">
                  <p:embed/>
                </p:oleObj>
              </mc:Choice>
              <mc:Fallback>
                <p:oleObj name="数式" r:id="rId5" imgW="288288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3267075"/>
                        <a:ext cx="720725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554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Alternative forms </a:t>
            </a:r>
            <a:r>
              <a:rPr lang="en-US" sz="2400" dirty="0" err="1" smtClean="0">
                <a:latin typeface="+mj-lt"/>
              </a:rPr>
              <a:t>magnetostatic</a:t>
            </a:r>
            <a:r>
              <a:rPr lang="en-US" sz="2400" dirty="0" smtClean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354953"/>
              </p:ext>
            </p:extLst>
          </p:nvPr>
        </p:nvGraphicFramePr>
        <p:xfrm>
          <a:off x="53787" y="1137940"/>
          <a:ext cx="8969837" cy="4805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6" name="Equation" r:id="rId3" imgW="5854680" imgH="3022560" progId="Equation.DSMT4">
                  <p:embed/>
                </p:oleObj>
              </mc:Choice>
              <mc:Fallback>
                <p:oleObj name="Equation" r:id="rId3" imgW="5854680" imgH="3022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7" y="1137940"/>
                        <a:ext cx="8969837" cy="48056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7767481"/>
              </p:ext>
            </p:extLst>
          </p:nvPr>
        </p:nvGraphicFramePr>
        <p:xfrm>
          <a:off x="5617612" y="5257800"/>
          <a:ext cx="3069188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7" name="Equation" r:id="rId5" imgW="2171520" imgH="622080" progId="Equation.DSMT4">
                  <p:embed/>
                </p:oleObj>
              </mc:Choice>
              <mc:Fallback>
                <p:oleObj name="Equation" r:id="rId5" imgW="21715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17612" y="5257800"/>
                        <a:ext cx="3069188" cy="87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20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Alternative forms </a:t>
            </a:r>
            <a:r>
              <a:rPr lang="en-US" sz="2400" dirty="0" err="1" smtClean="0">
                <a:latin typeface="+mj-lt"/>
              </a:rPr>
              <a:t>magnetostatic</a:t>
            </a:r>
            <a:r>
              <a:rPr lang="en-US" sz="2400" dirty="0" smtClean="0">
                <a:latin typeface="+mj-lt"/>
              </a:rPr>
              <a:t> equations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756846"/>
              </p:ext>
            </p:extLst>
          </p:nvPr>
        </p:nvGraphicFramePr>
        <p:xfrm>
          <a:off x="161925" y="882650"/>
          <a:ext cx="8829675" cy="574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6" name="数式" r:id="rId3" imgW="3543120" imgH="2298600" progId="Equation.3">
                  <p:embed/>
                </p:oleObj>
              </mc:Choice>
              <mc:Fallback>
                <p:oleObj name="数式" r:id="rId3" imgW="3543120" imgH="229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" y="882650"/>
                        <a:ext cx="8829675" cy="574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40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2590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Magnetostatic</a:t>
            </a:r>
            <a:r>
              <a:rPr lang="en-US" sz="2400" dirty="0" smtClean="0">
                <a:latin typeface="+mj-lt"/>
              </a:rPr>
              <a:t> vector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860877"/>
              </p:ext>
            </p:extLst>
          </p:nvPr>
        </p:nvGraphicFramePr>
        <p:xfrm>
          <a:off x="990600" y="3200400"/>
          <a:ext cx="517525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71" name="数式" r:id="rId3" imgW="2070000" imgH="1130040" progId="Equation.3">
                  <p:embed/>
                </p:oleObj>
              </mc:Choice>
              <mc:Fallback>
                <p:oleObj name="数式" r:id="rId3" imgW="2070000" imgH="1130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00400"/>
                        <a:ext cx="517525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Differential forms of </a:t>
            </a:r>
            <a:r>
              <a:rPr lang="en-US" sz="2400" dirty="0" err="1" smtClean="0">
                <a:latin typeface="+mj-lt"/>
              </a:rPr>
              <a:t>magnetostatic</a:t>
            </a:r>
            <a:r>
              <a:rPr lang="en-US" sz="2400" dirty="0" smtClean="0">
                <a:latin typeface="+mj-lt"/>
              </a:rPr>
              <a:t> equations: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259493"/>
              </p:ext>
            </p:extLst>
          </p:nvPr>
        </p:nvGraphicFramePr>
        <p:xfrm>
          <a:off x="923925" y="1143000"/>
          <a:ext cx="73342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72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1143000"/>
                        <a:ext cx="73342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9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685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Non uniqueness of the </a:t>
            </a:r>
            <a:r>
              <a:rPr lang="en-US" sz="2400" dirty="0" err="1">
                <a:latin typeface="+mj-lt"/>
              </a:rPr>
              <a:t>m</a:t>
            </a:r>
            <a:r>
              <a:rPr lang="en-US" sz="2400" dirty="0" err="1" smtClean="0">
                <a:latin typeface="+mj-lt"/>
              </a:rPr>
              <a:t>agnetostatic</a:t>
            </a:r>
            <a:r>
              <a:rPr lang="en-US" sz="2400" dirty="0" smtClean="0">
                <a:latin typeface="+mj-lt"/>
              </a:rPr>
              <a:t> vector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6802"/>
              </p:ext>
            </p:extLst>
          </p:nvPr>
        </p:nvGraphicFramePr>
        <p:xfrm>
          <a:off x="1174750" y="1447800"/>
          <a:ext cx="6064250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3" name="数式" r:id="rId3" imgW="2425680" imgH="1612800" progId="Equation.3">
                  <p:embed/>
                </p:oleObj>
              </mc:Choice>
              <mc:Fallback>
                <p:oleObj name="数式" r:id="rId3" imgW="2425680" imgH="1612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1447800"/>
                        <a:ext cx="6064250" cy="403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660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Differential form of Ampere’s law in terms of vector potential: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252186"/>
              </p:ext>
            </p:extLst>
          </p:nvPr>
        </p:nvGraphicFramePr>
        <p:xfrm>
          <a:off x="158750" y="1663700"/>
          <a:ext cx="8985250" cy="298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9" name="数式" r:id="rId3" imgW="3593880" imgH="1193760" progId="Equation.3">
                  <p:embed/>
                </p:oleObj>
              </mc:Choice>
              <mc:Fallback>
                <p:oleObj name="数式" r:id="rId3" imgW="359388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1663700"/>
                        <a:ext cx="8985250" cy="298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957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13365</TotalTime>
  <Words>288</Words>
  <Application>Microsoft Office PowerPoint</Application>
  <PresentationFormat>On-screen Show (4:3)</PresentationFormat>
  <Paragraphs>85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Office Theme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752</cp:revision>
  <cp:lastPrinted>2014-02-09T20:37:36Z</cp:lastPrinted>
  <dcterms:created xsi:type="dcterms:W3CDTF">2012-01-10T18:32:24Z</dcterms:created>
  <dcterms:modified xsi:type="dcterms:W3CDTF">2015-02-07T19:13:48Z</dcterms:modified>
</cp:coreProperties>
</file>