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368" r:id="rId4"/>
    <p:sldId id="369" r:id="rId5"/>
    <p:sldId id="370" r:id="rId6"/>
    <p:sldId id="371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1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9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1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2.wmf"/><Relationship Id="rId1" Type="http://schemas.openxmlformats.org/officeDocument/2006/relationships/image" Target="../media/image29.wmf"/><Relationship Id="rId4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414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45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5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4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5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 Chapter 5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Hyperfine interaction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Macroscopic magnetization density 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H field and its relation to B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</a:rPr>
              <a:t>Magnetic boundary values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300725"/>
              </p:ext>
            </p:extLst>
          </p:nvPr>
        </p:nvGraphicFramePr>
        <p:xfrm>
          <a:off x="1098550" y="1082675"/>
          <a:ext cx="7470775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数式" r:id="rId3" imgW="3124080" imgH="1854000" progId="Equation.3">
                  <p:embed/>
                </p:oleObj>
              </mc:Choice>
              <mc:Fallback>
                <p:oleObj name="数式" r:id="rId3" imgW="312408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1082675"/>
                        <a:ext cx="7470775" cy="443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4170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Vector potential contributions from macroscopic magnetization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26866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464028"/>
              </p:ext>
            </p:extLst>
          </p:nvPr>
        </p:nvGraphicFramePr>
        <p:xfrm>
          <a:off x="1143000" y="1219200"/>
          <a:ext cx="4951412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数式" r:id="rId3" imgW="2070000" imgH="939600" progId="Equation.3">
                  <p:embed/>
                </p:oleObj>
              </mc:Choice>
              <mc:Fallback>
                <p:oleObj name="数式" r:id="rId3" imgW="20700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19200"/>
                        <a:ext cx="4951412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272533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Magnetic field contributions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919549"/>
              </p:ext>
            </p:extLst>
          </p:nvPr>
        </p:nvGraphicFramePr>
        <p:xfrm>
          <a:off x="538163" y="3613150"/>
          <a:ext cx="6165850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name="数式" r:id="rId5" imgW="2577960" imgH="1168200" progId="Equation.3">
                  <p:embed/>
                </p:oleObj>
              </mc:Choice>
              <mc:Fallback>
                <p:oleObj name="数式" r:id="rId5" imgW="2577960" imgH="116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613150"/>
                        <a:ext cx="6165850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2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0785"/>
              </p:ext>
            </p:extLst>
          </p:nvPr>
        </p:nvGraphicFramePr>
        <p:xfrm>
          <a:off x="615950" y="457200"/>
          <a:ext cx="61658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数式" r:id="rId3" imgW="2577960" imgH="1143000" progId="Equation.3">
                  <p:embed/>
                </p:oleObj>
              </mc:Choice>
              <mc:Fallback>
                <p:oleObj name="数式" r:id="rId3" imgW="2577960" imgH="1143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7200"/>
                        <a:ext cx="61658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5672"/>
              </p:ext>
            </p:extLst>
          </p:nvPr>
        </p:nvGraphicFramePr>
        <p:xfrm>
          <a:off x="322263" y="3795713"/>
          <a:ext cx="4433887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Equation" r:id="rId5" imgW="1854000" imgH="761760" progId="Equation.DSMT4">
                  <p:embed/>
                </p:oleObj>
              </mc:Choice>
              <mc:Fallback>
                <p:oleObj name="Equation" r:id="rId5" imgW="1854000" imgH="761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3795713"/>
                        <a:ext cx="4433887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943600" y="350520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29684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5" name="数式" r:id="rId7" imgW="126720" imgH="177480" progId="Equation.3">
                    <p:embed/>
                  </p:oleObj>
                </mc:Choice>
                <mc:Fallback>
                  <p:oleObj name="数式" r:id="rId7" imgW="12672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5943600" y="44196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1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83104"/>
              </p:ext>
            </p:extLst>
          </p:nvPr>
        </p:nvGraphicFramePr>
        <p:xfrm>
          <a:off x="762000" y="457200"/>
          <a:ext cx="370522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" name="数式" r:id="rId3" imgW="1549080" imgH="685800" progId="Equation.3">
                  <p:embed/>
                </p:oleObj>
              </mc:Choice>
              <mc:Fallback>
                <p:oleObj name="数式" r:id="rId3" imgW="15490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7200"/>
                        <a:ext cx="3705225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943600" y="350520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1355283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7" name="数式" r:id="rId5" imgW="126720" imgH="177480" progId="Equation.3">
                    <p:embed/>
                  </p:oleObj>
                </mc:Choice>
                <mc:Fallback>
                  <p:oleObj name="数式" r:id="rId5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5943600" y="441960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273857"/>
              </p:ext>
            </p:extLst>
          </p:nvPr>
        </p:nvGraphicFramePr>
        <p:xfrm>
          <a:off x="2743200" y="3690144"/>
          <a:ext cx="2308225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" name="数式" r:id="rId7" imgW="965160" imgH="672840" progId="Equation.3">
                  <p:embed/>
                </p:oleObj>
              </mc:Choice>
              <mc:Fallback>
                <p:oleObj name="数式" r:id="rId7" imgW="965160" imgH="672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690144"/>
                        <a:ext cx="2308225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95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boundary value problem</a:t>
            </a:r>
          </a:p>
        </p:txBody>
      </p:sp>
      <p:sp>
        <p:nvSpPr>
          <p:cNvPr id="6" name="Oval 5"/>
          <p:cNvSpPr/>
          <p:nvPr/>
        </p:nvSpPr>
        <p:spPr>
          <a:xfrm>
            <a:off x="1447800" y="14478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970417"/>
              </p:ext>
            </p:extLst>
          </p:nvPr>
        </p:nvGraphicFramePr>
        <p:xfrm>
          <a:off x="3429000" y="1362570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362570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67863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M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694878"/>
              </p:ext>
            </p:extLst>
          </p:nvPr>
        </p:nvGraphicFramePr>
        <p:xfrm>
          <a:off x="935038" y="3222625"/>
          <a:ext cx="5527675" cy="224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数式" r:id="rId5" imgW="2311200" imgH="939600" progId="Equation.3">
                  <p:embed/>
                </p:oleObj>
              </mc:Choice>
              <mc:Fallback>
                <p:oleObj name="数式" r:id="rId5" imgW="231120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222625"/>
                        <a:ext cx="5527675" cy="224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14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boundary value problem -- continued</a:t>
            </a:r>
          </a:p>
        </p:txBody>
      </p:sp>
      <p:sp>
        <p:nvSpPr>
          <p:cNvPr id="6" name="Oval 5"/>
          <p:cNvSpPr/>
          <p:nvPr/>
        </p:nvSpPr>
        <p:spPr>
          <a:xfrm>
            <a:off x="1447800" y="14478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972136"/>
              </p:ext>
            </p:extLst>
          </p:nvPr>
        </p:nvGraphicFramePr>
        <p:xfrm>
          <a:off x="3429000" y="1362570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362570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67863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M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99924"/>
              </p:ext>
            </p:extLst>
          </p:nvPr>
        </p:nvGraphicFramePr>
        <p:xfrm>
          <a:off x="987424" y="2481262"/>
          <a:ext cx="7775576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数式" r:id="rId5" imgW="3251160" imgH="1701720" progId="Equation.3">
                  <p:embed/>
                </p:oleObj>
              </mc:Choice>
              <mc:Fallback>
                <p:oleObj name="数式" r:id="rId5" imgW="325116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4" y="2481262"/>
                        <a:ext cx="7775576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371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8382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188802"/>
              </p:ext>
            </p:extLst>
          </p:nvPr>
        </p:nvGraphicFramePr>
        <p:xfrm>
          <a:off x="1330643" y="674053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643" y="674053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0645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M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boundary value problem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061302"/>
              </p:ext>
            </p:extLst>
          </p:nvPr>
        </p:nvGraphicFramePr>
        <p:xfrm>
          <a:off x="865188" y="2260600"/>
          <a:ext cx="7043737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" name="Equation" r:id="rId5" imgW="2946240" imgH="1701720" progId="Equation.DSMT4">
                  <p:embed/>
                </p:oleObj>
              </mc:Choice>
              <mc:Fallback>
                <p:oleObj name="Equation" r:id="rId5" imgW="2946240" imgH="1701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260600"/>
                        <a:ext cx="7043737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35241"/>
              </p:ext>
            </p:extLst>
          </p:nvPr>
        </p:nvGraphicFramePr>
        <p:xfrm>
          <a:off x="4648200" y="775506"/>
          <a:ext cx="42814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4" name="数式" r:id="rId7" imgW="1790640" imgH="444240" progId="Equation.3">
                  <p:embed/>
                </p:oleObj>
              </mc:Choice>
              <mc:Fallback>
                <p:oleObj name="数式" r:id="rId7" imgW="179064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775506"/>
                        <a:ext cx="428148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38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1000" y="838200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605962"/>
              </p:ext>
            </p:extLst>
          </p:nvPr>
        </p:nvGraphicFramePr>
        <p:xfrm>
          <a:off x="1330643" y="674053"/>
          <a:ext cx="3157537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" name="数式" r:id="rId3" imgW="1320480" imgH="457200" progId="Equation.3">
                  <p:embed/>
                </p:oleObj>
              </mc:Choice>
              <mc:Fallback>
                <p:oleObj name="数式" r:id="rId3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643" y="674053"/>
                        <a:ext cx="3157537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0645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M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boundary value problem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233247"/>
              </p:ext>
            </p:extLst>
          </p:nvPr>
        </p:nvGraphicFramePr>
        <p:xfrm>
          <a:off x="141287" y="1600200"/>
          <a:ext cx="9002713" cy="221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数式" r:id="rId5" imgW="4381200" imgH="1079280" progId="Equation.3">
                  <p:embed/>
                </p:oleObj>
              </mc:Choice>
              <mc:Fallback>
                <p:oleObj name="数式" r:id="rId5" imgW="438120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" y="1600200"/>
                        <a:ext cx="9002713" cy="2219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326295"/>
              </p:ext>
            </p:extLst>
          </p:nvPr>
        </p:nvGraphicFramePr>
        <p:xfrm>
          <a:off x="533400" y="3352800"/>
          <a:ext cx="6262687" cy="31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数式" r:id="rId7" imgW="3047760" imgH="1549080" progId="Equation.3">
                  <p:embed/>
                </p:oleObj>
              </mc:Choice>
              <mc:Fallback>
                <p:oleObj name="数式" r:id="rId7" imgW="3047760" imgH="15490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6262687" cy="318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21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928746"/>
              </p:ext>
            </p:extLst>
          </p:nvPr>
        </p:nvGraphicFramePr>
        <p:xfrm>
          <a:off x="914400" y="838200"/>
          <a:ext cx="6967538" cy="263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2" name="数式" r:id="rId3" imgW="3390840" imgH="1282680" progId="Equation.3">
                  <p:embed/>
                </p:oleObj>
              </mc:Choice>
              <mc:Fallback>
                <p:oleObj name="数式" r:id="rId3" imgW="3390840" imgH="12826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6967538" cy="263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6553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Check boundary values: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792737"/>
              </p:ext>
            </p:extLst>
          </p:nvPr>
        </p:nvGraphicFramePr>
        <p:xfrm>
          <a:off x="533400" y="3048000"/>
          <a:ext cx="7985126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3" name="数式" r:id="rId5" imgW="3886200" imgH="1574640" progId="Equation.3">
                  <p:embed/>
                </p:oleObj>
              </mc:Choice>
              <mc:Fallback>
                <p:oleObj name="数式" r:id="rId5" imgW="3886200" imgH="1574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0"/>
                        <a:ext cx="7985126" cy="323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Variation; magnetic sphere plus external field </a:t>
            </a:r>
            <a:r>
              <a:rPr lang="en-US" sz="2400" b="1" dirty="0" smtClean="0">
                <a:latin typeface="+mj-lt"/>
              </a:rPr>
              <a:t>B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533400" y="766465"/>
            <a:ext cx="914400" cy="914400"/>
          </a:xfrm>
          <a:prstGeom prst="ellipse">
            <a:avLst/>
          </a:prstGeom>
          <a:gradFill flip="none" rotWithShape="1">
            <a:gsLst>
              <a:gs pos="100000">
                <a:srgbClr val="FFF200"/>
              </a:gs>
              <a:gs pos="23000">
                <a:srgbClr val="FF7A00"/>
              </a:gs>
              <a:gs pos="7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286521"/>
              </p:ext>
            </p:extLst>
          </p:nvPr>
        </p:nvGraphicFramePr>
        <p:xfrm>
          <a:off x="5181600" y="824706"/>
          <a:ext cx="3006725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824706"/>
                        <a:ext cx="3006725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914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M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2200" y="9144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362200" y="10668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62200" y="12192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62200" y="13716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57600" y="91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B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413801"/>
              </p:ext>
            </p:extLst>
          </p:nvPr>
        </p:nvGraphicFramePr>
        <p:xfrm>
          <a:off x="228600" y="1757065"/>
          <a:ext cx="7810978" cy="5024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数式" r:id="rId5" imgW="3492360" imgH="2247840" progId="Equation.3">
                  <p:embed/>
                </p:oleObj>
              </mc:Choice>
              <mc:Fallback>
                <p:oleObj name="数式" r:id="rId5" imgW="3492360" imgH="2247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757065"/>
                        <a:ext cx="7810978" cy="5024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82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479" y="926879"/>
            <a:ext cx="8828566" cy="5004242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5949" y="2209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300785"/>
              </p:ext>
            </p:extLst>
          </p:nvPr>
        </p:nvGraphicFramePr>
        <p:xfrm>
          <a:off x="615950" y="457200"/>
          <a:ext cx="61658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数式" r:id="rId3" imgW="2577960" imgH="1143000" progId="Equation.3">
                  <p:embed/>
                </p:oleObj>
              </mc:Choice>
              <mc:Fallback>
                <p:oleObj name="数式" r:id="rId3" imgW="25779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7200"/>
                        <a:ext cx="61658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760629"/>
              </p:ext>
            </p:extLst>
          </p:nvPr>
        </p:nvGraphicFramePr>
        <p:xfrm>
          <a:off x="609600" y="3399155"/>
          <a:ext cx="370522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数式" r:id="rId5" imgW="1549080" imgH="685800" progId="Equation.3">
                  <p:embed/>
                </p:oleObj>
              </mc:Choice>
              <mc:Fallback>
                <p:oleObj name="数式" r:id="rId5" imgW="15490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99155"/>
                        <a:ext cx="3705225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248400" y="4396740"/>
            <a:ext cx="2286000" cy="1905000"/>
            <a:chOff x="5943600" y="3505200"/>
            <a:chExt cx="2286000" cy="1905000"/>
          </a:xfrm>
        </p:grpSpPr>
        <p:sp>
          <p:nvSpPr>
            <p:cNvPr id="7" name="Rectangle 6"/>
            <p:cNvSpPr/>
            <p:nvPr/>
          </p:nvSpPr>
          <p:spPr>
            <a:xfrm>
              <a:off x="5943600" y="3505200"/>
              <a:ext cx="2286000" cy="990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943600" y="4419600"/>
              <a:ext cx="2286000" cy="9906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086600" y="3901440"/>
              <a:ext cx="0" cy="4953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29684"/>
                </p:ext>
              </p:extLst>
            </p:nvPr>
          </p:nvGraphicFramePr>
          <p:xfrm>
            <a:off x="7239000" y="3837940"/>
            <a:ext cx="303212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80" name="数式" r:id="rId7" imgW="126720" imgH="177480" progId="Equation.3">
                    <p:embed/>
                  </p:oleObj>
                </mc:Choice>
                <mc:Fallback>
                  <p:oleObj name="数式" r:id="rId7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3837940"/>
                          <a:ext cx="303212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6248400" y="37338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48400" y="4686300"/>
              <a:ext cx="533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2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6248400" y="5318760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049128"/>
              </p:ext>
            </p:extLst>
          </p:nvPr>
        </p:nvGraphicFramePr>
        <p:xfrm>
          <a:off x="3733800" y="4648200"/>
          <a:ext cx="230822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数式" r:id="rId9" imgW="965160" imgH="672840" progId="Equation.3">
                  <p:embed/>
                </p:oleObj>
              </mc:Choice>
              <mc:Fallback>
                <p:oleObj name="数式" r:id="rId9" imgW="96516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648200"/>
                        <a:ext cx="230822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1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Magnetism in materials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672175"/>
              </p:ext>
            </p:extLst>
          </p:nvPr>
        </p:nvGraphicFramePr>
        <p:xfrm>
          <a:off x="883920" y="1600200"/>
          <a:ext cx="686435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数式" r:id="rId3" imgW="2869920" imgH="1600200" progId="Equation.3">
                  <p:embed/>
                </p:oleObj>
              </mc:Choice>
              <mc:Fallback>
                <p:oleObj name="数式" r:id="rId3" imgW="286992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" y="1600200"/>
                        <a:ext cx="6864350" cy="382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6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</a:t>
            </a:r>
            <a:r>
              <a:rPr lang="en-US" sz="2400" dirty="0" err="1" smtClean="0">
                <a:latin typeface="+mj-lt"/>
              </a:rPr>
              <a:t>permalloy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mumetal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smtClean="0">
                <a:latin typeface="Symbol" pitchFamily="18" charset="2"/>
              </a:rPr>
              <a:t>m/m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~ 10</a:t>
            </a:r>
            <a:r>
              <a:rPr lang="en-US" sz="2400" baseline="30000" dirty="0" smtClean="0">
                <a:latin typeface="+mj-lt"/>
              </a:rPr>
              <a:t>4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Donut 5"/>
          <p:cNvSpPr>
            <a:spLocks noChangeAspect="1"/>
          </p:cNvSpPr>
          <p:nvPr/>
        </p:nvSpPr>
        <p:spPr>
          <a:xfrm>
            <a:off x="2781300" y="1905000"/>
            <a:ext cx="2743200" cy="2743200"/>
          </a:xfrm>
          <a:prstGeom prst="donut">
            <a:avLst>
              <a:gd name="adj" fmla="val 1886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1981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m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9673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m</a:t>
            </a:r>
            <a:r>
              <a:rPr lang="en-US" sz="2400" b="1" baseline="-25000" dirty="0" smtClean="0">
                <a:latin typeface="Symbol" pitchFamily="18" charset="2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31197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m</a:t>
            </a:r>
            <a:r>
              <a:rPr lang="en-US" sz="2400" b="1" baseline="-25000" dirty="0" smtClean="0">
                <a:latin typeface="Symbol" pitchFamily="18" charset="2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152900" y="2442865"/>
            <a:ext cx="266700" cy="67687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52900" y="2590800"/>
            <a:ext cx="1257300" cy="5289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3350" y="2624434"/>
            <a:ext cx="47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52950" y="2776834"/>
            <a:ext cx="47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48400" y="17526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248400" y="19050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248400" y="20574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248400" y="2209800"/>
            <a:ext cx="1524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05600" y="9950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B</a:t>
            </a:r>
            <a:r>
              <a:rPr lang="en-US" sz="2400" b="1" baseline="-25000" dirty="0" smtClean="0">
                <a:latin typeface="+mj-lt"/>
              </a:rPr>
              <a:t>0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3000" y="1225897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shell   a &lt; r &lt; b :</a:t>
            </a:r>
          </a:p>
        </p:txBody>
      </p:sp>
    </p:spTree>
    <p:extLst>
      <p:ext uri="{BB962C8B-B14F-4D97-AF65-F5344CB8AC3E}">
        <p14:creationId xmlns:p14="http://schemas.microsoft.com/office/powerpoint/2010/main" val="70341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</a:t>
            </a:r>
            <a:r>
              <a:rPr lang="en-US" sz="2400" dirty="0" err="1" smtClean="0">
                <a:latin typeface="+mj-lt"/>
              </a:rPr>
              <a:t>permalloy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mumetal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smtClean="0">
                <a:latin typeface="Symbol" pitchFamily="18" charset="2"/>
              </a:rPr>
              <a:t>m/m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~ 10</a:t>
            </a:r>
            <a:r>
              <a:rPr lang="en-US" sz="2400" baseline="30000" dirty="0" smtClean="0">
                <a:latin typeface="+mj-lt"/>
              </a:rPr>
              <a:t>4 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38100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B</a:t>
              </a:r>
              <a:r>
                <a:rPr lang="en-US" sz="2400" b="1" baseline="-25000" dirty="0" smtClean="0">
                  <a:latin typeface="+mj-lt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927020"/>
              </p:ext>
            </p:extLst>
          </p:nvPr>
        </p:nvGraphicFramePr>
        <p:xfrm>
          <a:off x="5029200" y="1206242"/>
          <a:ext cx="2065338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数式" r:id="rId3" imgW="863280" imgH="888840" progId="Equation.3">
                  <p:embed/>
                </p:oleObj>
              </mc:Choice>
              <mc:Fallback>
                <p:oleObj name="数式" r:id="rId3" imgW="8632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206242"/>
                        <a:ext cx="2065338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054654"/>
              </p:ext>
            </p:extLst>
          </p:nvPr>
        </p:nvGraphicFramePr>
        <p:xfrm>
          <a:off x="579120" y="3657600"/>
          <a:ext cx="3827463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数式" r:id="rId5" imgW="1600200" imgH="634680" progId="Equation.3">
                  <p:embed/>
                </p:oleObj>
              </mc:Choice>
              <mc:Fallback>
                <p:oleObj name="数式" r:id="rId5" imgW="16002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" y="3657600"/>
                        <a:ext cx="3827463" cy="151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36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</a:t>
            </a:r>
            <a:r>
              <a:rPr lang="en-US" sz="2400" dirty="0" err="1" smtClean="0">
                <a:latin typeface="+mj-lt"/>
              </a:rPr>
              <a:t>permalloy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mumetal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smtClean="0">
                <a:latin typeface="Symbol" pitchFamily="18" charset="2"/>
              </a:rPr>
              <a:t>m/m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~ 10</a:t>
            </a:r>
            <a:r>
              <a:rPr lang="en-US" sz="2400" baseline="30000" dirty="0" smtClean="0">
                <a:latin typeface="+mj-lt"/>
              </a:rPr>
              <a:t>4 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B</a:t>
              </a:r>
              <a:r>
                <a:rPr lang="en-US" sz="2400" b="1" baseline="-25000" dirty="0" smtClean="0">
                  <a:latin typeface="+mj-lt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543039"/>
              </p:ext>
            </p:extLst>
          </p:nvPr>
        </p:nvGraphicFramePr>
        <p:xfrm>
          <a:off x="381000" y="2192338"/>
          <a:ext cx="8534400" cy="413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数式" r:id="rId3" imgW="3568680" imgH="1726920" progId="Equation.3">
                  <p:embed/>
                </p:oleObj>
              </mc:Choice>
              <mc:Fallback>
                <p:oleObj name="数式" r:id="rId3" imgW="356868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92338"/>
                        <a:ext cx="8534400" cy="413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04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</a:t>
            </a:r>
            <a:r>
              <a:rPr lang="en-US" sz="2400" dirty="0" err="1" smtClean="0">
                <a:latin typeface="+mj-lt"/>
              </a:rPr>
              <a:t>permalloy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mumetal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smtClean="0">
                <a:latin typeface="Symbol" pitchFamily="18" charset="2"/>
              </a:rPr>
              <a:t>m/m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~ 10</a:t>
            </a:r>
            <a:r>
              <a:rPr lang="en-US" sz="2400" baseline="30000" dirty="0" smtClean="0">
                <a:latin typeface="+mj-lt"/>
              </a:rPr>
              <a:t>4 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B</a:t>
              </a:r>
              <a:r>
                <a:rPr lang="en-US" sz="2400" b="1" baseline="-25000" dirty="0" smtClean="0">
                  <a:latin typeface="+mj-lt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277028"/>
              </p:ext>
            </p:extLst>
          </p:nvPr>
        </p:nvGraphicFramePr>
        <p:xfrm>
          <a:off x="320040" y="995065"/>
          <a:ext cx="6134100" cy="528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数式" r:id="rId3" imgW="2565360" imgH="2209680" progId="Equation.3">
                  <p:embed/>
                </p:oleObj>
              </mc:Choice>
              <mc:Fallback>
                <p:oleObj name="数式" r:id="rId3" imgW="2565360" imgH="220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" y="995065"/>
                        <a:ext cx="6134100" cy="528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930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02567"/>
            <a:ext cx="810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</a:t>
            </a:r>
            <a:r>
              <a:rPr lang="en-US" sz="2400" dirty="0" err="1" smtClean="0">
                <a:latin typeface="+mj-lt"/>
              </a:rPr>
              <a:t>permalloy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mumetal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smtClean="0">
                <a:latin typeface="Symbol" pitchFamily="18" charset="2"/>
              </a:rPr>
              <a:t>m/m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~ 10</a:t>
            </a:r>
            <a:r>
              <a:rPr lang="en-US" sz="2400" baseline="30000" dirty="0" smtClean="0">
                <a:latin typeface="+mj-lt"/>
              </a:rPr>
              <a:t>4 </a:t>
            </a:r>
            <a:r>
              <a:rPr lang="en-US" sz="2400" dirty="0" smtClean="0">
                <a:latin typeface="+mj-lt"/>
              </a:rPr>
              <a:t> -- continued</a:t>
            </a:r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615940" y="995065"/>
            <a:ext cx="2994660" cy="2191881"/>
            <a:chOff x="2781300" y="995065"/>
            <a:chExt cx="4991100" cy="3653135"/>
          </a:xfrm>
        </p:grpSpPr>
        <p:sp>
          <p:nvSpPr>
            <p:cNvPr id="6" name="Donut 5"/>
            <p:cNvSpPr>
              <a:spLocks noChangeAspect="1"/>
            </p:cNvSpPr>
            <p:nvPr/>
          </p:nvSpPr>
          <p:spPr>
            <a:xfrm>
              <a:off x="2781300" y="1905000"/>
              <a:ext cx="2743200" cy="2743200"/>
            </a:xfrm>
            <a:prstGeom prst="donut">
              <a:avLst>
                <a:gd name="adj" fmla="val 1886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600" y="174962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m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29673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96000" y="3119735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m</a:t>
              </a:r>
              <a:r>
                <a:rPr lang="en-US" sz="2400" b="1" baseline="-25000" dirty="0" smtClean="0">
                  <a:latin typeface="Symbol" pitchFamily="18" charset="2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4152900" y="2442865"/>
              <a:ext cx="266700" cy="676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900" y="2590800"/>
              <a:ext cx="1257300" cy="528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02050" y="2384623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52950" y="2776834"/>
              <a:ext cx="476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248400" y="17526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248400" y="19050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248400" y="20574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6248400" y="2209800"/>
              <a:ext cx="1524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477000" y="995065"/>
              <a:ext cx="12954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B</a:t>
              </a:r>
              <a:r>
                <a:rPr lang="en-US" sz="2400" b="1" baseline="-25000" dirty="0" smtClean="0">
                  <a:latin typeface="+mj-lt"/>
                </a:rPr>
                <a:t>0</a:t>
              </a:r>
              <a:endParaRPr lang="en-US" sz="2400" b="1" dirty="0" smtClean="0">
                <a:latin typeface="+mj-lt"/>
              </a:endParaRP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307897"/>
              </p:ext>
            </p:extLst>
          </p:nvPr>
        </p:nvGraphicFramePr>
        <p:xfrm>
          <a:off x="547687" y="2492375"/>
          <a:ext cx="7986713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数式" r:id="rId3" imgW="3340080" imgH="1218960" progId="Equation.3">
                  <p:embed/>
                </p:oleObj>
              </mc:Choice>
              <mc:Fallback>
                <p:oleObj name="数式" r:id="rId3" imgW="33400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" y="2492375"/>
                        <a:ext cx="7986713" cy="291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91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221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associated with magnetic fields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136712"/>
              </p:ext>
            </p:extLst>
          </p:nvPr>
        </p:nvGraphicFramePr>
        <p:xfrm>
          <a:off x="152400" y="762000"/>
          <a:ext cx="8594725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数式" r:id="rId3" imgW="3593880" imgH="2400120" progId="Equation.3">
                  <p:embed/>
                </p:oleObj>
              </mc:Choice>
              <mc:Fallback>
                <p:oleObj name="数式" r:id="rId3" imgW="3593880" imgH="240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8594725" cy="574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2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640" y="6096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Interactions between magnetic dipoles</a:t>
            </a:r>
          </a:p>
          <a:p>
            <a:pPr lvl="1"/>
            <a:r>
              <a:rPr lang="en-US" sz="2400" dirty="0" smtClean="0">
                <a:latin typeface="+mj-lt"/>
              </a:rPr>
              <a:t>Sources of magnetic dipoles and other sources of magnetism in an atom: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Intrinsic magnetic moment of a nucleus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Intrinsic magnetic moment of an electron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>
                <a:latin typeface="+mj-lt"/>
              </a:rPr>
              <a:t>Magnetic field due to electron current </a:t>
            </a:r>
          </a:p>
          <a:p>
            <a:pPr lvl="1"/>
            <a:r>
              <a:rPr lang="en-US" sz="2400" dirty="0" smtClean="0">
                <a:latin typeface="+mj-lt"/>
              </a:rPr>
              <a:t>Interaction energy between a magnetic dipole </a:t>
            </a:r>
            <a:r>
              <a:rPr lang="en-US" sz="2400" b="1" i="1" dirty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and a magnetic field </a:t>
            </a:r>
            <a:r>
              <a:rPr lang="en-US" sz="2400" b="1" dirty="0" smtClean="0">
                <a:latin typeface="+mj-lt"/>
              </a:rPr>
              <a:t>B:</a:t>
            </a:r>
          </a:p>
          <a:p>
            <a:pPr lvl="1"/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                  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359200"/>
              </p:ext>
            </p:extLst>
          </p:nvPr>
        </p:nvGraphicFramePr>
        <p:xfrm>
          <a:off x="6781800" y="1636713"/>
          <a:ext cx="54133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7" name="Equation" r:id="rId3" imgW="215640" imgH="228600" progId="Equation.DSMT4">
                  <p:embed/>
                </p:oleObj>
              </mc:Choice>
              <mc:Fallback>
                <p:oleObj name="Equation" r:id="rId3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1800" y="1636713"/>
                        <a:ext cx="541338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469114"/>
              </p:ext>
            </p:extLst>
          </p:nvPr>
        </p:nvGraphicFramePr>
        <p:xfrm>
          <a:off x="7097713" y="2017713"/>
          <a:ext cx="4460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8" name="Equation" r:id="rId5" imgW="177480" imgH="228600" progId="Equation.DSMT4">
                  <p:embed/>
                </p:oleObj>
              </mc:Choice>
              <mc:Fallback>
                <p:oleObj name="Equation" r:id="rId5" imgW="1774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7713" y="2017713"/>
                        <a:ext cx="44608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608708"/>
              </p:ext>
            </p:extLst>
          </p:nvPr>
        </p:nvGraphicFramePr>
        <p:xfrm>
          <a:off x="3429000" y="3171606"/>
          <a:ext cx="2352168" cy="67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9" name="Equation" r:id="rId7" imgW="799920" imgH="228600" progId="Equation.DSMT4">
                  <p:embed/>
                </p:oleObj>
              </mc:Choice>
              <mc:Fallback>
                <p:oleObj name="Equation" r:id="rId7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29000" y="3171606"/>
                        <a:ext cx="2352168" cy="67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984325"/>
              </p:ext>
            </p:extLst>
          </p:nvPr>
        </p:nvGraphicFramePr>
        <p:xfrm>
          <a:off x="646111" y="4343400"/>
          <a:ext cx="680133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0" name="Equation" r:id="rId9" imgW="2692080" imgH="241200" progId="Equation.DSMT4">
                  <p:embed/>
                </p:oleObj>
              </mc:Choice>
              <mc:Fallback>
                <p:oleObj name="Equation" r:id="rId9" imgW="2692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6111" y="4343400"/>
                        <a:ext cx="6801339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392832"/>
              </p:ext>
            </p:extLst>
          </p:nvPr>
        </p:nvGraphicFramePr>
        <p:xfrm>
          <a:off x="6705600" y="2438400"/>
          <a:ext cx="60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1" name="Equation" r:id="rId11" imgW="368280" imgH="228600" progId="Equation.DSMT4">
                  <p:embed/>
                </p:oleObj>
              </mc:Choice>
              <mc:Fallback>
                <p:oleObj name="Equation" r:id="rId11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05600" y="2438400"/>
                        <a:ext cx="609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7162800" y="3048000"/>
            <a:ext cx="1447800" cy="1258887"/>
            <a:chOff x="6705600" y="3617913"/>
            <a:chExt cx="1447800" cy="1258887"/>
          </a:xfrm>
        </p:grpSpPr>
        <p:sp>
          <p:nvSpPr>
            <p:cNvPr id="14" name="Oval 13"/>
            <p:cNvSpPr/>
            <p:nvPr/>
          </p:nvSpPr>
          <p:spPr>
            <a:xfrm>
              <a:off x="69342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7025640" y="3947160"/>
              <a:ext cx="68580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7224971"/>
                </p:ext>
              </p:extLst>
            </p:nvPr>
          </p:nvGraphicFramePr>
          <p:xfrm>
            <a:off x="6705600" y="4303713"/>
            <a:ext cx="541338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82" name="Equation" r:id="rId13" imgW="215640" imgH="228600" progId="Equation.DSMT4">
                    <p:embed/>
                  </p:oleObj>
                </mc:Choice>
                <mc:Fallback>
                  <p:oleObj name="Equation" r:id="rId13" imgW="21564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0" y="4303713"/>
                          <a:ext cx="541338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7109460" y="3733800"/>
              <a:ext cx="281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r</a:t>
              </a: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0884839"/>
                </p:ext>
              </p:extLst>
            </p:nvPr>
          </p:nvGraphicFramePr>
          <p:xfrm>
            <a:off x="7707313" y="3617913"/>
            <a:ext cx="446087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83" name="Equation" r:id="rId15" imgW="177480" imgH="228600" progId="Equation.DSMT4">
                    <p:embed/>
                  </p:oleObj>
                </mc:Choice>
                <mc:Fallback>
                  <p:oleObj name="Equation" r:id="rId15" imgW="177480" imgH="2286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07313" y="3617913"/>
                          <a:ext cx="446087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52943"/>
              </p:ext>
            </p:extLst>
          </p:nvPr>
        </p:nvGraphicFramePr>
        <p:xfrm>
          <a:off x="685800" y="4876800"/>
          <a:ext cx="6866021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4" name="Equation" r:id="rId17" imgW="2717640" imgH="482400" progId="Equation.DSMT4">
                  <p:embed/>
                </p:oleObj>
              </mc:Choice>
              <mc:Fallback>
                <p:oleObj name="Equation" r:id="rId17" imgW="27176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85800" y="4876800"/>
                        <a:ext cx="6866021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Hyperfine interaction energy:</a:t>
            </a:r>
          </a:p>
        </p:txBody>
      </p:sp>
    </p:spTree>
    <p:extLst>
      <p:ext uri="{BB962C8B-B14F-4D97-AF65-F5344CB8AC3E}">
        <p14:creationId xmlns:p14="http://schemas.microsoft.com/office/powerpoint/2010/main" val="35223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408106"/>
              </p:ext>
            </p:extLst>
          </p:nvPr>
        </p:nvGraphicFramePr>
        <p:xfrm>
          <a:off x="914400" y="762000"/>
          <a:ext cx="4524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" name="Equation" r:id="rId3" imgW="1790640" imgH="241200" progId="Equation.DSMT4">
                  <p:embed/>
                </p:oleObj>
              </mc:Choice>
              <mc:Fallback>
                <p:oleObj name="Equation" r:id="rId3" imgW="179064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762000"/>
                        <a:ext cx="45243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16764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Evaluation of the magnetic field at the nucleus due to the electron current density:</a:t>
            </a:r>
          </a:p>
          <a:p>
            <a:r>
              <a:rPr lang="en-US" sz="2400" dirty="0"/>
              <a:t>The </a:t>
            </a:r>
            <a:r>
              <a:rPr lang="en-US" sz="2400" dirty="0" smtClean="0"/>
              <a:t>vector potential associated </a:t>
            </a:r>
            <a:r>
              <a:rPr lang="en-US" sz="2400" dirty="0"/>
              <a:t>with </a:t>
            </a:r>
            <a:r>
              <a:rPr lang="en-US" sz="2400" dirty="0" smtClean="0"/>
              <a:t>an electron </a:t>
            </a:r>
            <a:r>
              <a:rPr lang="en-US" sz="2400" dirty="0"/>
              <a:t>in a bound state of an atom as described by a quantum </a:t>
            </a:r>
            <a:r>
              <a:rPr lang="en-US" sz="2400" dirty="0" smtClean="0"/>
              <a:t>mechanical </a:t>
            </a:r>
            <a:r>
              <a:rPr lang="en-US" sz="2400" dirty="0" err="1" smtClean="0"/>
              <a:t>wavefunction</a:t>
            </a:r>
            <a:r>
              <a:rPr lang="en-US" sz="2400" dirty="0" smtClean="0"/>
              <a:t>               </a:t>
            </a:r>
            <a:r>
              <a:rPr lang="en-US" sz="2400" dirty="0"/>
              <a:t>can be written: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223539"/>
              </p:ext>
            </p:extLst>
          </p:nvPr>
        </p:nvGraphicFramePr>
        <p:xfrm>
          <a:off x="4373480" y="3128963"/>
          <a:ext cx="111292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73480" y="3128963"/>
                        <a:ext cx="1112920" cy="52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865608"/>
              </p:ext>
            </p:extLst>
          </p:nvPr>
        </p:nvGraphicFramePr>
        <p:xfrm>
          <a:off x="1066800" y="3896022"/>
          <a:ext cx="6618287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Equation" r:id="rId7" imgW="2755800" imgH="533160" progId="Equation.DSMT4">
                  <p:embed/>
                </p:oleObj>
              </mc:Choice>
              <mc:Fallback>
                <p:oleObj name="Equation" r:id="rId7" imgW="27558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3896022"/>
                        <a:ext cx="6618287" cy="1281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53440" y="517713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want to evaluate the magnetic </a:t>
            </a:r>
            <a:r>
              <a:rPr lang="en-US" sz="2400" dirty="0" smtClean="0"/>
              <a:t>field</a:t>
            </a:r>
          </a:p>
          <a:p>
            <a:r>
              <a:rPr lang="en-US" sz="2400" dirty="0"/>
              <a:t>in the </a:t>
            </a:r>
            <a:r>
              <a:rPr lang="en-US" sz="2400" dirty="0" smtClean="0"/>
              <a:t>vicinity </a:t>
            </a:r>
            <a:r>
              <a:rPr lang="en-US" sz="2400" dirty="0"/>
              <a:t>of the </a:t>
            </a:r>
            <a:r>
              <a:rPr lang="en-US" sz="2400" dirty="0" smtClean="0"/>
              <a:t>nucleus  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478396"/>
              </p:ext>
            </p:extLst>
          </p:nvPr>
        </p:nvGraphicFramePr>
        <p:xfrm>
          <a:off x="6438900" y="5181600"/>
          <a:ext cx="166551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6" name="Equation" r:id="rId9" imgW="647640" imgH="177480" progId="Equation.DSMT4">
                  <p:embed/>
                </p:oleObj>
              </mc:Choice>
              <mc:Fallback>
                <p:oleObj name="Equation" r:id="rId9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38900" y="5181600"/>
                        <a:ext cx="1665514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610378"/>
              </p:ext>
            </p:extLst>
          </p:nvPr>
        </p:nvGraphicFramePr>
        <p:xfrm>
          <a:off x="4724400" y="5599668"/>
          <a:ext cx="902822" cy="343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" name="Equation" r:id="rId11" imgW="533160" imgH="203040" progId="Equation.DSMT4">
                  <p:embed/>
                </p:oleObj>
              </mc:Choice>
              <mc:Fallback>
                <p:oleObj name="Equation" r:id="rId11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24400" y="5599668"/>
                        <a:ext cx="902822" cy="343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866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41851"/>
              </p:ext>
            </p:extLst>
          </p:nvPr>
        </p:nvGraphicFramePr>
        <p:xfrm>
          <a:off x="528637" y="304800"/>
          <a:ext cx="8462963" cy="1374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3" name="Equation" r:id="rId3" imgW="3987720" imgH="647640" progId="Equation.DSMT4">
                  <p:embed/>
                </p:oleObj>
              </mc:Choice>
              <mc:Fallback>
                <p:oleObj name="Equation" r:id="rId3" imgW="3987720" imgH="647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" y="304800"/>
                        <a:ext cx="8462963" cy="1374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316996"/>
              </p:ext>
            </p:extLst>
          </p:nvPr>
        </p:nvGraphicFramePr>
        <p:xfrm>
          <a:off x="533400" y="1357312"/>
          <a:ext cx="7048603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4" name="Equation" r:id="rId5" imgW="3327120" imgH="1193760" progId="Equation.DSMT4">
                  <p:embed/>
                </p:oleObj>
              </mc:Choice>
              <mc:Fallback>
                <p:oleObj name="Equation" r:id="rId5" imgW="332712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1357312"/>
                        <a:ext cx="7048603" cy="2528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559488"/>
              </p:ext>
            </p:extLst>
          </p:nvPr>
        </p:nvGraphicFramePr>
        <p:xfrm>
          <a:off x="152400" y="3962400"/>
          <a:ext cx="8934062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Equation" r:id="rId7" imgW="4863960" imgH="1244520" progId="Equation.DSMT4">
                  <p:embed/>
                </p:oleObj>
              </mc:Choice>
              <mc:Fallback>
                <p:oleObj name="Equation" r:id="rId7" imgW="486396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" y="3962400"/>
                        <a:ext cx="8934062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20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47935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Hyperfine interaction energy: 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668672"/>
              </p:ext>
            </p:extLst>
          </p:nvPr>
        </p:nvGraphicFramePr>
        <p:xfrm>
          <a:off x="385763" y="762000"/>
          <a:ext cx="55832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Equation" r:id="rId3" imgW="2209680" imgH="241200" progId="Equation.DSMT4">
                  <p:embed/>
                </p:oleObj>
              </mc:Choice>
              <mc:Fallback>
                <p:oleObj name="Equation" r:id="rId3" imgW="2209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762000"/>
                        <a:ext cx="55832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" y="1981200"/>
            <a:ext cx="7513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Putting all of the terms together: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50091"/>
              </p:ext>
            </p:extLst>
          </p:nvPr>
        </p:nvGraphicFramePr>
        <p:xfrm>
          <a:off x="457200" y="2514600"/>
          <a:ext cx="847023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Equation" r:id="rId5" imgW="4470120" imgH="482400" progId="Equation.DSMT4">
                  <p:embed/>
                </p:oleObj>
              </mc:Choice>
              <mc:Fallback>
                <p:oleObj name="Equation" r:id="rId5" imgW="44701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514600"/>
                        <a:ext cx="8470231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37338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this expression the brackets      indicate evaluating the expectation value relative to the electronic state.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983966"/>
              </p:ext>
            </p:extLst>
          </p:nvPr>
        </p:nvGraphicFramePr>
        <p:xfrm>
          <a:off x="4844892" y="3732213"/>
          <a:ext cx="41290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7" imgW="228600" imgH="253800" progId="Equation.DSMT4">
                  <p:embed/>
                </p:oleObj>
              </mc:Choice>
              <mc:Fallback>
                <p:oleObj name="Equation" r:id="rId7" imgW="228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44892" y="3732213"/>
                        <a:ext cx="412908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55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Macroscopic dipolar effects --</a:t>
            </a:r>
          </a:p>
          <a:p>
            <a:r>
              <a:rPr lang="en-US" sz="2400" dirty="0" smtClean="0">
                <a:latin typeface="+mj-lt"/>
              </a:rPr>
              <a:t>Magnetic dipole moment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166026"/>
              </p:ext>
            </p:extLst>
          </p:nvPr>
        </p:nvGraphicFramePr>
        <p:xfrm>
          <a:off x="1371600" y="990600"/>
          <a:ext cx="420329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数式" r:id="rId3" imgW="1206360" imgH="393480" progId="Equation.3">
                  <p:embed/>
                </p:oleObj>
              </mc:Choice>
              <mc:Fallback>
                <p:oleObj name="数式" r:id="rId3" imgW="12063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990600"/>
                        <a:ext cx="4203290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26670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the intrinsic spin of elementary particles is associated with a magnetic dipole moment, but we often do not have a detailed knowledge of </a:t>
            </a:r>
            <a:r>
              <a:rPr lang="en-US" sz="2400" b="1" dirty="0" smtClean="0">
                <a:latin typeface="+mj-lt"/>
              </a:rPr>
              <a:t>J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b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545618"/>
              </p:ext>
            </p:extLst>
          </p:nvPr>
        </p:nvGraphicFramePr>
        <p:xfrm>
          <a:off x="1506538" y="4686300"/>
          <a:ext cx="362902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数式" r:id="rId5" imgW="1041120" imgH="469800" progId="Equation.3">
                  <p:embed/>
                </p:oleObj>
              </mc:Choice>
              <mc:Fallback>
                <p:oleObj name="数式" r:id="rId5" imgW="104112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4686300"/>
                        <a:ext cx="3629025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3400" y="419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Vector potential for magnetic dipole moment</a:t>
            </a:r>
          </a:p>
        </p:txBody>
      </p:sp>
    </p:spTree>
    <p:extLst>
      <p:ext uri="{BB962C8B-B14F-4D97-AF65-F5344CB8AC3E}">
        <p14:creationId xmlns:p14="http://schemas.microsoft.com/office/powerpoint/2010/main" val="5136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Macroscopic magnetization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160270"/>
              </p:ext>
            </p:extLst>
          </p:nvPr>
        </p:nvGraphicFramePr>
        <p:xfrm>
          <a:off x="685800" y="838200"/>
          <a:ext cx="4868862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数式" r:id="rId3" imgW="1396800" imgH="342720" progId="Equation.3">
                  <p:embed/>
                </p:oleObj>
              </mc:Choice>
              <mc:Fallback>
                <p:oleObj name="数式" r:id="rId3" imgW="13968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838200"/>
                        <a:ext cx="4868862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2052935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Vector potential due to “free” current </a:t>
            </a:r>
            <a:r>
              <a:rPr lang="en-US" sz="2400" b="1" dirty="0" err="1" smtClean="0">
                <a:latin typeface="+mj-lt"/>
              </a:rPr>
              <a:t>J</a:t>
            </a:r>
            <a:r>
              <a:rPr lang="en-US" sz="2400" b="1" baseline="-25000" dirty="0" err="1" smtClean="0">
                <a:latin typeface="+mj-lt"/>
              </a:rPr>
              <a:t>free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b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 and macroscopic magnetization </a:t>
            </a:r>
            <a:r>
              <a:rPr lang="en-US" sz="2400" b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b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).   Note: the designation </a:t>
            </a:r>
            <a:r>
              <a:rPr lang="en-US" sz="2400" b="1" dirty="0" err="1"/>
              <a:t>J</a:t>
            </a:r>
            <a:r>
              <a:rPr lang="en-US" sz="2400" b="1" baseline="-25000" dirty="0" err="1"/>
              <a:t>free</a:t>
            </a:r>
            <a:r>
              <a:rPr lang="en-US" sz="2400" dirty="0"/>
              <a:t>(</a:t>
            </a:r>
            <a:r>
              <a:rPr lang="en-US" sz="2400" b="1" dirty="0"/>
              <a:t>r</a:t>
            </a:r>
            <a:r>
              <a:rPr lang="en-US" sz="2400" dirty="0" smtClean="0"/>
              <a:t>) implies that this current does not also contribute to the magnetization density.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777073"/>
              </p:ext>
            </p:extLst>
          </p:nvPr>
        </p:nvGraphicFramePr>
        <p:xfrm>
          <a:off x="212725" y="3886200"/>
          <a:ext cx="8778875" cy="182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数式" r:id="rId5" imgW="2692080" imgH="558720" progId="Equation.3">
                  <p:embed/>
                </p:oleObj>
              </mc:Choice>
              <mc:Fallback>
                <p:oleObj name="数式" r:id="rId5" imgW="2692080" imgH="5587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3886200"/>
                        <a:ext cx="8778875" cy="1822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0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431266"/>
              </p:ext>
            </p:extLst>
          </p:nvPr>
        </p:nvGraphicFramePr>
        <p:xfrm>
          <a:off x="687388" y="960438"/>
          <a:ext cx="6438900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数式" r:id="rId3" imgW="2692080" imgH="2273040" progId="Equation.3">
                  <p:embed/>
                </p:oleObj>
              </mc:Choice>
              <mc:Fallback>
                <p:oleObj name="数式" r:id="rId3" imgW="2692080" imgH="227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960438"/>
                        <a:ext cx="6438900" cy="543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4320" y="4170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Vector potential contributions from macroscopic magnetization -- continued</a:t>
            </a:r>
          </a:p>
        </p:txBody>
      </p:sp>
    </p:spTree>
    <p:extLst>
      <p:ext uri="{BB962C8B-B14F-4D97-AF65-F5344CB8AC3E}">
        <p14:creationId xmlns:p14="http://schemas.microsoft.com/office/powerpoint/2010/main" val="21690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14239</TotalTime>
  <Words>666</Words>
  <Application>Microsoft Office PowerPoint</Application>
  <PresentationFormat>On-screen Show (4:3)</PresentationFormat>
  <Paragraphs>176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796</cp:revision>
  <cp:lastPrinted>2015-02-13T01:38:24Z</cp:lastPrinted>
  <dcterms:created xsi:type="dcterms:W3CDTF">2012-01-10T18:32:24Z</dcterms:created>
  <dcterms:modified xsi:type="dcterms:W3CDTF">2015-02-13T01:38:47Z</dcterms:modified>
</cp:coreProperties>
</file>