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7" r:id="rId23"/>
    <p:sldId id="398" r:id="rId24"/>
    <p:sldId id="399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6" d="100"/>
          <a:sy n="46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5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5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25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kmaxwellfoundation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Maxwell’s full equations; effects of time varying fields and sources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Gauge choices and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Green’s function for vector and scalar potentials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589186"/>
              </p:ext>
            </p:extLst>
          </p:nvPr>
        </p:nvGraphicFramePr>
        <p:xfrm>
          <a:off x="381000" y="950912"/>
          <a:ext cx="7467600" cy="544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8" name="数式" r:id="rId3" imgW="3276360" imgH="2387520" progId="Equation.3">
                  <p:embed/>
                </p:oleObj>
              </mc:Choice>
              <mc:Fallback>
                <p:oleObj name="数式" r:id="rId3" imgW="327636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50912"/>
                        <a:ext cx="7467600" cy="544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6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09249"/>
              </p:ext>
            </p:extLst>
          </p:nvPr>
        </p:nvGraphicFramePr>
        <p:xfrm>
          <a:off x="512762" y="1219200"/>
          <a:ext cx="8250238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3" name="数式" r:id="rId3" imgW="3619440" imgH="2095200" progId="Equation.3">
                  <p:embed/>
                </p:oleObj>
              </mc:Choice>
              <mc:Fallback>
                <p:oleObj name="数式" r:id="rId3" imgW="361944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1219200"/>
                        <a:ext cx="8250238" cy="478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9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6901"/>
              </p:ext>
            </p:extLst>
          </p:nvPr>
        </p:nvGraphicFramePr>
        <p:xfrm>
          <a:off x="228600" y="709613"/>
          <a:ext cx="8886825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数式" r:id="rId3" imgW="3898800" imgH="2145960" progId="Equation.3">
                  <p:embed/>
                </p:oleObj>
              </mc:Choice>
              <mc:Fallback>
                <p:oleObj name="数式" r:id="rId3" imgW="3898800" imgH="214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09613"/>
                        <a:ext cx="8886825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13976249" flipV="1">
            <a:off x="691417" y="4206910"/>
            <a:ext cx="905917" cy="209881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976249" flipV="1">
            <a:off x="3128959" y="4248304"/>
            <a:ext cx="1446488" cy="159186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621909"/>
              </p:ext>
            </p:extLst>
          </p:nvPr>
        </p:nvGraphicFramePr>
        <p:xfrm>
          <a:off x="685800" y="1219200"/>
          <a:ext cx="7323138" cy="423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name="数式" r:id="rId3" imgW="3213000" imgH="1854000" progId="Equation.3">
                  <p:embed/>
                </p:oleObj>
              </mc:Choice>
              <mc:Fallback>
                <p:oleObj name="数式" r:id="rId3" imgW="321300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323138" cy="423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284036"/>
              </p:ext>
            </p:extLst>
          </p:nvPr>
        </p:nvGraphicFramePr>
        <p:xfrm>
          <a:off x="487180" y="678488"/>
          <a:ext cx="4114800" cy="4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1" name="Equation" r:id="rId5" imgW="2755800" imgH="317160" progId="Equation.DSMT4">
                  <p:embed/>
                </p:oleObj>
              </mc:Choice>
              <mc:Fallback>
                <p:oleObj name="Equation" r:id="rId5" imgW="27558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180" y="678488"/>
                        <a:ext cx="4114800" cy="4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65628"/>
              </p:ext>
            </p:extLst>
          </p:nvPr>
        </p:nvGraphicFramePr>
        <p:xfrm>
          <a:off x="4905375" y="695325"/>
          <a:ext cx="3905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2" name="Equation" r:id="rId7" imgW="2616120" imgH="317160" progId="Equation.DSMT4">
                  <p:embed/>
                </p:oleObj>
              </mc:Choice>
              <mc:Fallback>
                <p:oleObj name="Equation" r:id="rId7" imgW="26161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05375" y="695325"/>
                        <a:ext cx="39052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0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215853"/>
              </p:ext>
            </p:extLst>
          </p:nvPr>
        </p:nvGraphicFramePr>
        <p:xfrm>
          <a:off x="719138" y="774700"/>
          <a:ext cx="7815262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数式" r:id="rId3" imgW="3429000" imgH="2565360" progId="Equation.3">
                  <p:embed/>
                </p:oleObj>
              </mc:Choice>
              <mc:Fallback>
                <p:oleObj name="数式" r:id="rId3" imgW="342900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774700"/>
                        <a:ext cx="7815262" cy="585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734" y="348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659221"/>
              </p:ext>
            </p:extLst>
          </p:nvPr>
        </p:nvGraphicFramePr>
        <p:xfrm>
          <a:off x="393294" y="571500"/>
          <a:ext cx="867325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8" name="Equation" r:id="rId3" imgW="5905440" imgH="3886200" progId="Equation.DSMT4">
                  <p:embed/>
                </p:oleObj>
              </mc:Choice>
              <mc:Fallback>
                <p:oleObj name="Equation" r:id="rId3" imgW="5905440" imgH="388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4" y="571500"/>
                        <a:ext cx="8673257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781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17725"/>
              </p:ext>
            </p:extLst>
          </p:nvPr>
        </p:nvGraphicFramePr>
        <p:xfrm>
          <a:off x="533400" y="914400"/>
          <a:ext cx="8453437" cy="539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数式" r:id="rId3" imgW="3708360" imgH="2361960" progId="Equation.3">
                  <p:embed/>
                </p:oleObj>
              </mc:Choice>
              <mc:Fallback>
                <p:oleObj name="数式" r:id="rId3" imgW="370836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8453437" cy="5391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4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45221"/>
              </p:ext>
            </p:extLst>
          </p:nvPr>
        </p:nvGraphicFramePr>
        <p:xfrm>
          <a:off x="384174" y="609600"/>
          <a:ext cx="8683626" cy="596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6" name="数式" r:id="rId3" imgW="3809880" imgH="2616120" progId="Equation.3">
                  <p:embed/>
                </p:oleObj>
              </mc:Choice>
              <mc:Fallback>
                <p:oleObj name="数式" r:id="rId3" imgW="380988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4" y="609600"/>
                        <a:ext cx="8683626" cy="596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3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096000" y="1447800"/>
            <a:ext cx="609600" cy="3048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29213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6" name="数式" r:id="rId3" imgW="2349360" imgH="444240" progId="Equation.3">
                  <p:embed/>
                </p:oleObj>
              </mc:Choice>
              <mc:Fallback>
                <p:oleObj name="数式" r:id="rId3" imgW="2349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76319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7" name="数式" r:id="rId5" imgW="3429000" imgH="1143000" progId="Equation.3">
                  <p:embed/>
                </p:oleObj>
              </mc:Choice>
              <mc:Fallback>
                <p:oleObj name="数式" r:id="rId5" imgW="3429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01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Li</a:t>
            </a:r>
            <a:r>
              <a:rPr lang="en-US" sz="2400" dirty="0" err="1"/>
              <a:t>è</a:t>
            </a:r>
            <a:r>
              <a:rPr lang="en-US" sz="2400" dirty="0" err="1" smtClean="0"/>
              <a:t>nard-Wiechert</a:t>
            </a:r>
            <a:r>
              <a:rPr lang="en-US" sz="2400" dirty="0" smtClean="0"/>
              <a:t> </a:t>
            </a:r>
            <a:r>
              <a:rPr lang="en-US" sz="2400" dirty="0"/>
              <a:t>potentials and </a:t>
            </a:r>
            <a:r>
              <a:rPr lang="en-US" sz="2400" dirty="0" smtClean="0"/>
              <a:t>fields --</a:t>
            </a:r>
          </a:p>
          <a:p>
            <a:r>
              <a:rPr lang="en-US" sz="2400" dirty="0"/>
              <a:t>Determination of the scalar and vector potentials for a moving </a:t>
            </a:r>
            <a:r>
              <a:rPr lang="en-US" sz="2400" dirty="0" smtClean="0"/>
              <a:t>point  particle  (also see Landau and </a:t>
            </a:r>
            <a:r>
              <a:rPr lang="en-US" sz="2400" dirty="0" err="1" smtClean="0"/>
              <a:t>Lifshitz</a:t>
            </a:r>
            <a:r>
              <a:rPr lang="en-US" sz="2400" dirty="0" smtClean="0"/>
              <a:t> </a:t>
            </a:r>
            <a:r>
              <a:rPr lang="en-US" sz="2400" b="1" i="1" dirty="0"/>
              <a:t>The Classical Theory of </a:t>
            </a:r>
            <a:r>
              <a:rPr lang="en-US" sz="2400" b="1" i="1" dirty="0" smtClean="0"/>
              <a:t>Fields</a:t>
            </a:r>
            <a:r>
              <a:rPr lang="en-US" sz="2400" dirty="0" smtClean="0"/>
              <a:t>, Chapter </a:t>
            </a:r>
            <a:r>
              <a:rPr lang="en-US" sz="2400" dirty="0"/>
              <a:t>8</a:t>
            </a:r>
            <a:r>
              <a:rPr lang="en-US" sz="2400" dirty="0" smtClean="0"/>
              <a:t>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</a:t>
            </a:r>
            <a:r>
              <a:rPr lang="en-US" sz="2400" dirty="0" smtClean="0"/>
              <a:t>the fields produced by the following source: a </a:t>
            </a:r>
            <a:r>
              <a:rPr lang="en-US" sz="2400" dirty="0"/>
              <a:t>point charge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/>
              <a:t>moving on a trajectory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q</a:t>
            </a:r>
            <a:r>
              <a:rPr lang="en-US" sz="2400" i="1" dirty="0" smtClean="0"/>
              <a:t>(t)</a:t>
            </a:r>
            <a:r>
              <a:rPr lang="en-US" sz="2400" dirty="0" smtClean="0"/>
              <a:t>. 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9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849472"/>
              </p:ext>
            </p:extLst>
          </p:nvPr>
        </p:nvGraphicFramePr>
        <p:xfrm>
          <a:off x="152400" y="4114800"/>
          <a:ext cx="896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0" name="Equation" r:id="rId5" imgW="4483080" imgH="419040" progId="Equation.DSMT4">
                  <p:embed/>
                </p:oleObj>
              </mc:Choice>
              <mc:Fallback>
                <p:oleObj name="Equation" r:id="rId5" imgW="4483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4114800"/>
                        <a:ext cx="8966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</a:t>
            </a:r>
            <a:r>
              <a:rPr lang="en-US" sz="2400" i="1" dirty="0" smtClean="0"/>
              <a:t>)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03317" y="2514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16" y="860010"/>
            <a:ext cx="8354883" cy="49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5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90214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6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 smtClean="0"/>
              <a:t> d</a:t>
            </a:r>
            <a:r>
              <a:rPr lang="en-US" sz="2400" i="1" baseline="30000" dirty="0" smtClean="0"/>
              <a:t>3</a:t>
            </a:r>
            <a:r>
              <a:rPr lang="en-US" sz="2400" i="1" dirty="0" smtClean="0"/>
              <a:t>r’</a:t>
            </a:r>
            <a:r>
              <a:rPr lang="en-US" sz="2400" dirty="0" smtClean="0"/>
              <a:t>  and then </a:t>
            </a:r>
            <a:r>
              <a:rPr lang="en-US" sz="2400" i="1" dirty="0" err="1" smtClean="0"/>
              <a:t>dt</a:t>
            </a:r>
            <a:r>
              <a:rPr lang="en-US" sz="2400" i="1" dirty="0" smtClean="0"/>
              <a:t>’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smtClean="0"/>
              <a:t>making </a:t>
            </a:r>
            <a:r>
              <a:rPr lang="en-US" sz="2400" dirty="0"/>
              <a:t>use of the fact that for any function </a:t>
            </a:r>
            <a:r>
              <a:rPr lang="en-US" sz="2400" dirty="0" smtClean="0"/>
              <a:t>of </a:t>
            </a:r>
            <a:r>
              <a:rPr lang="en-US" sz="2400" i="1" dirty="0" smtClean="0"/>
              <a:t>t’</a:t>
            </a:r>
            <a:r>
              <a:rPr lang="en-US" sz="2400" dirty="0" smtClean="0"/>
              <a:t>,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7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517484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8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</a:t>
            </a:r>
            <a:r>
              <a:rPr lang="en-US" sz="2400" dirty="0" smtClean="0"/>
              <a:t>be</a:t>
            </a:r>
            <a:endParaRPr lang="en-US" sz="24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9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9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0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1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2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3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4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160" y="2111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</a:t>
            </a:r>
            <a:r>
              <a:rPr lang="en-US" sz="2400" dirty="0" err="1" smtClean="0">
                <a:latin typeface="+mj-lt"/>
              </a:rPr>
              <a:t>Lienard-Wiechert</a:t>
            </a:r>
            <a:r>
              <a:rPr lang="en-US" sz="2400" dirty="0" smtClean="0">
                <a:latin typeface="+mj-lt"/>
              </a:rPr>
              <a:t> potential results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97023"/>
              </p:ext>
            </p:extLst>
          </p:nvPr>
        </p:nvGraphicFramePr>
        <p:xfrm>
          <a:off x="1103444" y="2714952"/>
          <a:ext cx="6845672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数式" r:id="rId4" imgW="3835080" imgH="2158920" progId="Equation.3">
                  <p:embed/>
                </p:oleObj>
              </mc:Choice>
              <mc:Fallback>
                <p:oleObj name="数式" r:id="rId4" imgW="38350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444" y="2714952"/>
                        <a:ext cx="6845672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68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11127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</a:t>
            </a:r>
            <a:r>
              <a:rPr lang="en-US" sz="2400" dirty="0" err="1" smtClean="0">
                <a:latin typeface="+mj-lt"/>
              </a:rPr>
              <a:t>Lienard-Wiechert</a:t>
            </a:r>
            <a:r>
              <a:rPr lang="en-US" sz="2400" dirty="0" smtClean="0">
                <a:latin typeface="+mj-lt"/>
              </a:rPr>
              <a:t> potential results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3398"/>
              </p:ext>
            </p:extLst>
          </p:nvPr>
        </p:nvGraphicFramePr>
        <p:xfrm>
          <a:off x="593725" y="2671763"/>
          <a:ext cx="77978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Equation" r:id="rId4" imgW="4368600" imgH="2057400" progId="Equation.DSMT4">
                  <p:embed/>
                </p:oleObj>
              </mc:Choice>
              <mc:Fallback>
                <p:oleObj name="Equation" r:id="rId4" imgW="436860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671763"/>
                        <a:ext cx="77978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7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results for fields due to moving charge –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</a:t>
            </a:r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 smtClean="0"/>
              <a:t>é</a:t>
            </a:r>
            <a:r>
              <a:rPr lang="en-US" sz="2400" dirty="0" err="1" smtClean="0">
                <a:latin typeface="+mj-lt"/>
              </a:rPr>
              <a:t>nard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Wiechert</a:t>
            </a:r>
            <a:r>
              <a:rPr lang="en-US" sz="2400" dirty="0" smtClean="0">
                <a:latin typeface="+mj-lt"/>
              </a:rPr>
              <a:t> potentials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46540"/>
              </p:ext>
            </p:extLst>
          </p:nvPr>
        </p:nvGraphicFramePr>
        <p:xfrm>
          <a:off x="1066800" y="2684849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684849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2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3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4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8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Full electrodynamics with time varying fields and sources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BannerStat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65"/>
            <a:ext cx="3291840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5884872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http://www.clerkmaxwellfoundation.org/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58687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Image of statue of </a:t>
            </a:r>
            <a:r>
              <a:rPr lang="en-US" sz="2400" dirty="0" smtClean="0"/>
              <a:t> James </a:t>
            </a:r>
            <a:r>
              <a:rPr lang="en-US" sz="2400" dirty="0"/>
              <a:t>Clerk-Maxwell</a:t>
            </a:r>
            <a:r>
              <a:rPr lang="en-US" sz="2400" dirty="0" smtClean="0">
                <a:latin typeface="+mj-lt"/>
              </a:rPr>
              <a:t> in Edinburgh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1776948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"</a:t>
            </a:r>
            <a:r>
              <a:rPr lang="en-US" sz="2400" b="1" i="1" dirty="0"/>
              <a:t>From a long view of the history of mankind - seen from, say, ten thousand years from now - there can be little doubt that the most significant event of the 19th century will be judged as Maxwell's discovery of the laws of electrodynamics"  </a:t>
            </a:r>
            <a:endParaRPr lang="en-US" sz="2400" b="1" i="1" dirty="0" smtClean="0"/>
          </a:p>
          <a:p>
            <a:endParaRPr lang="en-US" sz="2400" b="1" i="1" dirty="0"/>
          </a:p>
          <a:p>
            <a:r>
              <a:rPr lang="en-US" sz="2400" dirty="0" smtClean="0"/>
              <a:t>Richard </a:t>
            </a:r>
            <a:r>
              <a:rPr lang="en-US" sz="2400" dirty="0"/>
              <a:t>P Feynman</a:t>
            </a:r>
          </a:p>
        </p:txBody>
      </p:sp>
    </p:spTree>
    <p:extLst>
      <p:ext uri="{BB962C8B-B14F-4D97-AF65-F5344CB8AC3E}">
        <p14:creationId xmlns:p14="http://schemas.microsoft.com/office/powerpoint/2010/main" val="502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0" y="2819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3962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35286"/>
              </p:ext>
            </p:extLst>
          </p:nvPr>
        </p:nvGraphicFramePr>
        <p:xfrm>
          <a:off x="650198" y="21336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数式" r:id="rId3" imgW="2819160" imgH="1295280" progId="Equation.3">
                  <p:embed/>
                </p:oleObj>
              </mc:Choice>
              <mc:Fallback>
                <p:oleObj name="数式" r:id="rId3" imgW="281916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98" y="21336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5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09332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3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216164"/>
              </p:ext>
            </p:extLst>
          </p:nvPr>
        </p:nvGraphicFramePr>
        <p:xfrm>
          <a:off x="1143000" y="1828800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数式" r:id="rId3" imgW="2298600" imgH="1473120" progId="Equation.3">
                  <p:embed/>
                </p:oleObj>
              </mc:Choice>
              <mc:Fallback>
                <p:oleObj name="数式" r:id="rId3" imgW="229860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638804"/>
              </p:ext>
            </p:extLst>
          </p:nvPr>
        </p:nvGraphicFramePr>
        <p:xfrm>
          <a:off x="982663" y="1616075"/>
          <a:ext cx="7481887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数式" r:id="rId3" imgW="2768400" imgH="1523880" progId="Equation.3">
                  <p:embed/>
                </p:oleObj>
              </mc:Choice>
              <mc:Fallback>
                <p:oleObj name="数式" r:id="rId3" imgW="2768400" imgH="1523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1616075"/>
                        <a:ext cx="7481887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6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067162"/>
              </p:ext>
            </p:extLst>
          </p:nvPr>
        </p:nvGraphicFramePr>
        <p:xfrm>
          <a:off x="552450" y="819150"/>
          <a:ext cx="8134350" cy="527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quation" r:id="rId3" imgW="3568680" imgH="2311200" progId="Equation.DSMT4">
                  <p:embed/>
                </p:oleObj>
              </mc:Choice>
              <mc:Fallback>
                <p:oleObj name="Equation" r:id="rId3" imgW="356868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819150"/>
                        <a:ext cx="8134350" cy="527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5791200"/>
            <a:ext cx="37338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19200"/>
            <a:ext cx="2514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996912"/>
              </p:ext>
            </p:extLst>
          </p:nvPr>
        </p:nvGraphicFramePr>
        <p:xfrm>
          <a:off x="685800" y="735012"/>
          <a:ext cx="7874000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数式" r:id="rId3" imgW="3454200" imgH="2616120" progId="Equation.3">
                  <p:embed/>
                </p:oleObj>
              </mc:Choice>
              <mc:Fallback>
                <p:oleObj name="数式" r:id="rId3" imgW="345420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35012"/>
                        <a:ext cx="7874000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6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14410</TotalTime>
  <Words>636</Words>
  <Application>Microsoft Office PowerPoint</Application>
  <PresentationFormat>On-screen Show (4:3)</PresentationFormat>
  <Paragraphs>124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838</cp:revision>
  <cp:lastPrinted>2015-02-14T20:38:59Z</cp:lastPrinted>
  <dcterms:created xsi:type="dcterms:W3CDTF">2012-01-10T18:32:24Z</dcterms:created>
  <dcterms:modified xsi:type="dcterms:W3CDTF">2015-02-16T15:09:29Z</dcterms:modified>
</cp:coreProperties>
</file>