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96" r:id="rId2"/>
    <p:sldId id="354" r:id="rId3"/>
    <p:sldId id="397" r:id="rId4"/>
    <p:sldId id="398" r:id="rId5"/>
    <p:sldId id="392" r:id="rId6"/>
    <p:sldId id="393" r:id="rId7"/>
    <p:sldId id="394" r:id="rId8"/>
    <p:sldId id="395" r:id="rId9"/>
    <p:sldId id="396" r:id="rId10"/>
    <p:sldId id="401" r:id="rId11"/>
    <p:sldId id="402" r:id="rId12"/>
    <p:sldId id="403" r:id="rId13"/>
    <p:sldId id="404" r:id="rId14"/>
    <p:sldId id="405" r:id="rId15"/>
    <p:sldId id="406" r:id="rId16"/>
    <p:sldId id="407" r:id="rId17"/>
    <p:sldId id="409" r:id="rId18"/>
    <p:sldId id="410" r:id="rId19"/>
    <p:sldId id="411" r:id="rId20"/>
    <p:sldId id="412" r:id="rId21"/>
    <p:sldId id="413" r:id="rId22"/>
    <p:sldId id="414" r:id="rId23"/>
    <p:sldId id="415" r:id="rId24"/>
    <p:sldId id="408" r:id="rId25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32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6" autoAdjust="0"/>
    <p:restoredTop sz="94660"/>
  </p:normalViewPr>
  <p:slideViewPr>
    <p:cSldViewPr>
      <p:cViewPr varScale="1">
        <p:scale>
          <a:sx n="46" d="100"/>
          <a:sy n="46" d="100"/>
        </p:scale>
        <p:origin x="1320" y="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-129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4.wmf"/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2.wmf"/><Relationship Id="rId1" Type="http://schemas.openxmlformats.org/officeDocument/2006/relationships/image" Target="../media/image4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4.wmf"/><Relationship Id="rId1" Type="http://schemas.openxmlformats.org/officeDocument/2006/relationships/image" Target="../media/image43.wmf"/></Relationships>
</file>

<file path=ppt/drawings/_rels/vmlDrawing19.vml.rels><?xml version="1.0" encoding="UTF-8" standalone="yes"?>
<Relationships xmlns="http://schemas.openxmlformats.org/package/2006/relationships"><Relationship Id="rId2" Type="http://schemas.openxmlformats.org/officeDocument/2006/relationships/image" Target="../media/image46.wmf"/><Relationship Id="rId1" Type="http://schemas.openxmlformats.org/officeDocument/2006/relationships/image" Target="../media/image45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1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/>
          <a:lstStyle>
            <a:lvl1pPr algn="r">
              <a:defRPr sz="1200"/>
            </a:lvl1pPr>
          </a:lstStyle>
          <a:p>
            <a:fld id="{8194727C-8B30-4386-9703-61EF7B04C9A7}" type="datetimeFigureOut">
              <a:rPr lang="en-US" smtClean="0"/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9"/>
            <a:ext cx="3170238" cy="479425"/>
          </a:xfrm>
          <a:prstGeom prst="rect">
            <a:avLst/>
          </a:prstGeom>
        </p:spPr>
        <p:txBody>
          <a:bodyPr vert="horz" lIns="91427" tIns="45714" rIns="91427" bIns="45714" rtlCol="0" anchor="b"/>
          <a:lstStyle>
            <a:lvl1pPr algn="r">
              <a:defRPr sz="1200"/>
            </a:lvl1pPr>
          </a:lstStyle>
          <a:p>
            <a:fld id="{7E357BCF-F272-4C79-9BBA-DF21EFA30F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5871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2/18/2015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47" tIns="48324" rIns="96647" bIns="48324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47" tIns="48324" rIns="96647" bIns="4832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47" tIns="48324" rIns="96647" bIns="48324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7210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73830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19879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5B37F0-B5B5-4873-843A-F6B8A32A0D0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9629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26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2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31.bin"/><Relationship Id="rId4" Type="http://schemas.openxmlformats.org/officeDocument/2006/relationships/image" Target="../media/image3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5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5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37.bin"/><Relationship Id="rId4" Type="http://schemas.openxmlformats.org/officeDocument/2006/relationships/image" Target="../media/image36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39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41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4.bin"/><Relationship Id="rId4" Type="http://schemas.openxmlformats.org/officeDocument/2006/relationships/image" Target="../media/image43.wmf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46.bin"/><Relationship Id="rId4" Type="http://schemas.openxmlformats.org/officeDocument/2006/relationships/image" Target="../media/image45.w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12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oleObject" Target="../embeddings/oleObject7.bin"/><Relationship Id="rId5" Type="http://schemas.openxmlformats.org/officeDocument/2006/relationships/oleObject" Target="../embeddings/oleObject4.bin"/><Relationship Id="rId10" Type="http://schemas.openxmlformats.org/officeDocument/2006/relationships/image" Target="../media/image9.wmf"/><Relationship Id="rId4" Type="http://schemas.openxmlformats.org/officeDocument/2006/relationships/image" Target="../media/image6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13" Type="http://schemas.openxmlformats.org/officeDocument/2006/relationships/oleObject" Target="../embeddings/oleObject13.bin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2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8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1.bin"/><Relationship Id="rId1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7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8.bin"/><Relationship Id="rId7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1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1920" y="518160"/>
            <a:ext cx="8991600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712 Electrodynamics</a:t>
            </a:r>
          </a:p>
          <a:p>
            <a:pPr algn="ctr"/>
            <a:r>
              <a:rPr lang="en-US" sz="3200" b="1" dirty="0" smtClean="0"/>
              <a:t>9-9:50 AM  MWF  Olin 103</a:t>
            </a:r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/>
              <a:t>Plan for Lecture 15:</a:t>
            </a:r>
          </a:p>
          <a:p>
            <a:pPr marL="457200" lvl="2" algn="ctr">
              <a:spcBef>
                <a:spcPct val="50000"/>
              </a:spcBef>
            </a:pPr>
            <a:r>
              <a:rPr lang="en-US" sz="3200" b="1" dirty="0">
                <a:solidFill>
                  <a:schemeClr val="folHlink"/>
                </a:solidFill>
              </a:rPr>
              <a:t>Finish reading Chapter 6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Some details of </a:t>
            </a:r>
            <a:r>
              <a:rPr lang="en-US" sz="2400" b="1" dirty="0" err="1" smtClean="0">
                <a:solidFill>
                  <a:schemeClr val="folHlink"/>
                </a:solidFill>
              </a:rPr>
              <a:t>Li</a:t>
            </a:r>
            <a:r>
              <a:rPr lang="en-US" sz="2400" b="1" dirty="0" err="1">
                <a:solidFill>
                  <a:srgbClr val="7030A0"/>
                </a:solidFill>
              </a:rPr>
              <a:t>é</a:t>
            </a:r>
            <a:r>
              <a:rPr lang="en-US" sz="2400" b="1" dirty="0" err="1" smtClean="0">
                <a:solidFill>
                  <a:schemeClr val="folHlink"/>
                </a:solidFill>
              </a:rPr>
              <a:t>nard-Wiechert</a:t>
            </a:r>
            <a:r>
              <a:rPr lang="en-US" sz="2400" b="1" dirty="0" smtClean="0">
                <a:solidFill>
                  <a:schemeClr val="folHlink"/>
                </a:solidFill>
              </a:rPr>
              <a:t> </a:t>
            </a:r>
            <a:r>
              <a:rPr lang="en-US" sz="2400" b="1" dirty="0">
                <a:solidFill>
                  <a:schemeClr val="folHlink"/>
                </a:solidFill>
              </a:rPr>
              <a:t>results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>
                <a:solidFill>
                  <a:schemeClr val="folHlink"/>
                </a:solidFill>
              </a:rPr>
              <a:t>Energy </a:t>
            </a:r>
            <a:r>
              <a:rPr lang="en-US" sz="2400" b="1" dirty="0" smtClean="0">
                <a:solidFill>
                  <a:schemeClr val="folHlink"/>
                </a:solidFill>
              </a:rPr>
              <a:t>density and flux associated </a:t>
            </a:r>
            <a:r>
              <a:rPr lang="en-US" sz="2400" b="1" dirty="0">
                <a:solidFill>
                  <a:schemeClr val="folHlink"/>
                </a:solidFill>
              </a:rPr>
              <a:t>with electromagnetic </a:t>
            </a:r>
            <a:r>
              <a:rPr lang="en-US" sz="2400" b="1" dirty="0" smtClean="0">
                <a:solidFill>
                  <a:schemeClr val="folHlink"/>
                </a:solidFill>
              </a:rPr>
              <a:t>fields</a:t>
            </a:r>
          </a:p>
          <a:p>
            <a:pPr marL="1428750" lvl="3" indent="-514350">
              <a:spcBef>
                <a:spcPct val="50000"/>
              </a:spcBef>
              <a:buFont typeface="+mj-lt"/>
              <a:buAutoNum type="arabicPeriod"/>
            </a:pPr>
            <a:r>
              <a:rPr lang="en-US" sz="2400" b="1" dirty="0" smtClean="0">
                <a:solidFill>
                  <a:schemeClr val="folHlink"/>
                </a:solidFill>
              </a:rPr>
              <a:t>Time harmonic fields</a:t>
            </a:r>
            <a:endParaRPr lang="en-US" sz="2400" b="1" dirty="0">
              <a:solidFill>
                <a:schemeClr val="folHlink"/>
              </a:solidFill>
            </a:endParaRPr>
          </a:p>
          <a:p>
            <a:pPr marL="514350" indent="-514350" algn="ctr">
              <a:buFont typeface="+mj-lt"/>
              <a:buAutoNum type="arabicPeriod"/>
            </a:pPr>
            <a:endParaRPr lang="en-US" sz="3200" b="1" dirty="0">
              <a:solidFill>
                <a:schemeClr val="folHlin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987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35052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03722560"/>
              </p:ext>
            </p:extLst>
          </p:nvPr>
        </p:nvGraphicFramePr>
        <p:xfrm>
          <a:off x="609600" y="3905209"/>
          <a:ext cx="7543800" cy="2647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46" name="数式" r:id="rId3" imgW="3695400" imgH="1295280" progId="Equation.3">
                  <p:embed/>
                </p:oleObj>
              </mc:Choice>
              <mc:Fallback>
                <p:oleObj name="数式" r:id="rId3" imgW="3695400" imgH="1295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905209"/>
                        <a:ext cx="7543800" cy="264799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" name="Group 6"/>
          <p:cNvGrpSpPr/>
          <p:nvPr/>
        </p:nvGrpSpPr>
        <p:grpSpPr>
          <a:xfrm>
            <a:off x="1408684" y="0"/>
            <a:ext cx="5373116" cy="33528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7147" name="数式" r:id="rId5" imgW="2819160" imgH="1295280" progId="Equation.3">
                    <p:embed/>
                  </p:oleObj>
                </mc:Choice>
                <mc:Fallback>
                  <p:oleObj name="数式" r:id="rId5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0999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4305181"/>
              </p:ext>
            </p:extLst>
          </p:nvPr>
        </p:nvGraphicFramePr>
        <p:xfrm>
          <a:off x="873125" y="1171575"/>
          <a:ext cx="6746875" cy="4922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150" name="数式" r:id="rId3" imgW="2666880" imgH="1942920" progId="Equation.3">
                  <p:embed/>
                </p:oleObj>
              </mc:Choice>
              <mc:Fallback>
                <p:oleObj name="数式" r:id="rId3" imgW="2666880" imgH="1942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73125" y="1171575"/>
                        <a:ext cx="6746875" cy="4922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58654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380999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Energy analysis of electromagnetic fields and sources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8471732"/>
              </p:ext>
            </p:extLst>
          </p:nvPr>
        </p:nvGraphicFramePr>
        <p:xfrm>
          <a:off x="381000" y="1066800"/>
          <a:ext cx="8545513" cy="553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74" name="数式" r:id="rId3" imgW="3377880" imgH="2184120" progId="Equation.3">
                  <p:embed/>
                </p:oleObj>
              </mc:Choice>
              <mc:Fallback>
                <p:oleObj name="数式" r:id="rId3" imgW="3377880" imgH="21841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1066800"/>
                        <a:ext cx="8545513" cy="553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9930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50166"/>
            <a:ext cx="838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Momentum analysis of electromagnetic fields and sources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8552157"/>
              </p:ext>
            </p:extLst>
          </p:nvPr>
        </p:nvGraphicFramePr>
        <p:xfrm>
          <a:off x="1152525" y="490744"/>
          <a:ext cx="6696075" cy="62148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0198" name="数式" r:id="rId3" imgW="2768400" imgH="2565360" progId="Equation.3">
                  <p:embed/>
                </p:oleObj>
              </mc:Choice>
              <mc:Fallback>
                <p:oleObj name="数式" r:id="rId3" imgW="2768400" imgH="2565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2525" y="490744"/>
                        <a:ext cx="6696075" cy="621485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0423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4122575"/>
              </p:ext>
            </p:extLst>
          </p:nvPr>
        </p:nvGraphicFramePr>
        <p:xfrm>
          <a:off x="762000" y="533400"/>
          <a:ext cx="5410200" cy="26392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2" name="Equation" r:id="rId3" imgW="2425680" imgH="1180800" progId="Equation.DSMT4">
                  <p:embed/>
                </p:oleObj>
              </mc:Choice>
              <mc:Fallback>
                <p:oleObj name="Equation" r:id="rId3" imgW="2425680" imgH="1180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533400"/>
                        <a:ext cx="5410200" cy="26392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7738904"/>
              </p:ext>
            </p:extLst>
          </p:nvPr>
        </p:nvGraphicFramePr>
        <p:xfrm>
          <a:off x="533400" y="3124200"/>
          <a:ext cx="6697662" cy="58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3" name="数式" r:id="rId5" imgW="2768400" imgH="241200" progId="Equation.3">
                  <p:embed/>
                </p:oleObj>
              </mc:Choice>
              <mc:Fallback>
                <p:oleObj name="数式" r:id="rId5" imgW="27684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6697662" cy="58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9916035"/>
              </p:ext>
            </p:extLst>
          </p:nvPr>
        </p:nvGraphicFramePr>
        <p:xfrm>
          <a:off x="76200" y="4114800"/>
          <a:ext cx="8967788" cy="2028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4" name="数式" r:id="rId7" imgW="3708360" imgH="838080" progId="Equation.3">
                  <p:embed/>
                </p:oleObj>
              </mc:Choice>
              <mc:Fallback>
                <p:oleObj name="数式" r:id="rId7" imgW="37083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4114800"/>
                        <a:ext cx="8967788" cy="2028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94456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9379796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6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9867054"/>
              </p:ext>
            </p:extLst>
          </p:nvPr>
        </p:nvGraphicFramePr>
        <p:xfrm>
          <a:off x="622300" y="2754312"/>
          <a:ext cx="791210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67" name="数式" r:id="rId5" imgW="4152600" imgH="1346040" progId="Equation.3">
                  <p:embed/>
                </p:oleObj>
              </mc:Choice>
              <mc:Fallback>
                <p:oleObj name="数式" r:id="rId5" imgW="41526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754312"/>
                        <a:ext cx="7912100" cy="2503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04800" y="5481935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 --  in all of these, the real part is taken at the end of the calculation.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22300" y="2280206"/>
            <a:ext cx="85217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Equations                  in time domain     in frequency domain</a:t>
            </a:r>
          </a:p>
        </p:txBody>
      </p:sp>
    </p:spTree>
    <p:extLst>
      <p:ext uri="{BB962C8B-B14F-4D97-AF65-F5344CB8AC3E}">
        <p14:creationId xmlns:p14="http://schemas.microsoft.com/office/powerpoint/2010/main" val="2782084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150167"/>
            <a:ext cx="830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Comment on treatment of time-harmonic fields -- continued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2485014"/>
              </p:ext>
            </p:extLst>
          </p:nvPr>
        </p:nvGraphicFramePr>
        <p:xfrm>
          <a:off x="320040" y="762000"/>
          <a:ext cx="8475663" cy="147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0" name="数式" r:id="rId3" imgW="3504960" imgH="609480" progId="Equation.3">
                  <p:embed/>
                </p:oleObj>
              </mc:Choice>
              <mc:Fallback>
                <p:oleObj name="数式" r:id="rId3" imgW="350496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040" y="762000"/>
                        <a:ext cx="8475663" cy="1474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6863969"/>
              </p:ext>
            </p:extLst>
          </p:nvPr>
        </p:nvGraphicFramePr>
        <p:xfrm>
          <a:off x="838200" y="2286000"/>
          <a:ext cx="8001000" cy="3887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91" name="数式" r:id="rId5" imgW="3873240" imgH="1879560" progId="Equation.3">
                  <p:embed/>
                </p:oleObj>
              </mc:Choice>
              <mc:Fallback>
                <p:oleObj name="数式" r:id="rId5" imgW="3873240" imgH="18795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2286000"/>
                        <a:ext cx="8001000" cy="3887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332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14400" y="914400"/>
            <a:ext cx="7419768" cy="4800600"/>
            <a:chOff x="650198" y="757535"/>
            <a:chExt cx="7618518" cy="48812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360003996"/>
                </p:ext>
              </p:extLst>
            </p:nvPr>
          </p:nvGraphicFramePr>
          <p:xfrm>
            <a:off x="650198" y="2133600"/>
            <a:ext cx="7618518" cy="3505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6337" name="数式" r:id="rId3" imgW="2819160" imgH="1295280" progId="Equation.3">
                    <p:embed/>
                  </p:oleObj>
                </mc:Choice>
                <mc:Fallback>
                  <p:oleObj name="数式" r:id="rId3" imgW="2819160" imgH="129528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50198" y="2133600"/>
                          <a:ext cx="7618518" cy="3505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65438" y="757535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  <p:sp>
        <p:nvSpPr>
          <p:cNvPr id="5" name="TextBox 4"/>
          <p:cNvSpPr txBox="1"/>
          <p:nvPr/>
        </p:nvSpPr>
        <p:spPr>
          <a:xfrm>
            <a:off x="457200" y="152400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Summary and review</a:t>
            </a:r>
          </a:p>
        </p:txBody>
      </p:sp>
    </p:spTree>
    <p:extLst>
      <p:ext uri="{BB962C8B-B14F-4D97-AF65-F5344CB8AC3E}">
        <p14:creationId xmlns:p14="http://schemas.microsoft.com/office/powerpoint/2010/main" val="20929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944484" y="304800"/>
            <a:ext cx="7794702" cy="5673725"/>
            <a:chOff x="681086" y="137692"/>
            <a:chExt cx="8003497" cy="5769065"/>
          </a:xfrm>
        </p:grpSpPr>
        <p:graphicFrame>
          <p:nvGraphicFramePr>
            <p:cNvPr id="8" name="Object 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143026472"/>
                </p:ext>
              </p:extLst>
            </p:nvPr>
          </p:nvGraphicFramePr>
          <p:xfrm>
            <a:off x="681086" y="1299899"/>
            <a:ext cx="8003497" cy="460685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7361" name="数式" r:id="rId3" imgW="2857320" imgH="1701720" progId="Equation.3">
                    <p:embed/>
                  </p:oleObj>
                </mc:Choice>
                <mc:Fallback>
                  <p:oleObj name="数式" r:id="rId3" imgW="2857320" imgH="170172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1086" y="1299899"/>
                          <a:ext cx="8003497" cy="460685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8"/>
            <p:cNvSpPr/>
            <p:nvPr/>
          </p:nvSpPr>
          <p:spPr>
            <a:xfrm>
              <a:off x="681086" y="137692"/>
              <a:ext cx="69749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algn="ctr"/>
              <a:r>
                <a:rPr lang="en-US" sz="5400" b="1" cap="none" spc="50" dirty="0" smtClean="0">
                  <a:ln w="11430"/>
                  <a:gradFill>
                    <a:gsLst>
                      <a:gs pos="25000">
                        <a:schemeClr val="accent2">
                          <a:satMod val="155000"/>
                        </a:schemeClr>
                      </a:gs>
                      <a:gs pos="100000">
                        <a:schemeClr val="accent2">
                          <a:shade val="45000"/>
                          <a:satMod val="165000"/>
                        </a:schemeClr>
                      </a:gs>
                    </a:gsLst>
                    <a:lin ang="5400000"/>
                  </a:gradFill>
                  <a:effectLst>
                    <a:outerShdw blurRad="76200" dist="50800" dir="5400000" algn="tl" rotWithShape="0">
                      <a:srgbClr val="000000">
                        <a:alpha val="65000"/>
                      </a:srgbClr>
                    </a:outerShdw>
                  </a:effectLst>
                  <a:latin typeface="+mj-lt"/>
                </a:rPr>
                <a:t>Maxwell’s equations</a:t>
              </a:r>
              <a:endParaRPr lang="en-US" sz="5400" b="1" cap="none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45287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15113984"/>
              </p:ext>
            </p:extLst>
          </p:nvPr>
        </p:nvGraphicFramePr>
        <p:xfrm>
          <a:off x="762000" y="2895600"/>
          <a:ext cx="5083175" cy="1690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5" name="数式" r:id="rId3" imgW="2628720" imgH="863280" progId="Equation.3">
                  <p:embed/>
                </p:oleObj>
              </mc:Choice>
              <mc:Fallback>
                <p:oleObj name="数式" r:id="rId3" imgW="26287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2895600"/>
                        <a:ext cx="5083175" cy="1690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73967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703202"/>
              </p:ext>
            </p:extLst>
          </p:nvPr>
        </p:nvGraphicFramePr>
        <p:xfrm>
          <a:off x="762000" y="609600"/>
          <a:ext cx="5162550" cy="2326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6" name="数式" r:id="rId5" imgW="2793960" imgH="1244520" progId="Equation.3">
                  <p:embed/>
                </p:oleObj>
              </mc:Choice>
              <mc:Fallback>
                <p:oleObj name="数式" r:id="rId5" imgW="2793960" imgH="12445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609600"/>
                        <a:ext cx="5162550" cy="23260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53381327"/>
              </p:ext>
            </p:extLst>
          </p:nvPr>
        </p:nvGraphicFramePr>
        <p:xfrm>
          <a:off x="1025525" y="4800600"/>
          <a:ext cx="443388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417" name="数式" r:id="rId7" imgW="2400120" imgH="863280" progId="Equation.3">
                  <p:embed/>
                </p:oleObj>
              </mc:Choice>
              <mc:Fallback>
                <p:oleObj name="数式" r:id="rId7" imgW="2400120" imgH="8632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25525" y="4800600"/>
                        <a:ext cx="4433888" cy="1614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8699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Right Arrow 4"/>
          <p:cNvSpPr/>
          <p:nvPr/>
        </p:nvSpPr>
        <p:spPr>
          <a:xfrm>
            <a:off x="331917" y="2514600"/>
            <a:ext cx="457200" cy="381000"/>
          </a:xfrm>
          <a:prstGeom prst="rightArrow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9117" y="583575"/>
            <a:ext cx="8354883" cy="4931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633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998856"/>
              </p:ext>
            </p:extLst>
          </p:nvPr>
        </p:nvGraphicFramePr>
        <p:xfrm>
          <a:off x="1479550" y="1006475"/>
          <a:ext cx="4859338" cy="3929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4" name="数式" r:id="rId3" imgW="1638000" imgH="1307880" progId="Equation.3">
                  <p:embed/>
                </p:oleObj>
              </mc:Choice>
              <mc:Fallback>
                <p:oleObj name="数式" r:id="rId3" imgW="163800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550" y="1006475"/>
                        <a:ext cx="4859338" cy="3929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152400" y="76200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  <a:p>
            <a:r>
              <a:rPr lang="en-US" sz="2400" dirty="0">
                <a:latin typeface="+mj-lt"/>
              </a:rPr>
              <a:t> </a:t>
            </a:r>
            <a:r>
              <a:rPr lang="en-US" sz="2400" dirty="0" smtClean="0">
                <a:latin typeface="+mj-lt"/>
              </a:rPr>
              <a:t>   Both E and B fields are solutions to a wave equation: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7327500"/>
              </p:ext>
            </p:extLst>
          </p:nvPr>
        </p:nvGraphicFramePr>
        <p:xfrm>
          <a:off x="304800" y="4953000"/>
          <a:ext cx="8701088" cy="1373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25" name="数式" r:id="rId5" imgW="2933640" imgH="457200" progId="Equation.3">
                  <p:embed/>
                </p:oleObj>
              </mc:Choice>
              <mc:Fallback>
                <p:oleObj name="数式" r:id="rId5" imgW="29336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4953000"/>
                        <a:ext cx="8701088" cy="1373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87617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21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684398"/>
              </p:ext>
            </p:extLst>
          </p:nvPr>
        </p:nvGraphicFramePr>
        <p:xfrm>
          <a:off x="290512" y="515092"/>
          <a:ext cx="8167688" cy="2685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8" name="数式" r:id="rId3" imgW="2933640" imgH="952200" progId="Equation.3">
                  <p:embed/>
                </p:oleObj>
              </mc:Choice>
              <mc:Fallback>
                <p:oleObj name="数式" r:id="rId3" imgW="2933640" imgH="952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512" y="515092"/>
                        <a:ext cx="8167688" cy="2685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152400" y="3131403"/>
            <a:ext cx="8839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Note:  </a:t>
            </a:r>
            <a:r>
              <a:rPr lang="en-US" sz="2400" i="1" dirty="0" smtClean="0">
                <a:latin typeface="Symbol" pitchFamily="18" charset="2"/>
              </a:rPr>
              <a:t>e, m</a:t>
            </a:r>
            <a:r>
              <a:rPr lang="en-US" sz="2400" i="1" dirty="0" smtClean="0">
                <a:latin typeface="+mj-lt"/>
              </a:rPr>
              <a:t>, n, k</a:t>
            </a:r>
            <a:r>
              <a:rPr lang="en-US" sz="2400" dirty="0" smtClean="0">
                <a:latin typeface="+mj-lt"/>
              </a:rPr>
              <a:t> can all be complex; for the moment we will assume that they are all real (no dissipation).</a:t>
            </a:r>
            <a:r>
              <a:rPr lang="en-US" sz="2400" i="1" dirty="0" smtClean="0">
                <a:latin typeface="+mj-lt"/>
              </a:rPr>
              <a:t> 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96990852"/>
              </p:ext>
            </p:extLst>
          </p:nvPr>
        </p:nvGraphicFramePr>
        <p:xfrm>
          <a:off x="995363" y="4038600"/>
          <a:ext cx="4694237" cy="2514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449" name="数式" r:id="rId5" imgW="2539800" imgH="1346040" progId="Equation.3">
                  <p:embed/>
                </p:oleObj>
              </mc:Choice>
              <mc:Fallback>
                <p:oleObj name="数式" r:id="rId5" imgW="2539800" imgH="1346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5363" y="4038600"/>
                        <a:ext cx="4694237" cy="2514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98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22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447944"/>
              </p:ext>
            </p:extLst>
          </p:nvPr>
        </p:nvGraphicFramePr>
        <p:xfrm>
          <a:off x="595733" y="537865"/>
          <a:ext cx="7329067" cy="2668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2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5733" y="537865"/>
                        <a:ext cx="7329067" cy="266858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7488731"/>
              </p:ext>
            </p:extLst>
          </p:nvPr>
        </p:nvGraphicFramePr>
        <p:xfrm>
          <a:off x="533400" y="3124200"/>
          <a:ext cx="7118350" cy="3106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3" name="数式" r:id="rId5" imgW="3035160" imgH="1307880" progId="Equation.3">
                  <p:embed/>
                </p:oleObj>
              </mc:Choice>
              <mc:Fallback>
                <p:oleObj name="数式" r:id="rId5" imgW="3035160" imgH="1307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124200"/>
                        <a:ext cx="7118350" cy="3106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4094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76200"/>
            <a:ext cx="88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Analysis of Maxwell’s equations without sources  -- continued: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99309024"/>
              </p:ext>
            </p:extLst>
          </p:nvPr>
        </p:nvGraphicFramePr>
        <p:xfrm>
          <a:off x="613348" y="1036848"/>
          <a:ext cx="6019800" cy="2191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6" name="数式" r:id="rId3" imgW="3390840" imgH="1218960" progId="Equation.3">
                  <p:embed/>
                </p:oleObj>
              </mc:Choice>
              <mc:Fallback>
                <p:oleObj name="数式" r:id="rId3" imgW="3390840" imgH="1218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3348" y="1036848"/>
                        <a:ext cx="6019800" cy="21917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2286938"/>
              </p:ext>
            </p:extLst>
          </p:nvPr>
        </p:nvGraphicFramePr>
        <p:xfrm>
          <a:off x="609600" y="3260793"/>
          <a:ext cx="6802905" cy="327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497" name="数式" r:id="rId5" imgW="3416040" imgH="1625400" progId="Equation.3">
                  <p:embed/>
                </p:oleObj>
              </mc:Choice>
              <mc:Fallback>
                <p:oleObj name="数式" r:id="rId5" imgW="3416040" imgH="1625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3260793"/>
                        <a:ext cx="6802905" cy="32781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2000" y="617143"/>
            <a:ext cx="701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Transverse Electric and Magnetic (TEM) waves</a:t>
            </a:r>
          </a:p>
        </p:txBody>
      </p:sp>
    </p:spTree>
    <p:extLst>
      <p:ext uri="{BB962C8B-B14F-4D97-AF65-F5344CB8AC3E}">
        <p14:creationId xmlns:p14="http://schemas.microsoft.com/office/powerpoint/2010/main" val="2657836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pic>
        <p:nvPicPr>
          <p:cNvPr id="552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05" t="19185" r="2778" b="7823"/>
          <a:stretch/>
        </p:blipFill>
        <p:spPr bwMode="auto">
          <a:xfrm>
            <a:off x="232340" y="651022"/>
            <a:ext cx="8759260" cy="56735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32340" y="198819"/>
            <a:ext cx="845446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More general result (for homework)</a:t>
            </a:r>
          </a:p>
        </p:txBody>
      </p:sp>
    </p:spTree>
    <p:extLst>
      <p:ext uri="{BB962C8B-B14F-4D97-AF65-F5344CB8AC3E}">
        <p14:creationId xmlns:p14="http://schemas.microsoft.com/office/powerpoint/2010/main" val="1614126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200" y="136525"/>
            <a:ext cx="8534400" cy="6219825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19800" y="1905000"/>
            <a:ext cx="2590800" cy="1981200"/>
          </a:xfrm>
          <a:prstGeom prst="ellipse">
            <a:avLst/>
          </a:prstGeom>
          <a:noFill/>
          <a:ln w="508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8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275" y="152400"/>
            <a:ext cx="7324725" cy="599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365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835967"/>
            <a:ext cx="8763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/>
              <a:t>Li</a:t>
            </a:r>
            <a:r>
              <a:rPr lang="en-US" sz="2400" dirty="0" err="1"/>
              <a:t>é</a:t>
            </a:r>
            <a:r>
              <a:rPr lang="en-US" sz="2400" dirty="0" err="1" smtClean="0"/>
              <a:t>nard-Wiechert</a:t>
            </a:r>
            <a:r>
              <a:rPr lang="en-US" sz="2400" dirty="0" smtClean="0"/>
              <a:t> </a:t>
            </a:r>
            <a:r>
              <a:rPr lang="en-US" sz="2400" dirty="0"/>
              <a:t>potentials and </a:t>
            </a:r>
            <a:r>
              <a:rPr lang="en-US" sz="2400" dirty="0" smtClean="0"/>
              <a:t>fields --</a:t>
            </a:r>
          </a:p>
          <a:p>
            <a:r>
              <a:rPr lang="en-US" sz="2400" dirty="0"/>
              <a:t>Determination of the scalar and vector potentials for a moving </a:t>
            </a:r>
            <a:r>
              <a:rPr lang="en-US" sz="2400" dirty="0" smtClean="0"/>
              <a:t>point  particle  (also see Landau and </a:t>
            </a:r>
            <a:r>
              <a:rPr lang="en-US" sz="2400" dirty="0" err="1" smtClean="0"/>
              <a:t>Lifshitz</a:t>
            </a:r>
            <a:r>
              <a:rPr lang="en-US" sz="2400" dirty="0" smtClean="0"/>
              <a:t> </a:t>
            </a:r>
            <a:r>
              <a:rPr lang="en-US" sz="2400" b="1" i="1" dirty="0"/>
              <a:t>The Classical Theory of </a:t>
            </a:r>
            <a:r>
              <a:rPr lang="en-US" sz="2400" b="1" i="1" dirty="0" smtClean="0"/>
              <a:t>Fields</a:t>
            </a:r>
            <a:r>
              <a:rPr lang="en-US" sz="2400" dirty="0" smtClean="0"/>
              <a:t>, Chapter </a:t>
            </a:r>
            <a:r>
              <a:rPr lang="en-US" sz="2400" dirty="0"/>
              <a:t>8</a:t>
            </a:r>
            <a:r>
              <a:rPr lang="en-US" sz="2400" dirty="0" smtClean="0"/>
              <a:t>.)</a:t>
            </a:r>
          </a:p>
          <a:p>
            <a:endParaRPr lang="en-US" sz="2400" dirty="0">
              <a:latin typeface="+mj-lt"/>
            </a:endParaRPr>
          </a:p>
          <a:p>
            <a:r>
              <a:rPr lang="en-US" sz="2400" dirty="0"/>
              <a:t>Consider </a:t>
            </a:r>
            <a:r>
              <a:rPr lang="en-US" sz="2400" dirty="0" smtClean="0"/>
              <a:t>the fields produced by the following source: a </a:t>
            </a:r>
            <a:r>
              <a:rPr lang="en-US" sz="2400" dirty="0"/>
              <a:t>point charge </a:t>
            </a:r>
            <a:r>
              <a:rPr lang="en-US" sz="2400" i="1" dirty="0" smtClean="0"/>
              <a:t>q</a:t>
            </a:r>
            <a:r>
              <a:rPr lang="en-US" sz="2400" dirty="0" smtClean="0"/>
              <a:t> </a:t>
            </a:r>
            <a:r>
              <a:rPr lang="en-US" sz="2400" dirty="0"/>
              <a:t>moving on a trajectory </a:t>
            </a:r>
            <a:r>
              <a:rPr lang="en-US" sz="2400" i="1" dirty="0" err="1" smtClean="0"/>
              <a:t>R</a:t>
            </a:r>
            <a:r>
              <a:rPr lang="en-US" sz="2400" i="1" baseline="-25000" dirty="0" err="1" smtClean="0"/>
              <a:t>q</a:t>
            </a:r>
            <a:r>
              <a:rPr lang="en-US" sz="2400" i="1" dirty="0" smtClean="0"/>
              <a:t>(t)</a:t>
            </a:r>
            <a:r>
              <a:rPr lang="en-US" sz="2400" dirty="0" smtClean="0"/>
              <a:t>.  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59013716"/>
              </p:ext>
            </p:extLst>
          </p:nvPr>
        </p:nvGraphicFramePr>
        <p:xfrm>
          <a:off x="152400" y="3657600"/>
          <a:ext cx="52006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1" name="Equation" r:id="rId3" imgW="2476440" imgH="253800" progId="Equation.DSMT4">
                  <p:embed/>
                </p:oleObj>
              </mc:Choice>
              <mc:Fallback>
                <p:oleObj name="Equation" r:id="rId3" imgW="2476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2400" y="3657600"/>
                        <a:ext cx="52006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08160547"/>
              </p:ext>
            </p:extLst>
          </p:nvPr>
        </p:nvGraphicFramePr>
        <p:xfrm>
          <a:off x="177800" y="4114800"/>
          <a:ext cx="89154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012" name="Equation" r:id="rId5" imgW="4457520" imgH="419040" progId="Equation.DSMT4">
                  <p:embed/>
                </p:oleObj>
              </mc:Choice>
              <mc:Fallback>
                <p:oleObj name="Equation" r:id="rId5" imgW="445752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77800" y="4114800"/>
                        <a:ext cx="89154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Oval 8"/>
          <p:cNvSpPr/>
          <p:nvPr/>
        </p:nvSpPr>
        <p:spPr>
          <a:xfrm>
            <a:off x="1143000" y="5791200"/>
            <a:ext cx="152400" cy="152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786812" y="5786735"/>
            <a:ext cx="35618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latin typeface="+mj-lt"/>
              </a:rPr>
              <a:t>q</a:t>
            </a:r>
          </a:p>
        </p:txBody>
      </p:sp>
      <p:sp>
        <p:nvSpPr>
          <p:cNvPr id="11" name="Freeform 10"/>
          <p:cNvSpPr/>
          <p:nvPr/>
        </p:nvSpPr>
        <p:spPr>
          <a:xfrm>
            <a:off x="1280160" y="5547360"/>
            <a:ext cx="2042160" cy="595642"/>
          </a:xfrm>
          <a:custGeom>
            <a:avLst/>
            <a:gdLst>
              <a:gd name="connsiteX0" fmla="*/ 0 w 2042160"/>
              <a:gd name="connsiteY0" fmla="*/ 274320 h 595642"/>
              <a:gd name="connsiteX1" fmla="*/ 76200 w 2042160"/>
              <a:gd name="connsiteY1" fmla="*/ 243840 h 595642"/>
              <a:gd name="connsiteX2" fmla="*/ 137160 w 2042160"/>
              <a:gd name="connsiteY2" fmla="*/ 182880 h 595642"/>
              <a:gd name="connsiteX3" fmla="*/ 182880 w 2042160"/>
              <a:gd name="connsiteY3" fmla="*/ 152400 h 595642"/>
              <a:gd name="connsiteX4" fmla="*/ 304800 w 2042160"/>
              <a:gd name="connsiteY4" fmla="*/ 106680 h 595642"/>
              <a:gd name="connsiteX5" fmla="*/ 381000 w 2042160"/>
              <a:gd name="connsiteY5" fmla="*/ 91440 h 595642"/>
              <a:gd name="connsiteX6" fmla="*/ 624840 w 2042160"/>
              <a:gd name="connsiteY6" fmla="*/ 106680 h 595642"/>
              <a:gd name="connsiteX7" fmla="*/ 701040 w 2042160"/>
              <a:gd name="connsiteY7" fmla="*/ 121920 h 595642"/>
              <a:gd name="connsiteX8" fmla="*/ 746760 w 2042160"/>
              <a:gd name="connsiteY8" fmla="*/ 167640 h 595642"/>
              <a:gd name="connsiteX9" fmla="*/ 807720 w 2042160"/>
              <a:gd name="connsiteY9" fmla="*/ 259080 h 595642"/>
              <a:gd name="connsiteX10" fmla="*/ 853440 w 2042160"/>
              <a:gd name="connsiteY10" fmla="*/ 274320 h 595642"/>
              <a:gd name="connsiteX11" fmla="*/ 960120 w 2042160"/>
              <a:gd name="connsiteY11" fmla="*/ 350520 h 595642"/>
              <a:gd name="connsiteX12" fmla="*/ 1036320 w 2042160"/>
              <a:gd name="connsiteY12" fmla="*/ 381000 h 595642"/>
              <a:gd name="connsiteX13" fmla="*/ 1082040 w 2042160"/>
              <a:gd name="connsiteY13" fmla="*/ 411480 h 595642"/>
              <a:gd name="connsiteX14" fmla="*/ 1173480 w 2042160"/>
              <a:gd name="connsiteY14" fmla="*/ 441960 h 595642"/>
              <a:gd name="connsiteX15" fmla="*/ 1264920 w 2042160"/>
              <a:gd name="connsiteY15" fmla="*/ 472440 h 595642"/>
              <a:gd name="connsiteX16" fmla="*/ 1310640 w 2042160"/>
              <a:gd name="connsiteY16" fmla="*/ 502920 h 595642"/>
              <a:gd name="connsiteX17" fmla="*/ 1386840 w 2042160"/>
              <a:gd name="connsiteY17" fmla="*/ 533400 h 595642"/>
              <a:gd name="connsiteX18" fmla="*/ 1524000 w 2042160"/>
              <a:gd name="connsiteY18" fmla="*/ 563880 h 595642"/>
              <a:gd name="connsiteX19" fmla="*/ 1584960 w 2042160"/>
              <a:gd name="connsiteY19" fmla="*/ 594360 h 595642"/>
              <a:gd name="connsiteX20" fmla="*/ 1767840 w 2042160"/>
              <a:gd name="connsiteY20" fmla="*/ 548640 h 595642"/>
              <a:gd name="connsiteX21" fmla="*/ 1859280 w 2042160"/>
              <a:gd name="connsiteY21" fmla="*/ 487680 h 595642"/>
              <a:gd name="connsiteX22" fmla="*/ 1965960 w 2042160"/>
              <a:gd name="connsiteY22" fmla="*/ 411480 h 595642"/>
              <a:gd name="connsiteX23" fmla="*/ 2011680 w 2042160"/>
              <a:gd name="connsiteY23" fmla="*/ 320040 h 595642"/>
              <a:gd name="connsiteX24" fmla="*/ 2042160 w 2042160"/>
              <a:gd name="connsiteY24" fmla="*/ 213360 h 595642"/>
              <a:gd name="connsiteX25" fmla="*/ 2026920 w 2042160"/>
              <a:gd name="connsiteY25" fmla="*/ 76200 h 595642"/>
              <a:gd name="connsiteX26" fmla="*/ 1996440 w 2042160"/>
              <a:gd name="connsiteY26" fmla="*/ 0 h 595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</a:cxnLst>
            <a:rect l="l" t="t" r="r" b="b"/>
            <a:pathLst>
              <a:path w="2042160" h="595642">
                <a:moveTo>
                  <a:pt x="0" y="274320"/>
                </a:moveTo>
                <a:cubicBezTo>
                  <a:pt x="25400" y="264160"/>
                  <a:pt x="55184" y="261353"/>
                  <a:pt x="76200" y="243840"/>
                </a:cubicBezTo>
                <a:cubicBezTo>
                  <a:pt x="184573" y="153529"/>
                  <a:pt x="-11853" y="232551"/>
                  <a:pt x="137160" y="182880"/>
                </a:cubicBezTo>
                <a:cubicBezTo>
                  <a:pt x="152400" y="172720"/>
                  <a:pt x="166497" y="160591"/>
                  <a:pt x="182880" y="152400"/>
                </a:cubicBezTo>
                <a:cubicBezTo>
                  <a:pt x="196864" y="145408"/>
                  <a:pt x="278420" y="113275"/>
                  <a:pt x="304800" y="106680"/>
                </a:cubicBezTo>
                <a:cubicBezTo>
                  <a:pt x="329930" y="100398"/>
                  <a:pt x="355600" y="96520"/>
                  <a:pt x="381000" y="91440"/>
                </a:cubicBezTo>
                <a:cubicBezTo>
                  <a:pt x="462280" y="96520"/>
                  <a:pt x="543768" y="98959"/>
                  <a:pt x="624840" y="106680"/>
                </a:cubicBezTo>
                <a:cubicBezTo>
                  <a:pt x="650626" y="109136"/>
                  <a:pt x="677872" y="110336"/>
                  <a:pt x="701040" y="121920"/>
                </a:cubicBezTo>
                <a:cubicBezTo>
                  <a:pt x="720317" y="131559"/>
                  <a:pt x="733528" y="150627"/>
                  <a:pt x="746760" y="167640"/>
                </a:cubicBezTo>
                <a:cubicBezTo>
                  <a:pt x="769250" y="196556"/>
                  <a:pt x="772967" y="247496"/>
                  <a:pt x="807720" y="259080"/>
                </a:cubicBezTo>
                <a:lnTo>
                  <a:pt x="853440" y="274320"/>
                </a:lnTo>
                <a:cubicBezTo>
                  <a:pt x="867246" y="284675"/>
                  <a:pt x="937835" y="339378"/>
                  <a:pt x="960120" y="350520"/>
                </a:cubicBezTo>
                <a:cubicBezTo>
                  <a:pt x="984589" y="362754"/>
                  <a:pt x="1011851" y="368766"/>
                  <a:pt x="1036320" y="381000"/>
                </a:cubicBezTo>
                <a:cubicBezTo>
                  <a:pt x="1052703" y="389191"/>
                  <a:pt x="1065302" y="404041"/>
                  <a:pt x="1082040" y="411480"/>
                </a:cubicBezTo>
                <a:cubicBezTo>
                  <a:pt x="1111400" y="424529"/>
                  <a:pt x="1143000" y="431800"/>
                  <a:pt x="1173480" y="441960"/>
                </a:cubicBezTo>
                <a:lnTo>
                  <a:pt x="1264920" y="472440"/>
                </a:lnTo>
                <a:cubicBezTo>
                  <a:pt x="1280160" y="482600"/>
                  <a:pt x="1294257" y="494729"/>
                  <a:pt x="1310640" y="502920"/>
                </a:cubicBezTo>
                <a:cubicBezTo>
                  <a:pt x="1335109" y="515154"/>
                  <a:pt x="1360887" y="524749"/>
                  <a:pt x="1386840" y="533400"/>
                </a:cubicBezTo>
                <a:cubicBezTo>
                  <a:pt x="1419124" y="544161"/>
                  <a:pt x="1493803" y="557841"/>
                  <a:pt x="1524000" y="563880"/>
                </a:cubicBezTo>
                <a:cubicBezTo>
                  <a:pt x="1544320" y="574040"/>
                  <a:pt x="1562320" y="592473"/>
                  <a:pt x="1584960" y="594360"/>
                </a:cubicBezTo>
                <a:cubicBezTo>
                  <a:pt x="1659633" y="600583"/>
                  <a:pt x="1708960" y="583968"/>
                  <a:pt x="1767840" y="548640"/>
                </a:cubicBezTo>
                <a:cubicBezTo>
                  <a:pt x="1799252" y="529793"/>
                  <a:pt x="1826515" y="504063"/>
                  <a:pt x="1859280" y="487680"/>
                </a:cubicBezTo>
                <a:cubicBezTo>
                  <a:pt x="1939517" y="447561"/>
                  <a:pt x="1904176" y="473264"/>
                  <a:pt x="1965960" y="411480"/>
                </a:cubicBezTo>
                <a:cubicBezTo>
                  <a:pt x="2004266" y="296562"/>
                  <a:pt x="1952594" y="438213"/>
                  <a:pt x="2011680" y="320040"/>
                </a:cubicBezTo>
                <a:cubicBezTo>
                  <a:pt x="2022612" y="298176"/>
                  <a:pt x="2037277" y="232892"/>
                  <a:pt x="2042160" y="213360"/>
                </a:cubicBezTo>
                <a:cubicBezTo>
                  <a:pt x="2037080" y="167640"/>
                  <a:pt x="2034483" y="121575"/>
                  <a:pt x="2026920" y="76200"/>
                </a:cubicBezTo>
                <a:cubicBezTo>
                  <a:pt x="2022212" y="47952"/>
                  <a:pt x="2008877" y="24874"/>
                  <a:pt x="1996440" y="0"/>
                </a:cubicBezTo>
              </a:path>
            </a:pathLst>
          </a:cu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322320" y="5329535"/>
            <a:ext cx="838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i="1" dirty="0" err="1"/>
              <a:t>R</a:t>
            </a:r>
            <a:r>
              <a:rPr lang="en-US" sz="2400" i="1" baseline="-25000" dirty="0" err="1"/>
              <a:t>q</a:t>
            </a:r>
            <a:r>
              <a:rPr lang="en-US" sz="2400" i="1" dirty="0"/>
              <a:t>(t</a:t>
            </a:r>
            <a:r>
              <a:rPr lang="en-US" sz="2400" i="1" dirty="0" smtClean="0"/>
              <a:t>)</a:t>
            </a:r>
            <a:endParaRPr lang="en-US" sz="24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3825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2515949"/>
              </p:ext>
            </p:extLst>
          </p:nvPr>
        </p:nvGraphicFramePr>
        <p:xfrm>
          <a:off x="914400" y="914400"/>
          <a:ext cx="6434418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9" name="Equation" r:id="rId3" imgW="3314520" imgH="431640" progId="Equation.DSMT4">
                  <p:embed/>
                </p:oleObj>
              </mc:Choice>
              <mc:Fallback>
                <p:oleObj name="Equation" r:id="rId3" imgW="33145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14400" y="914400"/>
                        <a:ext cx="6434418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7644253"/>
              </p:ext>
            </p:extLst>
          </p:nvPr>
        </p:nvGraphicFramePr>
        <p:xfrm>
          <a:off x="927100" y="1828800"/>
          <a:ext cx="6680200" cy="838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0" name="Equation" r:id="rId5" imgW="3441600" imgH="431640" progId="Equation.DSMT4">
                  <p:embed/>
                </p:oleObj>
              </mc:Choice>
              <mc:Fallback>
                <p:oleObj name="Equation" r:id="rId5" imgW="344160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27100" y="1828800"/>
                        <a:ext cx="6680200" cy="838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" y="2693461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We performing the integrations over first </a:t>
            </a:r>
            <a:r>
              <a:rPr lang="en-US" sz="2400" i="1" dirty="0" smtClean="0"/>
              <a:t> d</a:t>
            </a:r>
            <a:r>
              <a:rPr lang="en-US" sz="2400" i="1" baseline="30000" dirty="0" smtClean="0"/>
              <a:t>3</a:t>
            </a:r>
            <a:r>
              <a:rPr lang="en-US" sz="2400" i="1" dirty="0" smtClean="0"/>
              <a:t>r’</a:t>
            </a:r>
            <a:r>
              <a:rPr lang="en-US" sz="2400" dirty="0" smtClean="0"/>
              <a:t>  and then </a:t>
            </a:r>
            <a:r>
              <a:rPr lang="en-US" sz="2400" i="1" dirty="0" err="1" smtClean="0"/>
              <a:t>dt</a:t>
            </a:r>
            <a:r>
              <a:rPr lang="en-US" sz="2400" i="1" dirty="0" smtClean="0"/>
              <a:t>’</a:t>
            </a:r>
            <a:endParaRPr lang="en-US" sz="2400" dirty="0"/>
          </a:p>
          <a:p>
            <a:r>
              <a:rPr lang="en-US" sz="2400" dirty="0"/>
              <a:t> </a:t>
            </a:r>
            <a:r>
              <a:rPr lang="en-US" sz="2400" dirty="0" smtClean="0"/>
              <a:t>making </a:t>
            </a:r>
            <a:r>
              <a:rPr lang="en-US" sz="2400" dirty="0"/>
              <a:t>use of the fact that for any function </a:t>
            </a:r>
            <a:r>
              <a:rPr lang="en-US" sz="2400" dirty="0" smtClean="0"/>
              <a:t>of </a:t>
            </a:r>
            <a:r>
              <a:rPr lang="en-US" sz="2400" i="1" dirty="0" smtClean="0"/>
              <a:t>t’</a:t>
            </a:r>
            <a:r>
              <a:rPr lang="en-US" sz="2400" dirty="0" smtClean="0"/>
              <a:t>,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0368628"/>
              </p:ext>
            </p:extLst>
          </p:nvPr>
        </p:nvGraphicFramePr>
        <p:xfrm>
          <a:off x="3263900" y="2311400"/>
          <a:ext cx="914400" cy="198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1" name="Equation" r:id="rId7" imgW="914400" imgH="198720" progId="Equation.DSMT4">
                  <p:embed/>
                </p:oleObj>
              </mc:Choice>
              <mc:Fallback>
                <p:oleObj name="Equation" r:id="rId7" imgW="914400" imgH="19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263900" y="2311400"/>
                        <a:ext cx="914400" cy="198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1037585"/>
              </p:ext>
            </p:extLst>
          </p:nvPr>
        </p:nvGraphicFramePr>
        <p:xfrm>
          <a:off x="612907" y="3524458"/>
          <a:ext cx="7552426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2" name="Equation" r:id="rId9" imgW="3924000" imgH="672840" progId="Equation.DSMT4">
                  <p:embed/>
                </p:oleObj>
              </mc:Choice>
              <mc:Fallback>
                <p:oleObj name="Equation" r:id="rId9" imgW="3924000" imgH="6728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12907" y="3524458"/>
                        <a:ext cx="7552426" cy="1295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609600" y="4800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where the ``retarded time'' is defined to </a:t>
            </a:r>
            <a:r>
              <a:rPr lang="en-US" sz="2400" dirty="0" smtClean="0"/>
              <a:t>be</a:t>
            </a:r>
            <a:endParaRPr lang="en-US" sz="2400" dirty="0"/>
          </a:p>
        </p:txBody>
      </p: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1364235"/>
              </p:ext>
            </p:extLst>
          </p:nvPr>
        </p:nvGraphicFramePr>
        <p:xfrm>
          <a:off x="1981200" y="5181600"/>
          <a:ext cx="3352800" cy="10954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3" name="Equation" r:id="rId11" imgW="1282680" imgH="419040" progId="Equation.DSMT4">
                  <p:embed/>
                </p:oleObj>
              </mc:Choice>
              <mc:Fallback>
                <p:oleObj name="Equation" r:id="rId11" imgW="128268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5181600"/>
                        <a:ext cx="3352800" cy="109546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45140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9144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Resulting scalar and vector potentials: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9739617"/>
              </p:ext>
            </p:extLst>
          </p:nvPr>
        </p:nvGraphicFramePr>
        <p:xfrm>
          <a:off x="1066800" y="1524000"/>
          <a:ext cx="3351867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3" name="Equation" r:id="rId3" imgW="1587240" imgH="583920" progId="Equation.DSMT4">
                  <p:embed/>
                </p:oleObj>
              </mc:Choice>
              <mc:Fallback>
                <p:oleObj name="Equation" r:id="rId3" imgW="1587240" imgH="5839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66800" y="1524000"/>
                        <a:ext cx="3351867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5207123"/>
              </p:ext>
            </p:extLst>
          </p:nvPr>
        </p:nvGraphicFramePr>
        <p:xfrm>
          <a:off x="1131887" y="2881313"/>
          <a:ext cx="35925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4" name="Equation" r:id="rId5" imgW="1701720" imgH="583920" progId="Equation.DSMT4">
                  <p:embed/>
                </p:oleObj>
              </mc:Choice>
              <mc:Fallback>
                <p:oleObj name="Equation" r:id="rId5" imgW="1701720" imgH="58392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1887" y="2881313"/>
                        <a:ext cx="35925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4191000"/>
            <a:ext cx="807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Notation: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074699"/>
              </p:ext>
            </p:extLst>
          </p:nvPr>
        </p:nvGraphicFramePr>
        <p:xfrm>
          <a:off x="1837505" y="4241185"/>
          <a:ext cx="2734495" cy="6660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5" name="Equation" r:id="rId7" imgW="990360" imgH="241200" progId="Equation.DSMT4">
                  <p:embed/>
                </p:oleObj>
              </mc:Choice>
              <mc:Fallback>
                <p:oleObj name="Equation" r:id="rId7" imgW="99036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37505" y="4241185"/>
                        <a:ext cx="2734495" cy="66609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369272"/>
              </p:ext>
            </p:extLst>
          </p:nvPr>
        </p:nvGraphicFramePr>
        <p:xfrm>
          <a:off x="3663950" y="2320925"/>
          <a:ext cx="114300" cy="17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6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3663950" y="2320925"/>
                        <a:ext cx="114300" cy="177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080084"/>
              </p:ext>
            </p:extLst>
          </p:nvPr>
        </p:nvGraphicFramePr>
        <p:xfrm>
          <a:off x="1981200" y="4991100"/>
          <a:ext cx="2133600" cy="76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7" name="Equation" r:id="rId11" imgW="711000" imgH="253800" progId="Equation.DSMT4">
                  <p:embed/>
                </p:oleObj>
              </mc:Choice>
              <mc:Fallback>
                <p:oleObj name="Equation" r:id="rId11" imgW="71100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81200" y="4991100"/>
                        <a:ext cx="2133600" cy="762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2635348"/>
              </p:ext>
            </p:extLst>
          </p:nvPr>
        </p:nvGraphicFramePr>
        <p:xfrm>
          <a:off x="4998720" y="4421832"/>
          <a:ext cx="3352800" cy="1095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58" name="Equation" r:id="rId13" imgW="1282680" imgH="419040" progId="Equation.DSMT4">
                  <p:embed/>
                </p:oleObj>
              </mc:Choice>
              <mc:Fallback>
                <p:oleObj name="Equation" r:id="rId13" imgW="1282680" imgH="419040" progId="Equation.DSMT4">
                  <p:embed/>
                  <p:pic>
                    <p:nvPicPr>
                      <p:cNvPr id="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8720" y="4421832"/>
                        <a:ext cx="3352800" cy="1095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397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28600" y="693003"/>
            <a:ext cx="8763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In order to find the electric and magnetic fields, we need to evaluate</a:t>
            </a:r>
            <a:endParaRPr lang="en-US" sz="2400" dirty="0" smtClean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260618"/>
              </p:ext>
            </p:extLst>
          </p:nvPr>
        </p:nvGraphicFramePr>
        <p:xfrm>
          <a:off x="1600200" y="1108501"/>
          <a:ext cx="4137381" cy="909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2" name="Equation" r:id="rId3" imgW="1790640" imgH="393480" progId="Equation.DSMT4">
                  <p:embed/>
                </p:oleObj>
              </mc:Choice>
              <mc:Fallback>
                <p:oleObj name="Equation" r:id="rId3" imgW="179064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00200" y="1108501"/>
                        <a:ext cx="4137381" cy="909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7650789"/>
              </p:ext>
            </p:extLst>
          </p:nvPr>
        </p:nvGraphicFramePr>
        <p:xfrm>
          <a:off x="1685290" y="2133600"/>
          <a:ext cx="2787650" cy="46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3" name="Equation" r:id="rId5" imgW="1206360" imgH="203040" progId="Equation.DSMT4">
                  <p:embed/>
                </p:oleObj>
              </mc:Choice>
              <mc:Fallback>
                <p:oleObj name="Equation" r:id="rId5" imgW="1206360" imgH="20304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85290" y="2133600"/>
                        <a:ext cx="2787650" cy="469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243840" y="2819400"/>
            <a:ext cx="84582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The trick of evaluating these derivatives is that the retarded time </a:t>
            </a:r>
            <a:r>
              <a:rPr lang="en-US" sz="2400" i="1" dirty="0" err="1" smtClean="0"/>
              <a:t>t</a:t>
            </a:r>
            <a:r>
              <a:rPr lang="en-US" sz="2400" i="1" baseline="-25000" dirty="0" err="1" smtClean="0"/>
              <a:t>r</a:t>
            </a:r>
            <a:r>
              <a:rPr lang="en-US" sz="2400" i="1" dirty="0" smtClean="0"/>
              <a:t> </a:t>
            </a:r>
            <a:r>
              <a:rPr lang="en-US" sz="2400" dirty="0" smtClean="0"/>
              <a:t>depends </a:t>
            </a:r>
            <a:r>
              <a:rPr lang="en-US" sz="2400" dirty="0"/>
              <a:t>on position </a:t>
            </a:r>
            <a:r>
              <a:rPr lang="en-US" sz="2400" b="1" dirty="0" smtClean="0"/>
              <a:t>r </a:t>
            </a:r>
            <a:r>
              <a:rPr lang="en-US" sz="2400" dirty="0" smtClean="0"/>
              <a:t>and </a:t>
            </a:r>
            <a:r>
              <a:rPr lang="en-US" sz="2400" dirty="0"/>
              <a:t>on itself. We can show the following </a:t>
            </a:r>
            <a:r>
              <a:rPr lang="en-US" sz="2400" dirty="0" smtClean="0"/>
              <a:t>results using </a:t>
            </a:r>
            <a:r>
              <a:rPr lang="en-US" sz="2400" dirty="0"/>
              <a:t>the shorthand </a:t>
            </a:r>
            <a:r>
              <a:rPr lang="en-US" sz="2400" dirty="0" smtClean="0"/>
              <a:t>notation: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r>
              <a:rPr lang="en-US" sz="2400" dirty="0" smtClean="0"/>
              <a:t>                                             and</a:t>
            </a:r>
            <a:endParaRPr lang="en-US" sz="2400" dirty="0"/>
          </a:p>
          <a:p>
            <a:endParaRPr lang="en-US" sz="2400" dirty="0" smtClean="0">
              <a:latin typeface="+mj-lt"/>
            </a:endParaRP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530691"/>
              </p:ext>
            </p:extLst>
          </p:nvPr>
        </p:nvGraphicFramePr>
        <p:xfrm>
          <a:off x="914400" y="4267200"/>
          <a:ext cx="2743200" cy="130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4" name="Equation" r:id="rId7" imgW="1307880" imgH="622080" progId="Equation.DSMT4">
                  <p:embed/>
                </p:oleObj>
              </mc:Choice>
              <mc:Fallback>
                <p:oleObj name="Equation" r:id="rId7" imgW="1307880" imgH="622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14400" y="4267200"/>
                        <a:ext cx="2743200" cy="130501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0185012"/>
              </p:ext>
            </p:extLst>
          </p:nvPr>
        </p:nvGraphicFramePr>
        <p:xfrm>
          <a:off x="5257800" y="4207371"/>
          <a:ext cx="2422525" cy="1304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115" name="Equation" r:id="rId9" imgW="1155600" imgH="622080" progId="Equation.DSMT4">
                  <p:embed/>
                </p:oleObj>
              </mc:Choice>
              <mc:Fallback>
                <p:oleObj name="Equation" r:id="rId9" imgW="1155600" imgH="62208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207371"/>
                        <a:ext cx="2422525" cy="1304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2762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02/18/2015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712  Spring 2015 -- Lecture 15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50167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</a:rPr>
              <a:t>Solution of Maxwell’s equations in the Lorentz gauge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9648242"/>
              </p:ext>
            </p:extLst>
          </p:nvPr>
        </p:nvGraphicFramePr>
        <p:xfrm>
          <a:off x="457200" y="762000"/>
          <a:ext cx="7564519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0" name="Equation" r:id="rId3" imgW="4406760" imgH="711000" progId="Equation.DSMT4">
                  <p:embed/>
                </p:oleObj>
              </mc:Choice>
              <mc:Fallback>
                <p:oleObj name="Equation" r:id="rId3" imgW="4406760" imgH="7110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7200" y="762000"/>
                        <a:ext cx="7564519" cy="1220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5965824"/>
              </p:ext>
            </p:extLst>
          </p:nvPr>
        </p:nvGraphicFramePr>
        <p:xfrm>
          <a:off x="490538" y="1828800"/>
          <a:ext cx="7891462" cy="1220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1" name="Equation" r:id="rId5" imgW="4597200" imgH="711000" progId="Equation.DSMT4">
                  <p:embed/>
                </p:oleObj>
              </mc:Choice>
              <mc:Fallback>
                <p:oleObj name="Equation" r:id="rId5" imgW="4597200" imgH="71100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0538" y="1828800"/>
                        <a:ext cx="7891462" cy="1220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6747434"/>
              </p:ext>
            </p:extLst>
          </p:nvPr>
        </p:nvGraphicFramePr>
        <p:xfrm>
          <a:off x="392113" y="3124200"/>
          <a:ext cx="8021637" cy="1220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2" name="Equation" r:id="rId7" imgW="4673520" imgH="711000" progId="Equation.DSMT4">
                  <p:embed/>
                </p:oleObj>
              </mc:Choice>
              <mc:Fallback>
                <p:oleObj name="Equation" r:id="rId7" imgW="4673520" imgH="7110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113" y="3124200"/>
                        <a:ext cx="8021637" cy="12207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30169440"/>
              </p:ext>
            </p:extLst>
          </p:nvPr>
        </p:nvGraphicFramePr>
        <p:xfrm>
          <a:off x="512762" y="4405312"/>
          <a:ext cx="8021638" cy="1614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33" name="Equation" r:id="rId9" imgW="4673520" imgH="939600" progId="Equation.DSMT4">
                  <p:embed/>
                </p:oleObj>
              </mc:Choice>
              <mc:Fallback>
                <p:oleObj name="Equation" r:id="rId9" imgW="4673520" imgH="9396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62" y="4405312"/>
                        <a:ext cx="8021638" cy="161448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6722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2400" dirty="0" smtClean="0">
            <a:latin typeface="+mj-l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14413</TotalTime>
  <Words>638</Words>
  <Application>Microsoft Office PowerPoint</Application>
  <PresentationFormat>On-screen Show (4:3)</PresentationFormat>
  <Paragraphs>127</Paragraphs>
  <Slides>24</Slides>
  <Notes>4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</vt:lpstr>
      <vt:lpstr>Calibri</vt:lpstr>
      <vt:lpstr>Symbol</vt:lpstr>
      <vt:lpstr>Office Theme</vt:lpstr>
      <vt:lpstr>Equation</vt:lpstr>
      <vt:lpstr>MathType 6.0 Equation</vt:lpstr>
      <vt:lpstr>数式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Holzwarth, Natalie</cp:lastModifiedBy>
  <cp:revision>845</cp:revision>
  <cp:lastPrinted>2015-02-14T21:19:47Z</cp:lastPrinted>
  <dcterms:created xsi:type="dcterms:W3CDTF">2012-01-10T18:32:24Z</dcterms:created>
  <dcterms:modified xsi:type="dcterms:W3CDTF">2015-02-18T14:55:53Z</dcterms:modified>
</cp:coreProperties>
</file>