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54" r:id="rId3"/>
    <p:sldId id="397" r:id="rId4"/>
    <p:sldId id="398" r:id="rId5"/>
    <p:sldId id="392" r:id="rId6"/>
    <p:sldId id="393" r:id="rId7"/>
    <p:sldId id="394" r:id="rId8"/>
    <p:sldId id="395" r:id="rId9"/>
    <p:sldId id="396" r:id="rId10"/>
    <p:sldId id="401" r:id="rId11"/>
    <p:sldId id="402" r:id="rId12"/>
    <p:sldId id="403" r:id="rId13"/>
    <p:sldId id="404" r:id="rId14"/>
    <p:sldId id="405" r:id="rId15"/>
    <p:sldId id="406" r:id="rId16"/>
    <p:sldId id="407" r:id="rId17"/>
    <p:sldId id="409" r:id="rId18"/>
    <p:sldId id="410" r:id="rId19"/>
    <p:sldId id="411" r:id="rId20"/>
    <p:sldId id="412" r:id="rId21"/>
    <p:sldId id="413" r:id="rId22"/>
    <p:sldId id="414" r:id="rId23"/>
    <p:sldId id="415" r:id="rId24"/>
    <p:sldId id="408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46" d="100"/>
          <a:sy n="46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21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98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62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5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8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15: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Finish reading Chapter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Some details of </a:t>
            </a:r>
            <a:r>
              <a:rPr lang="en-US" sz="2400" b="1" dirty="0" err="1" smtClean="0">
                <a:solidFill>
                  <a:schemeClr val="folHlink"/>
                </a:solidFill>
              </a:rPr>
              <a:t>Li</a:t>
            </a:r>
            <a:r>
              <a:rPr lang="en-US" sz="2400" b="1" dirty="0" err="1">
                <a:solidFill>
                  <a:srgbClr val="7030A0"/>
                </a:solidFill>
              </a:rPr>
              <a:t>é</a:t>
            </a:r>
            <a:r>
              <a:rPr lang="en-US" sz="2400" b="1" dirty="0" err="1" smtClean="0">
                <a:solidFill>
                  <a:schemeClr val="folHlink"/>
                </a:solidFill>
              </a:rPr>
              <a:t>nard-Wiechert</a:t>
            </a:r>
            <a:r>
              <a:rPr lang="en-US" sz="2400" b="1" dirty="0" smtClean="0">
                <a:solidFill>
                  <a:schemeClr val="folHlink"/>
                </a:solidFill>
              </a:rPr>
              <a:t> </a:t>
            </a:r>
            <a:r>
              <a:rPr lang="en-US" sz="2400" b="1" dirty="0">
                <a:solidFill>
                  <a:schemeClr val="folHlink"/>
                </a:solidFill>
              </a:rPr>
              <a:t>results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Energy </a:t>
            </a:r>
            <a:r>
              <a:rPr lang="en-US" sz="2400" b="1" dirty="0" smtClean="0">
                <a:solidFill>
                  <a:schemeClr val="folHlink"/>
                </a:solidFill>
              </a:rPr>
              <a:t>density and flux associated </a:t>
            </a:r>
            <a:r>
              <a:rPr lang="en-US" sz="2400" b="1" dirty="0">
                <a:solidFill>
                  <a:schemeClr val="folHlink"/>
                </a:solidFill>
              </a:rPr>
              <a:t>with electromagnetic </a:t>
            </a:r>
            <a:r>
              <a:rPr lang="en-US" sz="2400" b="1" dirty="0" smtClean="0">
                <a:solidFill>
                  <a:schemeClr val="folHlink"/>
                </a:solidFill>
              </a:rPr>
              <a:t>fields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Time harmonic fields</a:t>
            </a:r>
            <a:endParaRPr lang="en-US" sz="2400" b="1" dirty="0">
              <a:solidFill>
                <a:schemeClr val="folHlink"/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505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Energy analysis of electromagnetic fields and sources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722560"/>
              </p:ext>
            </p:extLst>
          </p:nvPr>
        </p:nvGraphicFramePr>
        <p:xfrm>
          <a:off x="609600" y="3905209"/>
          <a:ext cx="7543800" cy="2647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6" name="数式" r:id="rId3" imgW="3695400" imgH="1295280" progId="Equation.3">
                  <p:embed/>
                </p:oleObj>
              </mc:Choice>
              <mc:Fallback>
                <p:oleObj name="数式" r:id="rId3" imgW="3695400" imgH="1295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905209"/>
                        <a:ext cx="7543800" cy="2647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408684" y="0"/>
            <a:ext cx="5373116" cy="3352800"/>
            <a:chOff x="650198" y="757535"/>
            <a:chExt cx="7618518" cy="488126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0003996"/>
                </p:ext>
              </p:extLst>
            </p:nvPr>
          </p:nvGraphicFramePr>
          <p:xfrm>
            <a:off x="650198" y="2133600"/>
            <a:ext cx="7618518" cy="3505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47" name="数式" r:id="rId5" imgW="2819160" imgH="1295280" progId="Equation.3">
                    <p:embed/>
                  </p:oleObj>
                </mc:Choice>
                <mc:Fallback>
                  <p:oleObj name="数式" r:id="rId5" imgW="2819160" imgH="1295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0198" y="2133600"/>
                          <a:ext cx="7618518" cy="3505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65438" y="757535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29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0999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Energy analysis of electromagnetic fields and sources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305181"/>
              </p:ext>
            </p:extLst>
          </p:nvPr>
        </p:nvGraphicFramePr>
        <p:xfrm>
          <a:off x="873125" y="1171575"/>
          <a:ext cx="6746875" cy="492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0" name="数式" r:id="rId3" imgW="2666880" imgH="1942920" progId="Equation.3">
                  <p:embed/>
                </p:oleObj>
              </mc:Choice>
              <mc:Fallback>
                <p:oleObj name="数式" r:id="rId3" imgW="2666880" imgH="1942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25" y="1171575"/>
                        <a:ext cx="6746875" cy="492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865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0999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Energy analysis of electromagnetic fields and sources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471732"/>
              </p:ext>
            </p:extLst>
          </p:nvPr>
        </p:nvGraphicFramePr>
        <p:xfrm>
          <a:off x="381000" y="1066800"/>
          <a:ext cx="8545513" cy="553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数式" r:id="rId3" imgW="3377880" imgH="2184120" progId="Equation.3">
                  <p:embed/>
                </p:oleObj>
              </mc:Choice>
              <mc:Fallback>
                <p:oleObj name="数式" r:id="rId3" imgW="3377880" imgH="2184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066800"/>
                        <a:ext cx="8545513" cy="553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930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50166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Momentum analysis of electromagnetic fields and sources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552157"/>
              </p:ext>
            </p:extLst>
          </p:nvPr>
        </p:nvGraphicFramePr>
        <p:xfrm>
          <a:off x="1152525" y="490744"/>
          <a:ext cx="6696075" cy="6214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8" name="数式" r:id="rId3" imgW="2768400" imgH="2565360" progId="Equation.3">
                  <p:embed/>
                </p:oleObj>
              </mc:Choice>
              <mc:Fallback>
                <p:oleObj name="数式" r:id="rId3" imgW="2768400" imgH="2565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490744"/>
                        <a:ext cx="6696075" cy="62148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42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treatment of time-harmonic fields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122575"/>
              </p:ext>
            </p:extLst>
          </p:nvPr>
        </p:nvGraphicFramePr>
        <p:xfrm>
          <a:off x="762000" y="533400"/>
          <a:ext cx="5410200" cy="2639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2" name="Equation" r:id="rId3" imgW="2425680" imgH="1180800" progId="Equation.DSMT4">
                  <p:embed/>
                </p:oleObj>
              </mc:Choice>
              <mc:Fallback>
                <p:oleObj name="Equation" r:id="rId3" imgW="2425680" imgH="1180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33400"/>
                        <a:ext cx="5410200" cy="26392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38904"/>
              </p:ext>
            </p:extLst>
          </p:nvPr>
        </p:nvGraphicFramePr>
        <p:xfrm>
          <a:off x="533400" y="3124200"/>
          <a:ext cx="669766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3" name="数式" r:id="rId5" imgW="2768400" imgH="241200" progId="Equation.3">
                  <p:embed/>
                </p:oleObj>
              </mc:Choice>
              <mc:Fallback>
                <p:oleObj name="数式" r:id="rId5" imgW="27684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6697662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916035"/>
              </p:ext>
            </p:extLst>
          </p:nvPr>
        </p:nvGraphicFramePr>
        <p:xfrm>
          <a:off x="76200" y="4114800"/>
          <a:ext cx="8967788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4" name="数式" r:id="rId7" imgW="3708360" imgH="838080" progId="Equation.3">
                  <p:embed/>
                </p:oleObj>
              </mc:Choice>
              <mc:Fallback>
                <p:oleObj name="数式" r:id="rId7" imgW="370836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114800"/>
                        <a:ext cx="8967788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445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treatment of time-harmonic fields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379796"/>
              </p:ext>
            </p:extLst>
          </p:nvPr>
        </p:nvGraphicFramePr>
        <p:xfrm>
          <a:off x="320040" y="762000"/>
          <a:ext cx="8475663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6" name="数式" r:id="rId3" imgW="3504960" imgH="609480" progId="Equation.3">
                  <p:embed/>
                </p:oleObj>
              </mc:Choice>
              <mc:Fallback>
                <p:oleObj name="数式" r:id="rId3" imgW="3504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762000"/>
                        <a:ext cx="8475663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867054"/>
              </p:ext>
            </p:extLst>
          </p:nvPr>
        </p:nvGraphicFramePr>
        <p:xfrm>
          <a:off x="622300" y="2754312"/>
          <a:ext cx="791210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7" name="数式" r:id="rId5" imgW="4152600" imgH="1346040" progId="Equation.3">
                  <p:embed/>
                </p:oleObj>
              </mc:Choice>
              <mc:Fallback>
                <p:oleObj name="数式" r:id="rId5" imgW="41526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2754312"/>
                        <a:ext cx="7912100" cy="250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5481935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--  in all of these, the real part is taken at the end of the calculation.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2300" y="2280206"/>
            <a:ext cx="8521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Equations                  in time domain     in frequency domain</a:t>
            </a:r>
          </a:p>
        </p:txBody>
      </p:sp>
    </p:spTree>
    <p:extLst>
      <p:ext uri="{BB962C8B-B14F-4D97-AF65-F5344CB8AC3E}">
        <p14:creationId xmlns:p14="http://schemas.microsoft.com/office/powerpoint/2010/main" val="27820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treatment of time-harmonic fields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485014"/>
              </p:ext>
            </p:extLst>
          </p:nvPr>
        </p:nvGraphicFramePr>
        <p:xfrm>
          <a:off x="320040" y="762000"/>
          <a:ext cx="8475663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0" name="数式" r:id="rId3" imgW="3504960" imgH="609480" progId="Equation.3">
                  <p:embed/>
                </p:oleObj>
              </mc:Choice>
              <mc:Fallback>
                <p:oleObj name="数式" r:id="rId3" imgW="3504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762000"/>
                        <a:ext cx="8475663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863969"/>
              </p:ext>
            </p:extLst>
          </p:nvPr>
        </p:nvGraphicFramePr>
        <p:xfrm>
          <a:off x="838200" y="2286000"/>
          <a:ext cx="8001000" cy="388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1" name="数式" r:id="rId5" imgW="3873240" imgH="1879560" progId="Equation.3">
                  <p:embed/>
                </p:oleObj>
              </mc:Choice>
              <mc:Fallback>
                <p:oleObj name="数式" r:id="rId5" imgW="387324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86000"/>
                        <a:ext cx="8001000" cy="388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25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400" y="914400"/>
            <a:ext cx="7419768" cy="4800600"/>
            <a:chOff x="650198" y="757535"/>
            <a:chExt cx="7618518" cy="488126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0003996"/>
                </p:ext>
              </p:extLst>
            </p:nvPr>
          </p:nvGraphicFramePr>
          <p:xfrm>
            <a:off x="650198" y="2133600"/>
            <a:ext cx="7618518" cy="3505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37" name="数式" r:id="rId3" imgW="2819160" imgH="1295280" progId="Equation.3">
                    <p:embed/>
                  </p:oleObj>
                </mc:Choice>
                <mc:Fallback>
                  <p:oleObj name="数式" r:id="rId3" imgW="2819160" imgH="1295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0198" y="2133600"/>
                          <a:ext cx="7618518" cy="3505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65438" y="757535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57200" y="152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and review</a:t>
            </a:r>
          </a:p>
        </p:txBody>
      </p:sp>
    </p:spTree>
    <p:extLst>
      <p:ext uri="{BB962C8B-B14F-4D97-AF65-F5344CB8AC3E}">
        <p14:creationId xmlns:p14="http://schemas.microsoft.com/office/powerpoint/2010/main" val="20929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44484" y="304800"/>
            <a:ext cx="7794702" cy="5673725"/>
            <a:chOff x="681086" y="137692"/>
            <a:chExt cx="8003497" cy="576906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3026472"/>
                </p:ext>
              </p:extLst>
            </p:nvPr>
          </p:nvGraphicFramePr>
          <p:xfrm>
            <a:off x="681086" y="1299899"/>
            <a:ext cx="8003497" cy="46068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361" name="数式" r:id="rId3" imgW="2857320" imgH="1701720" progId="Equation.3">
                    <p:embed/>
                  </p:oleObj>
                </mc:Choice>
                <mc:Fallback>
                  <p:oleObj name="数式" r:id="rId3" imgW="2857320" imgH="1701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086" y="1299899"/>
                          <a:ext cx="8003497" cy="46068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13984"/>
              </p:ext>
            </p:extLst>
          </p:nvPr>
        </p:nvGraphicFramePr>
        <p:xfrm>
          <a:off x="762000" y="2895600"/>
          <a:ext cx="5083175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5" name="数式" r:id="rId3" imgW="2628720" imgH="863280" progId="Equation.3">
                  <p:embed/>
                </p:oleObj>
              </mc:Choice>
              <mc:Fallback>
                <p:oleObj name="数式" r:id="rId3" imgW="26287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5083175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396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03202"/>
              </p:ext>
            </p:extLst>
          </p:nvPr>
        </p:nvGraphicFramePr>
        <p:xfrm>
          <a:off x="762000" y="609600"/>
          <a:ext cx="5162550" cy="232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6" name="数式" r:id="rId5" imgW="2793960" imgH="1244520" progId="Equation.3">
                  <p:embed/>
                </p:oleObj>
              </mc:Choice>
              <mc:Fallback>
                <p:oleObj name="数式" r:id="rId5" imgW="27939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5162550" cy="2326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381327"/>
              </p:ext>
            </p:extLst>
          </p:nvPr>
        </p:nvGraphicFramePr>
        <p:xfrm>
          <a:off x="1025525" y="4800600"/>
          <a:ext cx="443388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7" name="数式" r:id="rId7" imgW="2400120" imgH="863280" progId="Equation.3">
                  <p:embed/>
                </p:oleObj>
              </mc:Choice>
              <mc:Fallback>
                <p:oleObj name="数式" r:id="rId7" imgW="24001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4800600"/>
                        <a:ext cx="4433888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99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31917" y="2514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117" y="583575"/>
            <a:ext cx="8354883" cy="493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998856"/>
              </p:ext>
            </p:extLst>
          </p:nvPr>
        </p:nvGraphicFramePr>
        <p:xfrm>
          <a:off x="1479550" y="1006475"/>
          <a:ext cx="4859338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4" name="数式" r:id="rId3" imgW="1638000" imgH="1307880" progId="Equation.3">
                  <p:embed/>
                </p:oleObj>
              </mc:Choice>
              <mc:Fallback>
                <p:oleObj name="数式" r:id="rId3" imgW="163800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006475"/>
                        <a:ext cx="4859338" cy="392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76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Maxwell’s equations without sources  -- continued: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Both E and B fields are solutions to a wave equation: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327500"/>
              </p:ext>
            </p:extLst>
          </p:nvPr>
        </p:nvGraphicFramePr>
        <p:xfrm>
          <a:off x="304800" y="4953000"/>
          <a:ext cx="8701088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5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53000"/>
                        <a:ext cx="8701088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61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84398"/>
              </p:ext>
            </p:extLst>
          </p:nvPr>
        </p:nvGraphicFramePr>
        <p:xfrm>
          <a:off x="290512" y="515092"/>
          <a:ext cx="8167688" cy="2685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8" name="数式" r:id="rId3" imgW="2933640" imgH="952200" progId="Equation.3">
                  <p:embed/>
                </p:oleObj>
              </mc:Choice>
              <mc:Fallback>
                <p:oleObj name="数式" r:id="rId3" imgW="293364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" y="515092"/>
                        <a:ext cx="8167688" cy="2685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1314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</a:t>
            </a:r>
            <a:r>
              <a:rPr lang="en-US" sz="2400" i="1" dirty="0" smtClean="0">
                <a:latin typeface="Symbol" pitchFamily="18" charset="2"/>
              </a:rPr>
              <a:t>e, m</a:t>
            </a:r>
            <a:r>
              <a:rPr lang="en-US" sz="2400" i="1" dirty="0" smtClean="0">
                <a:latin typeface="+mj-lt"/>
              </a:rPr>
              <a:t>, n, k</a:t>
            </a:r>
            <a:r>
              <a:rPr lang="en-US" sz="2400" dirty="0" smtClean="0">
                <a:latin typeface="+mj-lt"/>
              </a:rPr>
              <a:t> can all be complex; for the moment we will assume that they are all real (no dissipation).</a:t>
            </a:r>
            <a:r>
              <a:rPr lang="en-US" sz="2400" i="1" dirty="0" smtClean="0">
                <a:latin typeface="+mj-lt"/>
              </a:rPr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990852"/>
              </p:ext>
            </p:extLst>
          </p:nvPr>
        </p:nvGraphicFramePr>
        <p:xfrm>
          <a:off x="995363" y="4038600"/>
          <a:ext cx="469423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9" name="数式" r:id="rId5" imgW="2539800" imgH="1346040" progId="Equation.3">
                  <p:embed/>
                </p:oleObj>
              </mc:Choice>
              <mc:Fallback>
                <p:oleObj name="数式" r:id="rId5" imgW="2539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4038600"/>
                        <a:ext cx="4694237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59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447944"/>
              </p:ext>
            </p:extLst>
          </p:nvPr>
        </p:nvGraphicFramePr>
        <p:xfrm>
          <a:off x="595733" y="537865"/>
          <a:ext cx="7329067" cy="2668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2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33" y="537865"/>
                        <a:ext cx="7329067" cy="2668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488731"/>
              </p:ext>
            </p:extLst>
          </p:nvPr>
        </p:nvGraphicFramePr>
        <p:xfrm>
          <a:off x="533400" y="3124200"/>
          <a:ext cx="7118350" cy="310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3" name="数式" r:id="rId5" imgW="3035160" imgH="1307880" progId="Equation.3">
                  <p:embed/>
                </p:oleObj>
              </mc:Choice>
              <mc:Fallback>
                <p:oleObj name="数式" r:id="rId5" imgW="303516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7118350" cy="310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409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309024"/>
              </p:ext>
            </p:extLst>
          </p:nvPr>
        </p:nvGraphicFramePr>
        <p:xfrm>
          <a:off x="613348" y="1036848"/>
          <a:ext cx="6019800" cy="2191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6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348" y="1036848"/>
                        <a:ext cx="6019800" cy="21917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286938"/>
              </p:ext>
            </p:extLst>
          </p:nvPr>
        </p:nvGraphicFramePr>
        <p:xfrm>
          <a:off x="609600" y="3260793"/>
          <a:ext cx="6802905" cy="3278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7" name="数式" r:id="rId5" imgW="3416040" imgH="1625400" progId="Equation.3">
                  <p:embed/>
                </p:oleObj>
              </mc:Choice>
              <mc:Fallback>
                <p:oleObj name="数式" r:id="rId5" imgW="341604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60793"/>
                        <a:ext cx="6802905" cy="3278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617143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Transverse Electric and Magnetic (TEM) waves</a:t>
            </a:r>
          </a:p>
        </p:txBody>
      </p:sp>
    </p:spTree>
    <p:extLst>
      <p:ext uri="{BB962C8B-B14F-4D97-AF65-F5344CB8AC3E}">
        <p14:creationId xmlns:p14="http://schemas.microsoft.com/office/powerpoint/2010/main" val="26578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5" t="19185" r="2778" b="7823"/>
          <a:stretch/>
        </p:blipFill>
        <p:spPr bwMode="auto">
          <a:xfrm>
            <a:off x="232340" y="651022"/>
            <a:ext cx="8759260" cy="5673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2340" y="198819"/>
            <a:ext cx="845446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More general result (for homework)</a:t>
            </a:r>
          </a:p>
        </p:txBody>
      </p:sp>
    </p:spTree>
    <p:extLst>
      <p:ext uri="{BB962C8B-B14F-4D97-AF65-F5344CB8AC3E}">
        <p14:creationId xmlns:p14="http://schemas.microsoft.com/office/powerpoint/2010/main" val="161412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6525"/>
            <a:ext cx="8534400" cy="621982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19800" y="1905000"/>
            <a:ext cx="2590800" cy="19812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8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75" y="152400"/>
            <a:ext cx="7324725" cy="599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36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835967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Li</a:t>
            </a:r>
            <a:r>
              <a:rPr lang="en-US" sz="2400" dirty="0" err="1"/>
              <a:t>é</a:t>
            </a:r>
            <a:r>
              <a:rPr lang="en-US" sz="2400" dirty="0" err="1" smtClean="0"/>
              <a:t>nard-Wiechert</a:t>
            </a:r>
            <a:r>
              <a:rPr lang="en-US" sz="2400" dirty="0" smtClean="0"/>
              <a:t> </a:t>
            </a:r>
            <a:r>
              <a:rPr lang="en-US" sz="2400" dirty="0"/>
              <a:t>potentials and </a:t>
            </a:r>
            <a:r>
              <a:rPr lang="en-US" sz="2400" dirty="0" smtClean="0"/>
              <a:t>fields --</a:t>
            </a:r>
          </a:p>
          <a:p>
            <a:r>
              <a:rPr lang="en-US" sz="2400" dirty="0"/>
              <a:t>Determination of the scalar and vector potentials for a moving </a:t>
            </a:r>
            <a:r>
              <a:rPr lang="en-US" sz="2400" dirty="0" smtClean="0"/>
              <a:t>point  particle  (also see Landau and </a:t>
            </a:r>
            <a:r>
              <a:rPr lang="en-US" sz="2400" dirty="0" err="1" smtClean="0"/>
              <a:t>Lifshitz</a:t>
            </a:r>
            <a:r>
              <a:rPr lang="en-US" sz="2400" dirty="0" smtClean="0"/>
              <a:t> </a:t>
            </a:r>
            <a:r>
              <a:rPr lang="en-US" sz="2400" b="1" i="1" dirty="0"/>
              <a:t>The Classical Theory of </a:t>
            </a:r>
            <a:r>
              <a:rPr lang="en-US" sz="2400" b="1" i="1" dirty="0" smtClean="0"/>
              <a:t>Fields</a:t>
            </a:r>
            <a:r>
              <a:rPr lang="en-US" sz="2400" dirty="0" smtClean="0"/>
              <a:t>, Chapter </a:t>
            </a:r>
            <a:r>
              <a:rPr lang="en-US" sz="2400" dirty="0"/>
              <a:t>8</a:t>
            </a:r>
            <a:r>
              <a:rPr lang="en-US" sz="2400" dirty="0" smtClean="0"/>
              <a:t>.)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Consider </a:t>
            </a:r>
            <a:r>
              <a:rPr lang="en-US" sz="2400" dirty="0" smtClean="0"/>
              <a:t>the fields produced by the following source: a </a:t>
            </a:r>
            <a:r>
              <a:rPr lang="en-US" sz="2400" dirty="0"/>
              <a:t>point charge </a:t>
            </a:r>
            <a:r>
              <a:rPr lang="en-US" sz="2400" i="1" dirty="0" smtClean="0"/>
              <a:t>q</a:t>
            </a:r>
            <a:r>
              <a:rPr lang="en-US" sz="2400" dirty="0" smtClean="0"/>
              <a:t> </a:t>
            </a:r>
            <a:r>
              <a:rPr lang="en-US" sz="2400" dirty="0"/>
              <a:t>moving on a trajectory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q</a:t>
            </a:r>
            <a:r>
              <a:rPr lang="en-US" sz="2400" i="1" dirty="0" smtClean="0"/>
              <a:t>(t)</a:t>
            </a:r>
            <a:r>
              <a:rPr lang="en-US" sz="2400" dirty="0" smtClean="0"/>
              <a:t>.  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013716"/>
              </p:ext>
            </p:extLst>
          </p:nvPr>
        </p:nvGraphicFramePr>
        <p:xfrm>
          <a:off x="152400" y="3657600"/>
          <a:ext cx="5200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1" name="Equation" r:id="rId3" imgW="2476440" imgH="253800" progId="Equation.DSMT4">
                  <p:embed/>
                </p:oleObj>
              </mc:Choice>
              <mc:Fallback>
                <p:oleObj name="Equation" r:id="rId3" imgW="2476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3657600"/>
                        <a:ext cx="52006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160547"/>
              </p:ext>
            </p:extLst>
          </p:nvPr>
        </p:nvGraphicFramePr>
        <p:xfrm>
          <a:off x="177800" y="4114800"/>
          <a:ext cx="8915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2" name="Equation" r:id="rId5" imgW="4457520" imgH="419040" progId="Equation.DSMT4">
                  <p:embed/>
                </p:oleObj>
              </mc:Choice>
              <mc:Fallback>
                <p:oleObj name="Equation" r:id="rId5" imgW="44575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800" y="4114800"/>
                        <a:ext cx="8915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1143000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6812" y="57867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q</a:t>
            </a:r>
          </a:p>
        </p:txBody>
      </p:sp>
      <p:sp>
        <p:nvSpPr>
          <p:cNvPr id="11" name="Freeform 10"/>
          <p:cNvSpPr/>
          <p:nvPr/>
        </p:nvSpPr>
        <p:spPr>
          <a:xfrm>
            <a:off x="1280160" y="5547360"/>
            <a:ext cx="2042160" cy="595642"/>
          </a:xfrm>
          <a:custGeom>
            <a:avLst/>
            <a:gdLst>
              <a:gd name="connsiteX0" fmla="*/ 0 w 2042160"/>
              <a:gd name="connsiteY0" fmla="*/ 274320 h 595642"/>
              <a:gd name="connsiteX1" fmla="*/ 76200 w 2042160"/>
              <a:gd name="connsiteY1" fmla="*/ 243840 h 595642"/>
              <a:gd name="connsiteX2" fmla="*/ 137160 w 2042160"/>
              <a:gd name="connsiteY2" fmla="*/ 182880 h 595642"/>
              <a:gd name="connsiteX3" fmla="*/ 182880 w 2042160"/>
              <a:gd name="connsiteY3" fmla="*/ 152400 h 595642"/>
              <a:gd name="connsiteX4" fmla="*/ 304800 w 2042160"/>
              <a:gd name="connsiteY4" fmla="*/ 106680 h 595642"/>
              <a:gd name="connsiteX5" fmla="*/ 381000 w 2042160"/>
              <a:gd name="connsiteY5" fmla="*/ 91440 h 595642"/>
              <a:gd name="connsiteX6" fmla="*/ 624840 w 2042160"/>
              <a:gd name="connsiteY6" fmla="*/ 106680 h 595642"/>
              <a:gd name="connsiteX7" fmla="*/ 701040 w 2042160"/>
              <a:gd name="connsiteY7" fmla="*/ 121920 h 595642"/>
              <a:gd name="connsiteX8" fmla="*/ 746760 w 2042160"/>
              <a:gd name="connsiteY8" fmla="*/ 167640 h 595642"/>
              <a:gd name="connsiteX9" fmla="*/ 807720 w 2042160"/>
              <a:gd name="connsiteY9" fmla="*/ 259080 h 595642"/>
              <a:gd name="connsiteX10" fmla="*/ 853440 w 2042160"/>
              <a:gd name="connsiteY10" fmla="*/ 274320 h 595642"/>
              <a:gd name="connsiteX11" fmla="*/ 960120 w 2042160"/>
              <a:gd name="connsiteY11" fmla="*/ 350520 h 595642"/>
              <a:gd name="connsiteX12" fmla="*/ 1036320 w 2042160"/>
              <a:gd name="connsiteY12" fmla="*/ 381000 h 595642"/>
              <a:gd name="connsiteX13" fmla="*/ 1082040 w 2042160"/>
              <a:gd name="connsiteY13" fmla="*/ 411480 h 595642"/>
              <a:gd name="connsiteX14" fmla="*/ 1173480 w 2042160"/>
              <a:gd name="connsiteY14" fmla="*/ 441960 h 595642"/>
              <a:gd name="connsiteX15" fmla="*/ 1264920 w 2042160"/>
              <a:gd name="connsiteY15" fmla="*/ 472440 h 595642"/>
              <a:gd name="connsiteX16" fmla="*/ 1310640 w 2042160"/>
              <a:gd name="connsiteY16" fmla="*/ 502920 h 595642"/>
              <a:gd name="connsiteX17" fmla="*/ 1386840 w 2042160"/>
              <a:gd name="connsiteY17" fmla="*/ 533400 h 595642"/>
              <a:gd name="connsiteX18" fmla="*/ 1524000 w 2042160"/>
              <a:gd name="connsiteY18" fmla="*/ 563880 h 595642"/>
              <a:gd name="connsiteX19" fmla="*/ 1584960 w 2042160"/>
              <a:gd name="connsiteY19" fmla="*/ 594360 h 595642"/>
              <a:gd name="connsiteX20" fmla="*/ 1767840 w 2042160"/>
              <a:gd name="connsiteY20" fmla="*/ 548640 h 595642"/>
              <a:gd name="connsiteX21" fmla="*/ 1859280 w 2042160"/>
              <a:gd name="connsiteY21" fmla="*/ 487680 h 595642"/>
              <a:gd name="connsiteX22" fmla="*/ 1965960 w 2042160"/>
              <a:gd name="connsiteY22" fmla="*/ 411480 h 595642"/>
              <a:gd name="connsiteX23" fmla="*/ 2011680 w 2042160"/>
              <a:gd name="connsiteY23" fmla="*/ 320040 h 595642"/>
              <a:gd name="connsiteX24" fmla="*/ 2042160 w 2042160"/>
              <a:gd name="connsiteY24" fmla="*/ 213360 h 595642"/>
              <a:gd name="connsiteX25" fmla="*/ 2026920 w 2042160"/>
              <a:gd name="connsiteY25" fmla="*/ 76200 h 595642"/>
              <a:gd name="connsiteX26" fmla="*/ 1996440 w 2042160"/>
              <a:gd name="connsiteY26" fmla="*/ 0 h 59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42160" h="595642">
                <a:moveTo>
                  <a:pt x="0" y="274320"/>
                </a:moveTo>
                <a:cubicBezTo>
                  <a:pt x="25400" y="264160"/>
                  <a:pt x="55184" y="261353"/>
                  <a:pt x="76200" y="243840"/>
                </a:cubicBezTo>
                <a:cubicBezTo>
                  <a:pt x="184573" y="153529"/>
                  <a:pt x="-11853" y="232551"/>
                  <a:pt x="137160" y="182880"/>
                </a:cubicBezTo>
                <a:cubicBezTo>
                  <a:pt x="152400" y="172720"/>
                  <a:pt x="166497" y="160591"/>
                  <a:pt x="182880" y="152400"/>
                </a:cubicBezTo>
                <a:cubicBezTo>
                  <a:pt x="196864" y="145408"/>
                  <a:pt x="278420" y="113275"/>
                  <a:pt x="304800" y="106680"/>
                </a:cubicBezTo>
                <a:cubicBezTo>
                  <a:pt x="329930" y="100398"/>
                  <a:pt x="355600" y="96520"/>
                  <a:pt x="381000" y="91440"/>
                </a:cubicBezTo>
                <a:cubicBezTo>
                  <a:pt x="462280" y="96520"/>
                  <a:pt x="543768" y="98959"/>
                  <a:pt x="624840" y="106680"/>
                </a:cubicBezTo>
                <a:cubicBezTo>
                  <a:pt x="650626" y="109136"/>
                  <a:pt x="677872" y="110336"/>
                  <a:pt x="701040" y="121920"/>
                </a:cubicBezTo>
                <a:cubicBezTo>
                  <a:pt x="720317" y="131559"/>
                  <a:pt x="733528" y="150627"/>
                  <a:pt x="746760" y="167640"/>
                </a:cubicBezTo>
                <a:cubicBezTo>
                  <a:pt x="769250" y="196556"/>
                  <a:pt x="772967" y="247496"/>
                  <a:pt x="807720" y="259080"/>
                </a:cubicBezTo>
                <a:lnTo>
                  <a:pt x="853440" y="274320"/>
                </a:lnTo>
                <a:cubicBezTo>
                  <a:pt x="867246" y="284675"/>
                  <a:pt x="937835" y="339378"/>
                  <a:pt x="960120" y="350520"/>
                </a:cubicBezTo>
                <a:cubicBezTo>
                  <a:pt x="984589" y="362754"/>
                  <a:pt x="1011851" y="368766"/>
                  <a:pt x="1036320" y="381000"/>
                </a:cubicBezTo>
                <a:cubicBezTo>
                  <a:pt x="1052703" y="389191"/>
                  <a:pt x="1065302" y="404041"/>
                  <a:pt x="1082040" y="411480"/>
                </a:cubicBezTo>
                <a:cubicBezTo>
                  <a:pt x="1111400" y="424529"/>
                  <a:pt x="1143000" y="431800"/>
                  <a:pt x="1173480" y="441960"/>
                </a:cubicBezTo>
                <a:lnTo>
                  <a:pt x="1264920" y="472440"/>
                </a:lnTo>
                <a:cubicBezTo>
                  <a:pt x="1280160" y="482600"/>
                  <a:pt x="1294257" y="494729"/>
                  <a:pt x="1310640" y="502920"/>
                </a:cubicBezTo>
                <a:cubicBezTo>
                  <a:pt x="1335109" y="515154"/>
                  <a:pt x="1360887" y="524749"/>
                  <a:pt x="1386840" y="533400"/>
                </a:cubicBezTo>
                <a:cubicBezTo>
                  <a:pt x="1419124" y="544161"/>
                  <a:pt x="1493803" y="557841"/>
                  <a:pt x="1524000" y="563880"/>
                </a:cubicBezTo>
                <a:cubicBezTo>
                  <a:pt x="1544320" y="574040"/>
                  <a:pt x="1562320" y="592473"/>
                  <a:pt x="1584960" y="594360"/>
                </a:cubicBezTo>
                <a:cubicBezTo>
                  <a:pt x="1659633" y="600583"/>
                  <a:pt x="1708960" y="583968"/>
                  <a:pt x="1767840" y="548640"/>
                </a:cubicBezTo>
                <a:cubicBezTo>
                  <a:pt x="1799252" y="529793"/>
                  <a:pt x="1826515" y="504063"/>
                  <a:pt x="1859280" y="487680"/>
                </a:cubicBezTo>
                <a:cubicBezTo>
                  <a:pt x="1939517" y="447561"/>
                  <a:pt x="1904176" y="473264"/>
                  <a:pt x="1965960" y="411480"/>
                </a:cubicBezTo>
                <a:cubicBezTo>
                  <a:pt x="2004266" y="296562"/>
                  <a:pt x="1952594" y="438213"/>
                  <a:pt x="2011680" y="320040"/>
                </a:cubicBezTo>
                <a:cubicBezTo>
                  <a:pt x="2022612" y="298176"/>
                  <a:pt x="2037277" y="232892"/>
                  <a:pt x="2042160" y="213360"/>
                </a:cubicBezTo>
                <a:cubicBezTo>
                  <a:pt x="2037080" y="167640"/>
                  <a:pt x="2034483" y="121575"/>
                  <a:pt x="2026920" y="76200"/>
                </a:cubicBezTo>
                <a:cubicBezTo>
                  <a:pt x="2022212" y="47952"/>
                  <a:pt x="2008877" y="24874"/>
                  <a:pt x="1996440" y="0"/>
                </a:cubicBezTo>
              </a:path>
            </a:pathLst>
          </a:cu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22320" y="5329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</a:t>
            </a:r>
            <a:r>
              <a:rPr lang="en-US" sz="2400" i="1" dirty="0" smtClean="0"/>
              <a:t>)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82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515949"/>
              </p:ext>
            </p:extLst>
          </p:nvPr>
        </p:nvGraphicFramePr>
        <p:xfrm>
          <a:off x="914400" y="914400"/>
          <a:ext cx="643441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9" name="Equation" r:id="rId3" imgW="3314520" imgH="431640" progId="Equation.DSMT4">
                  <p:embed/>
                </p:oleObj>
              </mc:Choice>
              <mc:Fallback>
                <p:oleObj name="Equation" r:id="rId3" imgW="3314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914400"/>
                        <a:ext cx="643441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644253"/>
              </p:ext>
            </p:extLst>
          </p:nvPr>
        </p:nvGraphicFramePr>
        <p:xfrm>
          <a:off x="927100" y="1828800"/>
          <a:ext cx="6680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0" name="Equation" r:id="rId5" imgW="3441600" imgH="431640" progId="Equation.DSMT4">
                  <p:embed/>
                </p:oleObj>
              </mc:Choice>
              <mc:Fallback>
                <p:oleObj name="Equation" r:id="rId5" imgW="3441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7100" y="1828800"/>
                        <a:ext cx="6680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" y="269346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performing the integrations over first </a:t>
            </a:r>
            <a:r>
              <a:rPr lang="en-US" sz="2400" i="1" dirty="0" smtClean="0"/>
              <a:t> d</a:t>
            </a:r>
            <a:r>
              <a:rPr lang="en-US" sz="2400" i="1" baseline="30000" dirty="0" smtClean="0"/>
              <a:t>3</a:t>
            </a:r>
            <a:r>
              <a:rPr lang="en-US" sz="2400" i="1" dirty="0" smtClean="0"/>
              <a:t>r’</a:t>
            </a:r>
            <a:r>
              <a:rPr lang="en-US" sz="2400" dirty="0" smtClean="0"/>
              <a:t>  and then </a:t>
            </a:r>
            <a:r>
              <a:rPr lang="en-US" sz="2400" i="1" dirty="0" err="1" smtClean="0"/>
              <a:t>dt</a:t>
            </a:r>
            <a:r>
              <a:rPr lang="en-US" sz="2400" i="1" dirty="0" smtClean="0"/>
              <a:t>’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smtClean="0"/>
              <a:t>making </a:t>
            </a:r>
            <a:r>
              <a:rPr lang="en-US" sz="2400" dirty="0"/>
              <a:t>use of the fact that for any function </a:t>
            </a:r>
            <a:r>
              <a:rPr lang="en-US" sz="2400" dirty="0" smtClean="0"/>
              <a:t>of </a:t>
            </a:r>
            <a:r>
              <a:rPr lang="en-US" sz="2400" i="1" dirty="0" smtClean="0"/>
              <a:t>t’</a:t>
            </a:r>
            <a:r>
              <a:rPr lang="en-US" sz="2400" dirty="0" smtClean="0"/>
              <a:t>,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68628"/>
              </p:ext>
            </p:extLst>
          </p:nvPr>
        </p:nvGraphicFramePr>
        <p:xfrm>
          <a:off x="3263900" y="2311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1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63900" y="2311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037585"/>
              </p:ext>
            </p:extLst>
          </p:nvPr>
        </p:nvGraphicFramePr>
        <p:xfrm>
          <a:off x="612907" y="3524458"/>
          <a:ext cx="7552426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2" name="Equation" r:id="rId9" imgW="3924000" imgH="672840" progId="Equation.DSMT4">
                  <p:embed/>
                </p:oleObj>
              </mc:Choice>
              <mc:Fallback>
                <p:oleObj name="Equation" r:id="rId9" imgW="39240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2907" y="3524458"/>
                        <a:ext cx="7552426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4800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the ``retarded time'' is defined to </a:t>
            </a:r>
            <a:r>
              <a:rPr lang="en-US" sz="2400" dirty="0" smtClean="0"/>
              <a:t>be</a:t>
            </a:r>
            <a:endParaRPr lang="en-US" sz="24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364235"/>
              </p:ext>
            </p:extLst>
          </p:nvPr>
        </p:nvGraphicFramePr>
        <p:xfrm>
          <a:off x="1981200" y="5181600"/>
          <a:ext cx="3352800" cy="1095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3" name="Equation" r:id="rId11" imgW="1282680" imgH="419040" progId="Equation.DSMT4">
                  <p:embed/>
                </p:oleObj>
              </mc:Choice>
              <mc:Fallback>
                <p:oleObj name="Equation" r:id="rId11" imgW="1282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5181600"/>
                        <a:ext cx="3352800" cy="1095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14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3" name="Equation" r:id="rId3" imgW="1587240" imgH="583920" progId="Equation.DSMT4">
                  <p:embed/>
                </p:oleObj>
              </mc:Choice>
              <mc:Fallback>
                <p:oleObj name="Equation" r:id="rId3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07123"/>
              </p:ext>
            </p:extLst>
          </p:nvPr>
        </p:nvGraphicFramePr>
        <p:xfrm>
          <a:off x="1131887" y="2881313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4" name="Equation" r:id="rId5" imgW="1701720" imgH="583920" progId="Equation.DSMT4">
                  <p:embed/>
                </p:oleObj>
              </mc:Choice>
              <mc:Fallback>
                <p:oleObj name="Equation" r:id="rId5" imgW="1701720" imgH="583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7" y="2881313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74699"/>
              </p:ext>
            </p:extLst>
          </p:nvPr>
        </p:nvGraphicFramePr>
        <p:xfrm>
          <a:off x="1837505" y="4241185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5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7505" y="4241185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6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080084"/>
              </p:ext>
            </p:extLst>
          </p:nvPr>
        </p:nvGraphicFramePr>
        <p:xfrm>
          <a:off x="1981200" y="49911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7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4991100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635348"/>
              </p:ext>
            </p:extLst>
          </p:nvPr>
        </p:nvGraphicFramePr>
        <p:xfrm>
          <a:off x="4998720" y="4421832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8" name="Equation" r:id="rId13" imgW="1282680" imgH="419040" progId="Equation.DSMT4">
                  <p:embed/>
                </p:oleObj>
              </mc:Choice>
              <mc:Fallback>
                <p:oleObj name="Equation" r:id="rId13" imgW="128268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8720" y="4421832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39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93003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order to find the electric and magnetic fields, we need to evaluate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60618"/>
              </p:ext>
            </p:extLst>
          </p:nvPr>
        </p:nvGraphicFramePr>
        <p:xfrm>
          <a:off x="1600200" y="1108501"/>
          <a:ext cx="4137381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2" name="Equation" r:id="rId3" imgW="1790640" imgH="393480" progId="Equation.DSMT4">
                  <p:embed/>
                </p:oleObj>
              </mc:Choice>
              <mc:Fallback>
                <p:oleObj name="Equation" r:id="rId3" imgW="1790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1108501"/>
                        <a:ext cx="4137381" cy="909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650789"/>
              </p:ext>
            </p:extLst>
          </p:nvPr>
        </p:nvGraphicFramePr>
        <p:xfrm>
          <a:off x="1685290" y="2133600"/>
          <a:ext cx="27876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3" name="Equation" r:id="rId5" imgW="1206360" imgH="203040" progId="Equation.DSMT4">
                  <p:embed/>
                </p:oleObj>
              </mc:Choice>
              <mc:Fallback>
                <p:oleObj name="Equation" r:id="rId5" imgW="12063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290" y="2133600"/>
                        <a:ext cx="27876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3840" y="28194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trick of evaluating these derivatives is that the retarded time </a:t>
            </a:r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r</a:t>
            </a:r>
            <a:r>
              <a:rPr lang="en-US" sz="2400" i="1" dirty="0" smtClean="0"/>
              <a:t> </a:t>
            </a:r>
            <a:r>
              <a:rPr lang="en-US" sz="2400" dirty="0" smtClean="0"/>
              <a:t>depends </a:t>
            </a:r>
            <a:r>
              <a:rPr lang="en-US" sz="2400" dirty="0"/>
              <a:t>on position </a:t>
            </a:r>
            <a:r>
              <a:rPr lang="en-US" sz="2400" b="1" dirty="0" smtClean="0"/>
              <a:t>r </a:t>
            </a:r>
            <a:r>
              <a:rPr lang="en-US" sz="2400" dirty="0" smtClean="0"/>
              <a:t>and </a:t>
            </a:r>
            <a:r>
              <a:rPr lang="en-US" sz="2400" dirty="0"/>
              <a:t>on itself. We can show the following </a:t>
            </a:r>
            <a:r>
              <a:rPr lang="en-US" sz="2400" dirty="0" smtClean="0"/>
              <a:t>results using </a:t>
            </a:r>
            <a:r>
              <a:rPr lang="en-US" sz="2400" dirty="0"/>
              <a:t>the shorthand </a:t>
            </a:r>
            <a:r>
              <a:rPr lang="en-US" sz="2400" dirty="0" smtClean="0"/>
              <a:t>notation: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                                             and</a:t>
            </a:r>
            <a:endParaRPr lang="en-US" sz="2400" dirty="0"/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530691"/>
              </p:ext>
            </p:extLst>
          </p:nvPr>
        </p:nvGraphicFramePr>
        <p:xfrm>
          <a:off x="914400" y="4267200"/>
          <a:ext cx="2743200" cy="1305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4" name="Equation" r:id="rId7" imgW="1307880" imgH="622080" progId="Equation.DSMT4">
                  <p:embed/>
                </p:oleObj>
              </mc:Choice>
              <mc:Fallback>
                <p:oleObj name="Equation" r:id="rId7" imgW="13078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4267200"/>
                        <a:ext cx="2743200" cy="13050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185012"/>
              </p:ext>
            </p:extLst>
          </p:nvPr>
        </p:nvGraphicFramePr>
        <p:xfrm>
          <a:off x="5257800" y="4207371"/>
          <a:ext cx="242252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5" name="Equation" r:id="rId9" imgW="1155600" imgH="622080" progId="Equation.DSMT4">
                  <p:embed/>
                </p:oleObj>
              </mc:Choice>
              <mc:Fallback>
                <p:oleObj name="Equation" r:id="rId9" imgW="1155600" imgH="6220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207371"/>
                        <a:ext cx="2422525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276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648242"/>
              </p:ext>
            </p:extLst>
          </p:nvPr>
        </p:nvGraphicFramePr>
        <p:xfrm>
          <a:off x="457200" y="762000"/>
          <a:ext cx="7564519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0" name="Equation" r:id="rId3" imgW="4406760" imgH="711000" progId="Equation.DSMT4">
                  <p:embed/>
                </p:oleObj>
              </mc:Choice>
              <mc:Fallback>
                <p:oleObj name="Equation" r:id="rId3" imgW="440676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762000"/>
                        <a:ext cx="7564519" cy="122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965824"/>
              </p:ext>
            </p:extLst>
          </p:nvPr>
        </p:nvGraphicFramePr>
        <p:xfrm>
          <a:off x="490538" y="1828800"/>
          <a:ext cx="7891462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1" name="Equation" r:id="rId5" imgW="4597200" imgH="711000" progId="Equation.DSMT4">
                  <p:embed/>
                </p:oleObj>
              </mc:Choice>
              <mc:Fallback>
                <p:oleObj name="Equation" r:id="rId5" imgW="4597200" imgH="71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1828800"/>
                        <a:ext cx="7891462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747434"/>
              </p:ext>
            </p:extLst>
          </p:nvPr>
        </p:nvGraphicFramePr>
        <p:xfrm>
          <a:off x="392113" y="3124200"/>
          <a:ext cx="8021637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2" name="Equation" r:id="rId7" imgW="4673520" imgH="711000" progId="Equation.DSMT4">
                  <p:embed/>
                </p:oleObj>
              </mc:Choice>
              <mc:Fallback>
                <p:oleObj name="Equation" r:id="rId7" imgW="4673520" imgH="711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3124200"/>
                        <a:ext cx="8021637" cy="12207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169440"/>
              </p:ext>
            </p:extLst>
          </p:nvPr>
        </p:nvGraphicFramePr>
        <p:xfrm>
          <a:off x="512762" y="4405312"/>
          <a:ext cx="802163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3" name="Equation" r:id="rId9" imgW="4673520" imgH="939600" progId="Equation.DSMT4">
                  <p:embed/>
                </p:oleObj>
              </mc:Choice>
              <mc:Fallback>
                <p:oleObj name="Equation" r:id="rId9" imgW="4673520" imgH="939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" y="4405312"/>
                        <a:ext cx="8021638" cy="16144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722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14413</TotalTime>
  <Words>638</Words>
  <Application>Microsoft Office PowerPoint</Application>
  <PresentationFormat>On-screen Show (4:3)</PresentationFormat>
  <Paragraphs>127</Paragraphs>
  <Slides>24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Symbol</vt:lpstr>
      <vt:lpstr>Office Theme</vt:lpstr>
      <vt:lpstr>Equation</vt:lpstr>
      <vt:lpstr>MathType 6.0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845</cp:revision>
  <cp:lastPrinted>2015-02-14T21:19:47Z</cp:lastPrinted>
  <dcterms:created xsi:type="dcterms:W3CDTF">2012-01-10T18:32:24Z</dcterms:created>
  <dcterms:modified xsi:type="dcterms:W3CDTF">2015-02-18T14:55:53Z</dcterms:modified>
</cp:coreProperties>
</file>