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357" r:id="rId4"/>
    <p:sldId id="358" r:id="rId5"/>
    <p:sldId id="359" r:id="rId6"/>
    <p:sldId id="360" r:id="rId7"/>
    <p:sldId id="361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4" r:id="rId17"/>
    <p:sldId id="375" r:id="rId18"/>
    <p:sldId id="376" r:id="rId19"/>
    <p:sldId id="377" r:id="rId20"/>
    <p:sldId id="401" r:id="rId21"/>
    <p:sldId id="402" r:id="rId22"/>
    <p:sldId id="403" r:id="rId23"/>
    <p:sldId id="404" r:id="rId24"/>
    <p:sldId id="405" r:id="rId25"/>
    <p:sldId id="400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47" d="100"/>
          <a:sy n="47" d="100"/>
        </p:scale>
        <p:origin x="14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20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5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</a:t>
            </a:r>
            <a:r>
              <a:rPr lang="en-US" sz="3200" b="1" dirty="0" smtClean="0"/>
              <a:t>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16:</a:t>
            </a:r>
            <a:endParaRPr lang="en-US" sz="3200" b="1" dirty="0" smtClean="0"/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Plane polarized electromagnetic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u="sng" dirty="0">
                <a:solidFill>
                  <a:schemeClr val="folHlink"/>
                </a:solidFill>
              </a:rPr>
              <a:t>Reflectance</a:t>
            </a:r>
            <a:r>
              <a:rPr lang="en-US" sz="2400" b="1" dirty="0">
                <a:solidFill>
                  <a:schemeClr val="folHlink"/>
                </a:solidFill>
              </a:rPr>
              <a:t> and transmittance of electromagnetic waves – extension to anisotropy and </a:t>
            </a:r>
            <a:r>
              <a:rPr lang="en-US" sz="2400" b="1" dirty="0" smtClean="0">
                <a:solidFill>
                  <a:schemeClr val="folHlink"/>
                </a:solidFill>
              </a:rPr>
              <a:t>complexity</a:t>
            </a:r>
            <a:endParaRPr lang="en-US" sz="2400" b="1" dirty="0">
              <a:solidFill>
                <a:schemeClr val="folHlink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097704"/>
              </p:ext>
            </p:extLst>
          </p:nvPr>
        </p:nvGraphicFramePr>
        <p:xfrm>
          <a:off x="785813" y="3352800"/>
          <a:ext cx="7496175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0" name="数式" r:id="rId3" imgW="3466800" imgH="1422360" progId="Equation.3">
                  <p:embed/>
                </p:oleObj>
              </mc:Choice>
              <mc:Fallback>
                <p:oleObj name="数式" r:id="rId3" imgW="346680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352800"/>
                        <a:ext cx="7496175" cy="311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838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62653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1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78792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2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2177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274448"/>
              </p:ext>
            </p:extLst>
          </p:nvPr>
        </p:nvGraphicFramePr>
        <p:xfrm>
          <a:off x="1196975" y="3241675"/>
          <a:ext cx="6673850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4" name="数式" r:id="rId3" imgW="3085920" imgH="1523880" progId="Equation.3">
                  <p:embed/>
                </p:oleObj>
              </mc:Choice>
              <mc:Fallback>
                <p:oleObj name="数式" r:id="rId3" imgW="308592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241675"/>
                        <a:ext cx="6673850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838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886634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55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3316511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56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285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59438"/>
              </p:ext>
            </p:extLst>
          </p:nvPr>
        </p:nvGraphicFramePr>
        <p:xfrm>
          <a:off x="3124200" y="774700"/>
          <a:ext cx="6042025" cy="311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4" name="数式" r:id="rId3" imgW="2793960" imgH="1422360" progId="Equation.3">
                  <p:embed/>
                </p:oleObj>
              </mc:Choice>
              <mc:Fallback>
                <p:oleObj name="数式" r:id="rId3" imgW="279396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774700"/>
                        <a:ext cx="6042025" cy="311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467209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95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149736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96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791858"/>
              </p:ext>
            </p:extLst>
          </p:nvPr>
        </p:nvGraphicFramePr>
        <p:xfrm>
          <a:off x="1133475" y="3886200"/>
          <a:ext cx="53006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7" name="数式" r:id="rId9" imgW="2450880" imgH="1117440" progId="Equation.3">
                  <p:embed/>
                </p:oleObj>
              </mc:Choice>
              <mc:Fallback>
                <p:oleObj name="数式" r:id="rId9" imgW="24508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3886200"/>
                        <a:ext cx="5300663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1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952182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8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9919296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19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630664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s-polarization –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field “polarized” perpendicular to plane of incidence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960440"/>
              </p:ext>
            </p:extLst>
          </p:nvPr>
        </p:nvGraphicFramePr>
        <p:xfrm>
          <a:off x="3492817" y="1461661"/>
          <a:ext cx="53006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0" name="数式" r:id="rId7" imgW="2450880" imgH="1117440" progId="Equation.3">
                  <p:embed/>
                </p:oleObj>
              </mc:Choice>
              <mc:Fallback>
                <p:oleObj name="数式" r:id="rId7" imgW="24508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817" y="1461661"/>
                        <a:ext cx="5300663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256188"/>
              </p:ext>
            </p:extLst>
          </p:nvPr>
        </p:nvGraphicFramePr>
        <p:xfrm>
          <a:off x="606425" y="3608388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1" name="数式" r:id="rId9" imgW="3251160" imgH="1066680" progId="Equation.3">
                  <p:embed/>
                </p:oleObj>
              </mc:Choice>
              <mc:Fallback>
                <p:oleObj name="数式" r:id="rId9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608388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48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464886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42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9491815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43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541456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p-polarization –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field “polarized” parallel to plane of incidence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453234"/>
              </p:ext>
            </p:extLst>
          </p:nvPr>
        </p:nvGraphicFramePr>
        <p:xfrm>
          <a:off x="605790" y="3962400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4" name="数式" r:id="rId7" imgW="3251160" imgH="1066680" progId="Equation.3">
                  <p:embed/>
                </p:oleObj>
              </mc:Choice>
              <mc:Fallback>
                <p:oleObj name="数式" r:id="rId7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" y="3962400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69745"/>
              </p:ext>
            </p:extLst>
          </p:nvPr>
        </p:nvGraphicFramePr>
        <p:xfrm>
          <a:off x="3536950" y="1423988"/>
          <a:ext cx="5302250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5" name="数式" r:id="rId9" imgW="2450880" imgH="1117440" progId="Equation.3">
                  <p:embed/>
                </p:oleObj>
              </mc:Choice>
              <mc:Fallback>
                <p:oleObj name="数式" r:id="rId9" imgW="24508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1423988"/>
                        <a:ext cx="5302250" cy="244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7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</a:t>
                </a:r>
                <a:r>
                  <a:rPr lang="en-US" sz="2400" dirty="0" smtClean="0">
                    <a:latin typeface="+mj-lt"/>
                  </a:rPr>
                  <a:t>’</a:t>
                </a:r>
                <a:r>
                  <a:rPr lang="en-US" sz="2400" dirty="0" smtClean="0">
                    <a:latin typeface="Symbol" pitchFamily="18" charset="2"/>
                  </a:rPr>
                  <a:t> e</a:t>
                </a:r>
                <a:r>
                  <a:rPr lang="en-US" sz="2400" dirty="0" smtClean="0"/>
                  <a:t>’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i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 smtClean="0">
                    <a:latin typeface="+mj-lt"/>
                  </a:rPr>
                  <a:t>k</a:t>
                </a:r>
                <a:r>
                  <a:rPr lang="en-US" sz="2400" baseline="-25000" dirty="0" err="1" smtClean="0">
                    <a:latin typeface="+mj-lt"/>
                  </a:rPr>
                  <a:t>R</a:t>
                </a:r>
                <a:endParaRPr lang="en-US" sz="2400" b="1" dirty="0" smtClean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222380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50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3704738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51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61443"/>
              </p:ext>
            </p:extLst>
          </p:nvPr>
        </p:nvGraphicFramePr>
        <p:xfrm>
          <a:off x="620713" y="4114800"/>
          <a:ext cx="70008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2" name="数式" r:id="rId7" imgW="3238200" imgH="927000" progId="Equation.3">
                  <p:embed/>
                </p:oleObj>
              </mc:Choice>
              <mc:Fallback>
                <p:oleObj name="数式" r:id="rId7" imgW="32382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114800"/>
                        <a:ext cx="700087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5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08908"/>
              </p:ext>
            </p:extLst>
          </p:nvPr>
        </p:nvGraphicFramePr>
        <p:xfrm>
          <a:off x="320040" y="796945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6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96945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s-polarization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808362"/>
              </p:ext>
            </p:extLst>
          </p:nvPr>
        </p:nvGraphicFramePr>
        <p:xfrm>
          <a:off x="533400" y="4038600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7" name="数式" r:id="rId5" imgW="3251160" imgH="1066680" progId="Equation.3">
                  <p:embed/>
                </p:oleObj>
              </mc:Choice>
              <mc:Fallback>
                <p:oleObj name="数式" r:id="rId5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38600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35769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p-polarization</a:t>
            </a:r>
          </a:p>
        </p:txBody>
      </p:sp>
    </p:spTree>
    <p:extLst>
      <p:ext uri="{BB962C8B-B14F-4D97-AF65-F5344CB8AC3E}">
        <p14:creationId xmlns:p14="http://schemas.microsoft.com/office/powerpoint/2010/main" val="21809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920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case:   normal incidence   (</a:t>
            </a:r>
            <a:r>
              <a:rPr lang="en-US" sz="2400" i="1" dirty="0" smtClean="0"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=0, </a:t>
            </a:r>
            <a:r>
              <a:rPr lang="en-US" sz="2400" i="1" dirty="0" smtClean="0">
                <a:latin typeface="Symbol" pitchFamily="18" charset="2"/>
              </a:rPr>
              <a:t>q</a:t>
            </a:r>
            <a:r>
              <a:rPr lang="en-US" sz="2400" dirty="0" smtClean="0">
                <a:latin typeface="+mj-lt"/>
              </a:rPr>
              <a:t>=0)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70986"/>
              </p:ext>
            </p:extLst>
          </p:nvPr>
        </p:nvGraphicFramePr>
        <p:xfrm>
          <a:off x="1143000" y="584200"/>
          <a:ext cx="42005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0" name="数式" r:id="rId3" imgW="1942920" imgH="812520" progId="Equation.3">
                  <p:embed/>
                </p:oleObj>
              </mc:Choice>
              <mc:Fallback>
                <p:oleObj name="数式" r:id="rId3" imgW="19429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4200"/>
                        <a:ext cx="42005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769379"/>
              </p:ext>
            </p:extLst>
          </p:nvPr>
        </p:nvGraphicFramePr>
        <p:xfrm>
          <a:off x="1066800" y="2286000"/>
          <a:ext cx="4308475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1" name="数式" r:id="rId5" imgW="1993680" imgH="1981080" progId="Equation.3">
                  <p:embed/>
                </p:oleObj>
              </mc:Choice>
              <mc:Fallback>
                <p:oleObj name="数式" r:id="rId5" imgW="19936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4308475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85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Multilayer dielectrics     (Problem #7.2)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371600"/>
            <a:ext cx="3048000" cy="3429000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81400" y="1371600"/>
            <a:ext cx="1371600" cy="3429000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3000" y="1371600"/>
            <a:ext cx="3657600" cy="3429000"/>
          </a:xfrm>
          <a:prstGeom prst="rect">
            <a:avLst/>
          </a:prstGeom>
          <a:solidFill>
            <a:srgbClr val="7030A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19200" y="2590800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81400" y="2438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81400" y="2819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29200" y="2590800"/>
            <a:ext cx="213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 flipH="1">
            <a:off x="1219200" y="3086100"/>
            <a:ext cx="2362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240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155448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i="1" baseline="-25000" dirty="0" smtClean="0">
                <a:latin typeface="+mj-lt"/>
              </a:rPr>
              <a:t>2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i="1" baseline="-25000" dirty="0" smtClean="0">
                <a:latin typeface="+mj-lt"/>
              </a:rPr>
              <a:t>3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213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k</a:t>
            </a:r>
            <a:r>
              <a:rPr lang="en-US" sz="2400" baseline="-25000" dirty="0" err="1" smtClean="0">
                <a:latin typeface="+mj-lt"/>
              </a:rPr>
              <a:t>i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119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k</a:t>
            </a:r>
            <a:r>
              <a:rPr lang="en-US" sz="2400" baseline="-25000" dirty="0" err="1" smtClean="0">
                <a:latin typeface="+mj-lt"/>
              </a:rPr>
              <a:t>R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74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k</a:t>
            </a:r>
            <a:r>
              <a:rPr lang="en-US" sz="2400" baseline="-25000" dirty="0" err="1" smtClean="0">
                <a:latin typeface="+mj-lt"/>
              </a:rPr>
              <a:t>t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38600" y="2814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k</a:t>
            </a:r>
            <a:r>
              <a:rPr lang="en-US" sz="2400" baseline="-25000" dirty="0" smtClean="0">
                <a:latin typeface="+mj-lt"/>
              </a:rPr>
              <a:t>b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86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k</a:t>
            </a:r>
            <a:r>
              <a:rPr lang="en-US" sz="2400" baseline="-25000" dirty="0" err="1" smtClean="0">
                <a:latin typeface="+mj-lt"/>
              </a:rPr>
              <a:t>a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9" name="Right Brace 28"/>
          <p:cNvSpPr/>
          <p:nvPr/>
        </p:nvSpPr>
        <p:spPr>
          <a:xfrm rot="5400000">
            <a:off x="4076700" y="4381500"/>
            <a:ext cx="381000" cy="13716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14800" y="525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111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analysis to anisotropic media --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3" t="19425" r="27983" b="15041"/>
          <a:stretch/>
        </p:blipFill>
        <p:spPr bwMode="auto">
          <a:xfrm>
            <a:off x="1409054" y="1032574"/>
            <a:ext cx="6058546" cy="536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6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31917" y="285867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17" y="583575"/>
            <a:ext cx="8354883" cy="49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the problem of determining the reflectance from </a:t>
            </a:r>
            <a:r>
              <a:rPr lang="en-US" sz="2400" dirty="0" smtClean="0"/>
              <a:t>an anisotropic medium with isotropic </a:t>
            </a:r>
            <a:r>
              <a:rPr lang="en-US" sz="2400" dirty="0"/>
              <a:t>permeability </a:t>
            </a:r>
            <a:r>
              <a:rPr lang="en-US" sz="2400" dirty="0" smtClean="0">
                <a:latin typeface="Symbol" pitchFamily="18" charset="2"/>
              </a:rPr>
              <a:t>m</a:t>
            </a:r>
            <a:r>
              <a:rPr lang="en-US" sz="2400" baseline="-25000" dirty="0" smtClean="0">
                <a:latin typeface="Symbol" pitchFamily="18" charset="2"/>
              </a:rPr>
              <a:t>0 </a:t>
            </a:r>
            <a:r>
              <a:rPr lang="en-US" sz="2400" dirty="0" smtClean="0"/>
              <a:t>and anisotropic permittivity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baseline="-25000" dirty="0" smtClean="0">
                <a:latin typeface="Symbol" pitchFamily="18" charset="2"/>
              </a:rPr>
              <a:t>0 </a:t>
            </a:r>
            <a:r>
              <a:rPr lang="en-US" sz="2400" b="1" dirty="0" smtClean="0">
                <a:latin typeface="Symbol" pitchFamily="18" charset="2"/>
              </a:rPr>
              <a:t>k </a:t>
            </a:r>
            <a:r>
              <a:rPr lang="en-US" sz="2400" dirty="0" smtClean="0"/>
              <a:t>where:</a:t>
            </a:r>
          </a:p>
          <a:p>
            <a:endParaRPr lang="en-US" sz="2400" b="1" baseline="-25000" dirty="0"/>
          </a:p>
          <a:p>
            <a:endParaRPr lang="en-US" sz="2400" b="1" baseline="-25000" dirty="0" smtClean="0"/>
          </a:p>
          <a:p>
            <a:endParaRPr lang="en-US" sz="2400" b="1" baseline="-25000" dirty="0"/>
          </a:p>
          <a:p>
            <a:endParaRPr lang="en-US" sz="2400" b="1" baseline="-25000" dirty="0" smtClean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dirty="0" smtClean="0"/>
          </a:p>
          <a:p>
            <a:r>
              <a:rPr lang="en-US" sz="2400" dirty="0" smtClean="0"/>
              <a:t>By assumption, the </a:t>
            </a:r>
            <a:r>
              <a:rPr lang="en-US" sz="2400" dirty="0"/>
              <a:t>wave vector in the medium is</a:t>
            </a:r>
          </a:p>
          <a:p>
            <a:r>
              <a:rPr lang="en-US" sz="2400" dirty="0"/>
              <a:t>confined to the </a:t>
            </a:r>
            <a:r>
              <a:rPr lang="en-US" sz="2400" i="1" dirty="0" smtClean="0"/>
              <a:t>x-y</a:t>
            </a:r>
            <a:r>
              <a:rPr lang="en-US" sz="2400" dirty="0" smtClean="0"/>
              <a:t> </a:t>
            </a:r>
            <a:r>
              <a:rPr lang="en-US" sz="2400" dirty="0"/>
              <a:t>plane and will be denoted </a:t>
            </a:r>
            <a:r>
              <a:rPr lang="en-US" sz="2400" dirty="0" smtClean="0"/>
              <a:t>by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electric field inside the medium is given by:</a:t>
            </a:r>
            <a:endParaRPr lang="en-US" sz="2400" dirty="0"/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98647"/>
              </p:ext>
            </p:extLst>
          </p:nvPr>
        </p:nvGraphicFramePr>
        <p:xfrm>
          <a:off x="2147973" y="1524000"/>
          <a:ext cx="316094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5" name="Equation" r:id="rId3" imgW="1282680" imgH="711000" progId="Equation.DSMT4">
                  <p:embed/>
                </p:oleObj>
              </mc:Choice>
              <mc:Fallback>
                <p:oleObj name="Equation" r:id="rId3" imgW="1282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973" y="1524000"/>
                        <a:ext cx="316094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695085"/>
              </p:ext>
            </p:extLst>
          </p:nvPr>
        </p:nvGraphicFramePr>
        <p:xfrm>
          <a:off x="352424" y="3962400"/>
          <a:ext cx="8639176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6" name="Equation" r:id="rId5" imgW="3504960" imgH="393480" progId="Equation.DSMT4">
                  <p:embed/>
                </p:oleObj>
              </mc:Choice>
              <mc:Fallback>
                <p:oleObj name="Equation" r:id="rId5" imgW="35049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4" y="3962400"/>
                        <a:ext cx="8639176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175200"/>
              </p:ext>
            </p:extLst>
          </p:nvPr>
        </p:nvGraphicFramePr>
        <p:xfrm>
          <a:off x="2130425" y="5476875"/>
          <a:ext cx="52911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7" name="Equation" r:id="rId7" imgW="2145960" imgH="355320" progId="Equation.DSMT4">
                  <p:embed/>
                </p:oleObj>
              </mc:Choice>
              <mc:Fallback>
                <p:oleObj name="Equation" r:id="rId7" imgW="2145960" imgH="355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5476875"/>
                        <a:ext cx="5291138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668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Inside the anisotropic medium, Maxwell’s equations are: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After some algebra, the equation for </a:t>
            </a:r>
            <a:r>
              <a:rPr lang="en-US" sz="2400" b="1" dirty="0" smtClean="0">
                <a:latin typeface="+mj-lt"/>
              </a:rPr>
              <a:t>E</a:t>
            </a:r>
            <a:r>
              <a:rPr lang="en-US" sz="2400" dirty="0" smtClean="0">
                <a:latin typeface="+mj-lt"/>
              </a:rPr>
              <a:t> is: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From </a:t>
            </a:r>
            <a:r>
              <a:rPr lang="en-US" sz="2400" b="1" dirty="0" smtClean="0"/>
              <a:t>E,</a:t>
            </a:r>
            <a:r>
              <a:rPr lang="en-US" sz="2400" dirty="0" smtClean="0"/>
              <a:t> </a:t>
            </a:r>
            <a:r>
              <a:rPr lang="en-US" sz="2400" b="1" dirty="0" smtClean="0"/>
              <a:t>H</a:t>
            </a:r>
            <a:r>
              <a:rPr lang="en-US" sz="2400" dirty="0" smtClean="0"/>
              <a:t> can be determined from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130763"/>
              </p:ext>
            </p:extLst>
          </p:nvPr>
        </p:nvGraphicFramePr>
        <p:xfrm>
          <a:off x="904875" y="841375"/>
          <a:ext cx="66389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4" name="Equation" r:id="rId3" imgW="2692080" imgH="431640" progId="Equation.DSMT4">
                  <p:embed/>
                </p:oleObj>
              </mc:Choice>
              <mc:Fallback>
                <p:oleObj name="Equation" r:id="rId3" imgW="269208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841375"/>
                        <a:ext cx="66389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85975"/>
              </p:ext>
            </p:extLst>
          </p:nvPr>
        </p:nvGraphicFramePr>
        <p:xfrm>
          <a:off x="838200" y="2628364"/>
          <a:ext cx="7015163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5" name="Equation" r:id="rId5" imgW="2844720" imgH="736560" progId="Equation.DSMT4">
                  <p:embed/>
                </p:oleObj>
              </mc:Choice>
              <mc:Fallback>
                <p:oleObj name="Equation" r:id="rId5" imgW="2844720" imgH="736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28364"/>
                        <a:ext cx="7015163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801433"/>
              </p:ext>
            </p:extLst>
          </p:nvPr>
        </p:nvGraphicFramePr>
        <p:xfrm>
          <a:off x="647700" y="5275262"/>
          <a:ext cx="82677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6" name="Equation" r:id="rId7" imgW="3352680" imgH="457200" progId="Equation.DSMT4">
                  <p:embed/>
                </p:oleObj>
              </mc:Choice>
              <mc:Fallback>
                <p:oleObj name="Equation" r:id="rId7" imgW="33526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275262"/>
                        <a:ext cx="82677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590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fields for the incident and reflected waves are the same as for the isotropic case.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Note that, consistent with Snell’s law:</a:t>
            </a:r>
          </a:p>
          <a:p>
            <a:r>
              <a:rPr lang="en-US" sz="2400" dirty="0" smtClean="0">
                <a:latin typeface="+mj-lt"/>
              </a:rPr>
              <a:t>Continuity conditions at the </a:t>
            </a:r>
            <a:r>
              <a:rPr lang="en-US" sz="2400" i="1" dirty="0" smtClean="0">
                <a:latin typeface="+mj-lt"/>
              </a:rPr>
              <a:t>y=0</a:t>
            </a:r>
            <a:r>
              <a:rPr lang="en-US" sz="2400" dirty="0" smtClean="0">
                <a:latin typeface="+mj-lt"/>
              </a:rPr>
              <a:t> plane must be applied for the following fields: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There will be two different solutions, depending of the polarization of the incident field.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050234"/>
              </p:ext>
            </p:extLst>
          </p:nvPr>
        </p:nvGraphicFramePr>
        <p:xfrm>
          <a:off x="1066800" y="1181517"/>
          <a:ext cx="3570287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9" name="Equation" r:id="rId3" imgW="1447560" imgH="812520" progId="Equation.DSMT4">
                  <p:embed/>
                </p:oleObj>
              </mc:Choice>
              <mc:Fallback>
                <p:oleObj name="Equation" r:id="rId3" imgW="1447560" imgH="812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81517"/>
                        <a:ext cx="3570287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06495"/>
              </p:ext>
            </p:extLst>
          </p:nvPr>
        </p:nvGraphicFramePr>
        <p:xfrm>
          <a:off x="5791200" y="3233757"/>
          <a:ext cx="14398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0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233757"/>
                        <a:ext cx="14398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216658"/>
              </p:ext>
            </p:extLst>
          </p:nvPr>
        </p:nvGraphicFramePr>
        <p:xfrm>
          <a:off x="242888" y="4624388"/>
          <a:ext cx="86391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1" name="Equation" r:id="rId7" imgW="3504960" imgH="241200" progId="Equation.DSMT4">
                  <p:embed/>
                </p:oleObj>
              </mc:Choice>
              <mc:Fallback>
                <p:oleObj name="Equation" r:id="rId7" imgW="35049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4624388"/>
                        <a:ext cx="86391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110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for s-polarization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126512"/>
              </p:ext>
            </p:extLst>
          </p:nvPr>
        </p:nvGraphicFramePr>
        <p:xfrm>
          <a:off x="609600" y="914400"/>
          <a:ext cx="8237538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7" name="Equation" r:id="rId3" imgW="3809880" imgH="736560" progId="Equation.DSMT4">
                  <p:embed/>
                </p:oleObj>
              </mc:Choice>
              <mc:Fallback>
                <p:oleObj name="Equation" r:id="rId3" imgW="38098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8237538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140366"/>
              </p:ext>
            </p:extLst>
          </p:nvPr>
        </p:nvGraphicFramePr>
        <p:xfrm>
          <a:off x="533400" y="2514600"/>
          <a:ext cx="8128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8" name="Equation" r:id="rId5" imgW="3759120" imgH="482400" progId="Equation.DSMT4">
                  <p:embed/>
                </p:oleObj>
              </mc:Choice>
              <mc:Fallback>
                <p:oleObj name="Equation" r:id="rId5" imgW="37591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81280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16366"/>
              </p:ext>
            </p:extLst>
          </p:nvPr>
        </p:nvGraphicFramePr>
        <p:xfrm>
          <a:off x="1763395" y="3962400"/>
          <a:ext cx="21685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9" name="Equation" r:id="rId7" imgW="1002960" imgH="469800" progId="Equation.DSMT4">
                  <p:embed/>
                </p:oleObj>
              </mc:Choice>
              <mc:Fallback>
                <p:oleObj name="Equation" r:id="rId7" imgW="10029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395" y="3962400"/>
                        <a:ext cx="216852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655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for p-polarization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22218"/>
              </p:ext>
            </p:extLst>
          </p:nvPr>
        </p:nvGraphicFramePr>
        <p:xfrm>
          <a:off x="2462213" y="511175"/>
          <a:ext cx="453072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3" name="Equation" r:id="rId3" imgW="2095200" imgH="1473120" progId="Equation.DSMT4">
                  <p:embed/>
                </p:oleObj>
              </mc:Choice>
              <mc:Fallback>
                <p:oleObj name="Equation" r:id="rId3" imgW="209520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511175"/>
                        <a:ext cx="453072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549334"/>
              </p:ext>
            </p:extLst>
          </p:nvPr>
        </p:nvGraphicFramePr>
        <p:xfrm>
          <a:off x="228600" y="3747511"/>
          <a:ext cx="8610600" cy="1434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4" name="Equation" r:id="rId5" imgW="4165560" imgH="685800" progId="Equation.DSMT4">
                  <p:embed/>
                </p:oleObj>
              </mc:Choice>
              <mc:Fallback>
                <p:oleObj name="Equation" r:id="rId5" imgW="4165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47511"/>
                        <a:ext cx="8610600" cy="1434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351228"/>
              </p:ext>
            </p:extLst>
          </p:nvPr>
        </p:nvGraphicFramePr>
        <p:xfrm>
          <a:off x="2346325" y="5295900"/>
          <a:ext cx="26066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5" name="Equation" r:id="rId7" imgW="1206360" imgH="469800" progId="Equation.DSMT4">
                  <p:embed/>
                </p:oleObj>
              </mc:Choice>
              <mc:Fallback>
                <p:oleObj name="Equation" r:id="rId7" imgW="1206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295900"/>
                        <a:ext cx="260667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605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160652"/>
              </p:ext>
            </p:extLst>
          </p:nvPr>
        </p:nvGraphicFramePr>
        <p:xfrm>
          <a:off x="685800" y="1447800"/>
          <a:ext cx="6891338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8" name="数式" r:id="rId3" imgW="3187440" imgH="1777680" progId="Equation.3">
                  <p:embed/>
                </p:oleObj>
              </mc:Choice>
              <mc:Fallback>
                <p:oleObj name="数式" r:id="rId3" imgW="318744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6891338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31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6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7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8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4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</a:t>
            </a:r>
            <a:r>
              <a:rPr lang="en-US" sz="2400" i="1" dirty="0" smtClean="0">
                <a:latin typeface="Symbol" pitchFamily="18" charset="2"/>
              </a:rPr>
              <a:t>e, m</a:t>
            </a:r>
            <a:r>
              <a:rPr lang="en-US" sz="2400" i="1" dirty="0" smtClean="0">
                <a:latin typeface="+mj-lt"/>
              </a:rPr>
              <a:t>, n, k</a:t>
            </a:r>
            <a:r>
              <a:rPr lang="en-US" sz="2400" dirty="0" smtClean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 smtClean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4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5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B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of plane electromagnetic waves at a plane interface between dielectrics (assumed to be lossless)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447800" y="1524000"/>
            <a:ext cx="6019800" cy="4724400"/>
            <a:chOff x="1447800" y="1524000"/>
            <a:chExt cx="6019800" cy="4724400"/>
          </a:xfrm>
        </p:grpSpPr>
        <p:sp>
          <p:nvSpPr>
            <p:cNvPr id="6" name="Rectangle 5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905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m</a:t>
              </a:r>
              <a:r>
                <a:rPr lang="en-US" sz="2400" dirty="0" smtClean="0">
                  <a:latin typeface="+mj-lt"/>
                </a:rPr>
                <a:t>’</a:t>
              </a:r>
              <a:r>
                <a:rPr lang="en-US" sz="2400" dirty="0" smtClean="0">
                  <a:latin typeface="Symbol" pitchFamily="18" charset="2"/>
                </a:rPr>
                <a:t> e</a:t>
              </a:r>
              <a:r>
                <a:rPr lang="en-US" sz="2400" dirty="0" smtClean="0"/>
                <a:t>’</a:t>
              </a:r>
              <a:endParaRPr lang="en-US" sz="2400" dirty="0" smtClean="0">
                <a:latin typeface="Symbol" pitchFamily="18" charset="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029200" y="2891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k’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24200" y="43411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k</a:t>
              </a:r>
              <a:r>
                <a:rPr lang="en-US" sz="2400" baseline="-25000" dirty="0" err="1" smtClean="0">
                  <a:latin typeface="+mj-lt"/>
                </a:rPr>
                <a:t>i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95800" y="4186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k</a:t>
              </a:r>
              <a:r>
                <a:rPr lang="en-US" sz="2400" baseline="-25000" dirty="0" err="1" smtClean="0">
                  <a:latin typeface="+mj-lt"/>
                </a:rPr>
                <a:t>R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i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R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3195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</a:rPr>
                <a:t>q</a:t>
              </a:r>
            </a:p>
          </p:txBody>
        </p:sp>
        <p:sp>
          <p:nvSpPr>
            <p:cNvPr id="24" name="Arc 23"/>
            <p:cNvSpPr/>
            <p:nvPr/>
          </p:nvSpPr>
          <p:spPr>
            <a:xfrm>
              <a:off x="3733800" y="3200400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0388273">
              <a:off x="3607134" y="4414369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7066266">
              <a:off x="3903168" y="4350591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13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and refraction -- continued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" y="1066800"/>
            <a:ext cx="3009900" cy="2362200"/>
            <a:chOff x="1447800" y="1524000"/>
            <a:chExt cx="6019800" cy="4724400"/>
          </a:xfrm>
        </p:grpSpPr>
        <p:sp>
          <p:nvSpPr>
            <p:cNvPr id="7" name="Rectangle 6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2600" y="1905000"/>
              <a:ext cx="1981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m</a:t>
              </a:r>
              <a:r>
                <a:rPr lang="en-US" sz="2400" dirty="0" smtClean="0">
                  <a:latin typeface="+mj-lt"/>
                </a:rPr>
                <a:t>’</a:t>
              </a:r>
              <a:r>
                <a:rPr lang="en-US" sz="2400" dirty="0" smtClean="0">
                  <a:latin typeface="Symbol" pitchFamily="18" charset="2"/>
                </a:rPr>
                <a:t> e</a:t>
              </a:r>
              <a:r>
                <a:rPr lang="en-US" sz="2400" dirty="0" smtClean="0"/>
                <a:t>’</a:t>
              </a:r>
              <a:endParaRPr lang="en-US" sz="2400" dirty="0" smtClean="0">
                <a:latin typeface="Symbol" pitchFamily="18" charset="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029200" y="3121968"/>
              <a:ext cx="1295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k’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19400" y="396240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k</a:t>
              </a:r>
              <a:r>
                <a:rPr lang="en-US" sz="2400" baseline="-25000" dirty="0" err="1" smtClean="0">
                  <a:latin typeface="+mj-lt"/>
                </a:rPr>
                <a:t>i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8200" y="4186536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k</a:t>
              </a:r>
              <a:r>
                <a:rPr lang="en-US" sz="2400" baseline="-25000" dirty="0" err="1" smtClean="0">
                  <a:latin typeface="+mj-lt"/>
                </a:rPr>
                <a:t>R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814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386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38600" y="2895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</a:rPr>
                <a:t>q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904906"/>
              </p:ext>
            </p:extLst>
          </p:nvPr>
        </p:nvGraphicFramePr>
        <p:xfrm>
          <a:off x="3197225" y="3051175"/>
          <a:ext cx="5794375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0" name="数式" r:id="rId3" imgW="2679480" imgH="1600200" progId="Equation.3">
                  <p:embed/>
                </p:oleObj>
              </mc:Choice>
              <mc:Fallback>
                <p:oleObj name="数式" r:id="rId3" imgW="267948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3051175"/>
                        <a:ext cx="5794375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621482"/>
              </p:ext>
            </p:extLst>
          </p:nvPr>
        </p:nvGraphicFramePr>
        <p:xfrm>
          <a:off x="3632712" y="777106"/>
          <a:ext cx="5218112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1" name="数式" r:id="rId5" imgW="2412720" imgH="901440" progId="Equation.3">
                  <p:embed/>
                </p:oleObj>
              </mc:Choice>
              <mc:Fallback>
                <p:oleObj name="数式" r:id="rId5" imgW="24127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712" y="777106"/>
                        <a:ext cx="5218112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73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14421</TotalTime>
  <Words>708</Words>
  <Application>Microsoft Office PowerPoint</Application>
  <PresentationFormat>On-screen Show (4:3)</PresentationFormat>
  <Paragraphs>225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854</cp:revision>
  <cp:lastPrinted>2014-02-21T04:11:42Z</cp:lastPrinted>
  <dcterms:created xsi:type="dcterms:W3CDTF">2012-01-10T18:32:24Z</dcterms:created>
  <dcterms:modified xsi:type="dcterms:W3CDTF">2015-02-20T02:50:47Z</dcterms:modified>
</cp:coreProperties>
</file>