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57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47" d="100"/>
          <a:sy n="47" d="100"/>
        </p:scale>
        <p:origin x="14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hyperlink" Target="http://img.tfd.com/ggse/d6/gsed_0001_0012_0_img2972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s.aip.org/history/Thumbnails/drude_paul_a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17:</a:t>
            </a:r>
            <a:endParaRPr lang="en-US" sz="3200" b="1" dirty="0" smtClean="0"/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Real and imaginary contributions to electromagnetic response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F</a:t>
            </a:r>
            <a:r>
              <a:rPr lang="en-US" sz="2800" b="1" dirty="0" smtClean="0">
                <a:solidFill>
                  <a:schemeClr val="folHlink"/>
                </a:solidFill>
              </a:rPr>
              <a:t>requency </a:t>
            </a:r>
            <a:r>
              <a:rPr lang="en-US" sz="2800" b="1" dirty="0">
                <a:solidFill>
                  <a:schemeClr val="folHlink"/>
                </a:solidFill>
              </a:rPr>
              <a:t>dependence of dielectric  materials; </a:t>
            </a:r>
            <a:r>
              <a:rPr lang="en-US" sz="2800" b="1" dirty="0" err="1">
                <a:solidFill>
                  <a:schemeClr val="folHlink"/>
                </a:solidFill>
              </a:rPr>
              <a:t>Drude</a:t>
            </a:r>
            <a:r>
              <a:rPr lang="en-US" sz="2800" b="1" dirty="0">
                <a:solidFill>
                  <a:schemeClr val="folHlink"/>
                </a:solidFill>
              </a:rPr>
              <a:t> </a:t>
            </a:r>
            <a:r>
              <a:rPr lang="en-US" sz="2800" b="1" dirty="0" smtClean="0">
                <a:solidFill>
                  <a:schemeClr val="folHlink"/>
                </a:solidFill>
              </a:rPr>
              <a:t>model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>
                <a:solidFill>
                  <a:schemeClr val="folHlink"/>
                </a:solidFill>
              </a:rPr>
              <a:t>Kramers-Kronig</a:t>
            </a:r>
            <a:r>
              <a:rPr lang="en-US" sz="2800" b="1" dirty="0">
                <a:solidFill>
                  <a:schemeClr val="folHlink"/>
                </a:solidFill>
              </a:rPr>
              <a:t> relationships </a:t>
            </a: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4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1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</a:t>
            </a:r>
            <a:r>
              <a:rPr lang="en-US" sz="2400" i="1" dirty="0" smtClean="0">
                <a:latin typeface="+mj-lt"/>
              </a:rPr>
              <a:t> m </a:t>
            </a:r>
            <a:r>
              <a:rPr lang="en-US" sz="2400" dirty="0" smtClean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9144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031419"/>
              </p:ext>
            </p:extLst>
          </p:nvPr>
        </p:nvGraphicFramePr>
        <p:xfrm>
          <a:off x="2141538" y="3200400"/>
          <a:ext cx="7027862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数式" r:id="rId5" imgW="3251160" imgH="1600200" progId="Equation.3">
                  <p:embed/>
                </p:oleObj>
              </mc:Choice>
              <mc:Fallback>
                <p:oleObj name="数式" r:id="rId5" imgW="325116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3200400"/>
                        <a:ext cx="7027862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9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6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7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4793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99650"/>
              </p:ext>
            </p:extLst>
          </p:nvPr>
        </p:nvGraphicFramePr>
        <p:xfrm>
          <a:off x="854075" y="533400"/>
          <a:ext cx="7375525" cy="3162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4" name="数式" r:id="rId3" imgW="3898800" imgH="1650960" progId="Equation.3">
                  <p:embed/>
                </p:oleObj>
              </mc:Choice>
              <mc:Fallback>
                <p:oleObj name="数式" r:id="rId3" imgW="389880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33400"/>
                        <a:ext cx="7375525" cy="3162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77595"/>
              </p:ext>
            </p:extLst>
          </p:nvPr>
        </p:nvGraphicFramePr>
        <p:xfrm>
          <a:off x="304800" y="3657601"/>
          <a:ext cx="6934200" cy="283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5" name="数式" r:id="rId5" imgW="3390840" imgH="1371600" progId="Equation.3">
                  <p:embed/>
                </p:oleObj>
              </mc:Choice>
              <mc:Fallback>
                <p:oleObj name="数式" r:id="rId5" imgW="33908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657601"/>
                        <a:ext cx="6934200" cy="2839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Analytic properties of the dielectric function (in the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or from “first principles”  -- </a:t>
            </a:r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39374"/>
              </p:ext>
            </p:extLst>
          </p:nvPr>
        </p:nvGraphicFramePr>
        <p:xfrm>
          <a:off x="685800" y="1211997"/>
          <a:ext cx="81549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5" name="数式" r:id="rId3" imgW="3987720" imgH="660240" progId="Equation.3">
                  <p:embed/>
                </p:oleObj>
              </mc:Choice>
              <mc:Fallback>
                <p:oleObj name="数式" r:id="rId3" imgW="39877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1997"/>
                        <a:ext cx="81549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85800" y="2751642"/>
            <a:ext cx="7924800" cy="3657600"/>
            <a:chOff x="685800" y="2751642"/>
            <a:chExt cx="79248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5"/>
              <a:ext cx="7924800" cy="3433465"/>
              <a:chOff x="685800" y="2814935"/>
              <a:chExt cx="7924800" cy="34334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57600" y="2814935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13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634826"/>
              </p:ext>
            </p:extLst>
          </p:nvPr>
        </p:nvGraphicFramePr>
        <p:xfrm>
          <a:off x="571500" y="3586163"/>
          <a:ext cx="792162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2" name="数式" r:id="rId3" imgW="3873240" imgH="507960" progId="Equation.3">
                  <p:embed/>
                </p:oleObj>
              </mc:Choice>
              <mc:Fallback>
                <p:oleObj name="数式" r:id="rId3" imgW="38732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586163"/>
                        <a:ext cx="7921625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04800" y="1071962"/>
            <a:ext cx="5334000" cy="2194560"/>
            <a:chOff x="685800" y="2751642"/>
            <a:chExt cx="88900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3"/>
              <a:ext cx="8890000" cy="3433467"/>
              <a:chOff x="685800" y="2814933"/>
              <a:chExt cx="8890000" cy="3433467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21844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91000" y="2814933"/>
                <a:ext cx="18288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492028" y="3111192"/>
            <a:ext cx="2270972" cy="1190774"/>
            <a:chOff x="6492028" y="3111192"/>
            <a:chExt cx="2270972" cy="1190774"/>
          </a:xfrm>
        </p:grpSpPr>
        <p:sp>
          <p:nvSpPr>
            <p:cNvPr id="9" name="Right Arrow 8"/>
            <p:cNvSpPr/>
            <p:nvPr/>
          </p:nvSpPr>
          <p:spPr>
            <a:xfrm rot="19453415">
              <a:off x="6492028" y="3920966"/>
              <a:ext cx="1828800" cy="381000"/>
            </a:xfrm>
            <a:prstGeom prst="rightArrow">
              <a:avLst/>
            </a:prstGeom>
            <a:solidFill>
              <a:srgbClr val="FF000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11119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=0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11163"/>
              </p:ext>
            </p:extLst>
          </p:nvPr>
        </p:nvGraphicFramePr>
        <p:xfrm>
          <a:off x="882650" y="5083175"/>
          <a:ext cx="72215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3" name="数式" r:id="rId5" imgW="3530520" imgH="469800" progId="Equation.3">
                  <p:embed/>
                </p:oleObj>
              </mc:Choice>
              <mc:Fallback>
                <p:oleObj name="数式" r:id="rId5" imgW="3530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5083175"/>
                        <a:ext cx="72215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1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7800" y="4038600"/>
            <a:ext cx="3429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7756"/>
              </p:ext>
            </p:extLst>
          </p:nvPr>
        </p:nvGraphicFramePr>
        <p:xfrm>
          <a:off x="1066800" y="1447800"/>
          <a:ext cx="6443663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3" name="数式" r:id="rId3" imgW="3149280" imgH="2158920" progId="Equation.3">
                  <p:embed/>
                </p:oleObj>
              </mc:Choice>
              <mc:Fallback>
                <p:oleObj name="数式" r:id="rId3" imgW="31492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443663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6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15690"/>
              </p:ext>
            </p:extLst>
          </p:nvPr>
        </p:nvGraphicFramePr>
        <p:xfrm>
          <a:off x="762000" y="914400"/>
          <a:ext cx="34036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0" name="数式" r:id="rId3" imgW="1663560" imgH="965160" progId="Equation.3">
                  <p:embed/>
                </p:oleObj>
              </mc:Choice>
              <mc:Fallback>
                <p:oleObj name="数式" r:id="rId3" imgW="1663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34036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395235"/>
              </p:ext>
            </p:extLst>
          </p:nvPr>
        </p:nvGraphicFramePr>
        <p:xfrm>
          <a:off x="346074" y="3429000"/>
          <a:ext cx="8416926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1" name="数式" r:id="rId5" imgW="4114800" imgH="1117440" progId="Equation.3">
                  <p:embed/>
                </p:oleObj>
              </mc:Choice>
              <mc:Fallback>
                <p:oleObj name="数式" r:id="rId5" imgW="4114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4" y="3429000"/>
                        <a:ext cx="8416926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8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87098"/>
              </p:ext>
            </p:extLst>
          </p:nvPr>
        </p:nvGraphicFramePr>
        <p:xfrm>
          <a:off x="685800" y="1524000"/>
          <a:ext cx="7870825" cy="472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1" name="数式" r:id="rId3" imgW="3848040" imgH="2286000" progId="Equation.3">
                  <p:embed/>
                </p:oleObj>
              </mc:Choice>
              <mc:Fallback>
                <p:oleObj name="数式" r:id="rId3" imgW="384804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870825" cy="472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172200" y="304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1295400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342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129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     u</a:t>
            </a:r>
            <a:r>
              <a:rPr lang="en-US" sz="2400" i="1" baseline="-25000" dirty="0" smtClean="0">
                <a:latin typeface="+mj-lt"/>
              </a:rPr>
              <a:t>s</a:t>
            </a:r>
            <a:r>
              <a:rPr lang="en-US" sz="2400" i="1" dirty="0" smtClean="0">
                <a:latin typeface="+mj-lt"/>
              </a:rPr>
              <a:t>    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1066800"/>
            <a:ext cx="533400" cy="4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5971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3048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45" y="819150"/>
            <a:ext cx="8426949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129344"/>
              </p:ext>
            </p:extLst>
          </p:nvPr>
        </p:nvGraphicFramePr>
        <p:xfrm>
          <a:off x="304800" y="304800"/>
          <a:ext cx="428625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8" name="数式" r:id="rId3" imgW="2095200" imgH="1143000" progId="Equation.3">
                  <p:embed/>
                </p:oleObj>
              </mc:Choice>
              <mc:Fallback>
                <p:oleObj name="数式" r:id="rId3" imgW="20952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4286250" cy="236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629235"/>
              </p:ext>
            </p:extLst>
          </p:nvPr>
        </p:nvGraphicFramePr>
        <p:xfrm>
          <a:off x="876300" y="3200400"/>
          <a:ext cx="7273925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9" name="数式" r:id="rId5" imgW="3555720" imgH="1117440" progId="Equation.3">
                  <p:embed/>
                </p:oleObj>
              </mc:Choice>
              <mc:Fallback>
                <p:oleObj name="数式" r:id="rId5" imgW="35557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200400"/>
                        <a:ext cx="7273925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for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287769"/>
              </p:ext>
            </p:extLst>
          </p:nvPr>
        </p:nvGraphicFramePr>
        <p:xfrm>
          <a:off x="817562" y="1573213"/>
          <a:ext cx="7412038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9" name="数式" r:id="rId3" imgW="3429000" imgH="1726920" progId="Equation.3">
                  <p:embed/>
                </p:oleObj>
              </mc:Choice>
              <mc:Fallback>
                <p:oleObj name="数式" r:id="rId3" imgW="3429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1573213"/>
                        <a:ext cx="7412038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4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4267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for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462010"/>
              </p:ext>
            </p:extLst>
          </p:nvPr>
        </p:nvGraphicFramePr>
        <p:xfrm>
          <a:off x="533400" y="1600200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3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21112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902896"/>
              </p:ext>
            </p:extLst>
          </p:nvPr>
        </p:nvGraphicFramePr>
        <p:xfrm>
          <a:off x="1047750" y="103505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7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03505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2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519071"/>
              </p:ext>
            </p:extLst>
          </p:nvPr>
        </p:nvGraphicFramePr>
        <p:xfrm>
          <a:off x="866775" y="1022350"/>
          <a:ext cx="571658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1" name="数式" r:id="rId3" imgW="2793960" imgH="1206360" progId="Equation.3">
                  <p:embed/>
                </p:oleObj>
              </mc:Choice>
              <mc:Fallback>
                <p:oleObj name="数式" r:id="rId3" imgW="279396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1022350"/>
                        <a:ext cx="5716588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63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37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Plane wave solutions to </a:t>
            </a:r>
            <a:r>
              <a:rPr lang="en-US" sz="2400" dirty="0" err="1" smtClean="0">
                <a:latin typeface="+mj-lt"/>
              </a:rPr>
              <a:t>sourceless</a:t>
            </a:r>
            <a:r>
              <a:rPr lang="en-US" sz="2400" dirty="0" smtClean="0">
                <a:latin typeface="+mj-lt"/>
              </a:rPr>
              <a:t> Maxwell’s equations; extension </a:t>
            </a:r>
            <a:r>
              <a:rPr lang="en-US" sz="2400" dirty="0" smtClean="0">
                <a:latin typeface="+mj-lt"/>
              </a:rPr>
              <a:t>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160652"/>
              </p:ext>
            </p:extLst>
          </p:nvPr>
        </p:nvGraphicFramePr>
        <p:xfrm>
          <a:off x="685800" y="1447800"/>
          <a:ext cx="6891338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4" name="数式" r:id="rId3" imgW="3187440" imgH="1777680" progId="Equation.3">
                  <p:embed/>
                </p:oleObj>
              </mc:Choice>
              <mc:Fallback>
                <p:oleObj name="数式" r:id="rId3" imgW="318744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6891338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Paul Karl Ludwig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  1863-1906</a:t>
            </a:r>
          </a:p>
        </p:txBody>
      </p:sp>
      <p:pic>
        <p:nvPicPr>
          <p:cNvPr id="71682" name="Picture 2" descr="http://photos.aip.org/history/Thumbnails/drude_paul_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295400"/>
            <a:ext cx="197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876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http://photos.aip.org/history/Thumbnails/drude_paul_a1.jpg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98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236872"/>
              </p:ext>
            </p:extLst>
          </p:nvPr>
        </p:nvGraphicFramePr>
        <p:xfrm>
          <a:off x="518160" y="1033462"/>
          <a:ext cx="6534150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" name="数式" r:id="rId3" imgW="3022560" imgH="2260440" progId="Equation.3">
                  <p:embed/>
                </p:oleObj>
              </mc:Choice>
              <mc:Fallback>
                <p:oleObj name="数式" r:id="rId3" imgW="302256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033462"/>
                        <a:ext cx="6534150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248400" y="4038600"/>
            <a:ext cx="2590476" cy="2463492"/>
            <a:chOff x="914400" y="554353"/>
            <a:chExt cx="2590476" cy="2463492"/>
          </a:xfrm>
        </p:grpSpPr>
        <p:pic>
          <p:nvPicPr>
            <p:cNvPr id="71682" name="Picture 2" descr="http://img.tfd.com/ggse/d6/gsed_0001_0012_0_img297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554353"/>
              <a:ext cx="2590476" cy="246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2118360" y="1600200"/>
              <a:ext cx="152400" cy="1858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ight Arrow 6"/>
          <p:cNvSpPr/>
          <p:nvPr/>
        </p:nvSpPr>
        <p:spPr>
          <a:xfrm rot="11824291">
            <a:off x="5621750" y="4352105"/>
            <a:ext cx="609600" cy="20764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604760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" y="14975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Vibrations of charged particles near equilibrium: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5180" y="4455928"/>
            <a:ext cx="73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b="1" dirty="0" err="1" smtClean="0">
                <a:latin typeface="+mj-lt"/>
              </a:rPr>
              <a:t>r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68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30106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0480" y="3135868"/>
            <a:ext cx="5151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Note that: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>
                <a:latin typeface="+mj-lt"/>
              </a:rPr>
              <a:t> &gt; 0 represents dissipation of energy.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 represents the natural frequency of the vibration; 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=0 would represent a free (unbound) particle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22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99944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04178"/>
              </p:ext>
            </p:extLst>
          </p:nvPr>
        </p:nvGraphicFramePr>
        <p:xfrm>
          <a:off x="2152650" y="3505200"/>
          <a:ext cx="65341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1" name="数式" r:id="rId7" imgW="3022560" imgH="1193760" progId="Equation.3">
                  <p:embed/>
                </p:oleObj>
              </mc:Choice>
              <mc:Fallback>
                <p:oleObj name="数式" r:id="rId7" imgW="302256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505200"/>
                        <a:ext cx="65341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62860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4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</a:t>
            </a:r>
            <a:r>
              <a:rPr lang="en-US" sz="2400" i="1" dirty="0" smtClean="0">
                <a:latin typeface="+mj-lt"/>
              </a:rPr>
              <a:t> m </a:t>
            </a:r>
            <a:r>
              <a:rPr lang="en-US" sz="2400" dirty="0" smtClean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484531"/>
              </p:ext>
            </p:extLst>
          </p:nvPr>
        </p:nvGraphicFramePr>
        <p:xfrm>
          <a:off x="2797175" y="3649662"/>
          <a:ext cx="6040438" cy="275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5" name="数式" r:id="rId7" imgW="2793960" imgH="1257120" progId="Equation.3">
                  <p:embed/>
                </p:oleObj>
              </mc:Choice>
              <mc:Fallback>
                <p:oleObj name="数式" r:id="rId7" imgW="27939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3649662"/>
                        <a:ext cx="6040438" cy="275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5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14463</TotalTime>
  <Words>506</Words>
  <Application>Microsoft Office PowerPoint</Application>
  <PresentationFormat>On-screen Show (4:3)</PresentationFormat>
  <Paragraphs>131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857</cp:revision>
  <cp:lastPrinted>2015-02-22T15:32:28Z</cp:lastPrinted>
  <dcterms:created xsi:type="dcterms:W3CDTF">2012-01-10T18:32:24Z</dcterms:created>
  <dcterms:modified xsi:type="dcterms:W3CDTF">2015-02-22T15:32:41Z</dcterms:modified>
</cp:coreProperties>
</file>