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96" r:id="rId2"/>
    <p:sldId id="354" r:id="rId3"/>
    <p:sldId id="421" r:id="rId4"/>
    <p:sldId id="422" r:id="rId5"/>
    <p:sldId id="407" r:id="rId6"/>
    <p:sldId id="408" r:id="rId7"/>
    <p:sldId id="409" r:id="rId8"/>
    <p:sldId id="418" r:id="rId9"/>
    <p:sldId id="419" r:id="rId10"/>
    <p:sldId id="420" r:id="rId11"/>
    <p:sldId id="423" r:id="rId12"/>
    <p:sldId id="424" r:id="rId13"/>
    <p:sldId id="425" r:id="rId14"/>
    <p:sldId id="426" r:id="rId15"/>
    <p:sldId id="427" r:id="rId16"/>
    <p:sldId id="428" r:id="rId17"/>
    <p:sldId id="429" r:id="rId18"/>
    <p:sldId id="430" r:id="rId19"/>
    <p:sldId id="431" r:id="rId20"/>
    <p:sldId id="432" r:id="rId21"/>
    <p:sldId id="433" r:id="rId22"/>
    <p:sldId id="434" r:id="rId23"/>
    <p:sldId id="435" r:id="rId24"/>
    <p:sldId id="436" r:id="rId25"/>
    <p:sldId id="437" r:id="rId26"/>
    <p:sldId id="438" r:id="rId27"/>
    <p:sldId id="439" r:id="rId28"/>
    <p:sldId id="440" r:id="rId29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62" d="100"/>
          <a:sy n="62" d="100"/>
        </p:scale>
        <p:origin x="408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1" d="100"/>
        <a:sy n="41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42.wmf"/><Relationship Id="rId1" Type="http://schemas.openxmlformats.org/officeDocument/2006/relationships/image" Target="../media/image4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4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2/24/2015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7" tIns="48324" rIns="96647" bIns="4832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47" tIns="48324" rIns="96647" bIns="483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051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02/25/2015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02/25/2015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02/25/2015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02/25/2015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02/25/2015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02/25/2015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02/25/2015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18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02/25/2015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02/25/2015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02/25/2015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02/25/2015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712  Spring 2015 -- Lecture 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5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7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20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12" Type="http://schemas.openxmlformats.org/officeDocument/2006/relationships/image" Target="../media/image2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1.wmf"/><Relationship Id="rId11" Type="http://schemas.openxmlformats.org/officeDocument/2006/relationships/oleObject" Target="../embeddings/oleObject22.bin"/><Relationship Id="rId5" Type="http://schemas.openxmlformats.org/officeDocument/2006/relationships/oleObject" Target="../embeddings/oleObject19.bin"/><Relationship Id="rId10" Type="http://schemas.openxmlformats.org/officeDocument/2006/relationships/image" Target="../media/image24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21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26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28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30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31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33.wmf"/><Relationship Id="rId5" Type="http://schemas.openxmlformats.org/officeDocument/2006/relationships/oleObject" Target="../embeddings/oleObject30.bin"/><Relationship Id="rId4" Type="http://schemas.openxmlformats.org/officeDocument/2006/relationships/image" Target="../media/image32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32.bin"/><Relationship Id="rId4" Type="http://schemas.openxmlformats.org/officeDocument/2006/relationships/image" Target="../media/image34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37.wmf"/><Relationship Id="rId5" Type="http://schemas.openxmlformats.org/officeDocument/2006/relationships/oleObject" Target="../embeddings/oleObject34.bin"/><Relationship Id="rId4" Type="http://schemas.openxmlformats.org/officeDocument/2006/relationships/image" Target="../media/image36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39.wmf"/><Relationship Id="rId5" Type="http://schemas.openxmlformats.org/officeDocument/2006/relationships/oleObject" Target="../embeddings/oleObject36.bin"/><Relationship Id="rId4" Type="http://schemas.openxmlformats.org/officeDocument/2006/relationships/image" Target="../media/image38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40.w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42.wmf"/><Relationship Id="rId5" Type="http://schemas.openxmlformats.org/officeDocument/2006/relationships/oleObject" Target="../embeddings/oleObject39.bin"/><Relationship Id="rId4" Type="http://schemas.openxmlformats.org/officeDocument/2006/relationships/image" Target="../media/image41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4" Type="http://schemas.openxmlformats.org/officeDocument/2006/relationships/image" Target="../media/image43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4" Type="http://schemas.openxmlformats.org/officeDocument/2006/relationships/image" Target="../media/image44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4" Type="http://schemas.openxmlformats.org/officeDocument/2006/relationships/image" Target="../media/image45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image" Target="../media/image7.png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6.bin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8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1920" y="518160"/>
            <a:ext cx="8991600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712 Electrodynamics</a:t>
            </a:r>
          </a:p>
          <a:p>
            <a:pPr algn="ctr"/>
            <a:r>
              <a:rPr lang="en-US" sz="3200" b="1" dirty="0" smtClean="0"/>
              <a:t>9-9:50 AM 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18:</a:t>
            </a:r>
          </a:p>
          <a:p>
            <a:pPr marL="457200" lvl="2" algn="ctr">
              <a:spcBef>
                <a:spcPct val="50000"/>
              </a:spcBef>
            </a:pPr>
            <a:r>
              <a:rPr lang="en-US" sz="3200" b="1" dirty="0" smtClean="0">
                <a:solidFill>
                  <a:schemeClr val="folHlink"/>
                </a:solidFill>
              </a:rPr>
              <a:t>Complete reading of  Chapter 7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 smtClean="0">
                <a:solidFill>
                  <a:schemeClr val="folHlink"/>
                </a:solidFill>
              </a:rPr>
              <a:t>Summary of complex response functions in electromagnetic fields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>
                <a:solidFill>
                  <a:schemeClr val="folHlink"/>
                </a:solidFill>
              </a:rPr>
              <a:t>Summary of TEM plane wave solutions to Maxwell’s </a:t>
            </a:r>
            <a:r>
              <a:rPr lang="en-US" sz="2800" b="1" dirty="0" smtClean="0">
                <a:solidFill>
                  <a:schemeClr val="folHlink"/>
                </a:solidFill>
              </a:rPr>
              <a:t>equations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 smtClean="0">
                <a:solidFill>
                  <a:schemeClr val="folHlink"/>
                </a:solidFill>
              </a:rPr>
              <a:t>Comments on some homework problems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381000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Further comments on analytic behavior of dielectric function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7519071"/>
              </p:ext>
            </p:extLst>
          </p:nvPr>
        </p:nvGraphicFramePr>
        <p:xfrm>
          <a:off x="866775" y="1022350"/>
          <a:ext cx="5716588" cy="249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994" name="数式" r:id="rId3" imgW="2793960" imgH="1206360" progId="Equation.3">
                  <p:embed/>
                </p:oleObj>
              </mc:Choice>
              <mc:Fallback>
                <p:oleObj name="数式" r:id="rId3" imgW="2793960" imgH="1206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6775" y="1022350"/>
                        <a:ext cx="5716588" cy="2495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6386350"/>
              </p:ext>
            </p:extLst>
          </p:nvPr>
        </p:nvGraphicFramePr>
        <p:xfrm>
          <a:off x="870200" y="3664848"/>
          <a:ext cx="5329238" cy="2420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995" name="Equation" r:id="rId5" imgW="4076640" imgH="1828800" progId="Equation.DSMT4">
                  <p:embed/>
                </p:oleObj>
              </mc:Choice>
              <mc:Fallback>
                <p:oleObj name="Equation" r:id="rId5" imgW="4076640" imgH="1828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0200" y="3664848"/>
                        <a:ext cx="5329238" cy="2420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76331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81000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Review:    Electromagnetic plane waves in isotropic medium with real permeability and permittivity:   </a:t>
            </a:r>
            <a:r>
              <a:rPr lang="en-US" sz="2400" dirty="0" smtClean="0">
                <a:latin typeface="Symbol" pitchFamily="18" charset="2"/>
              </a:rPr>
              <a:t>m e</a:t>
            </a:r>
            <a:r>
              <a:rPr lang="en-US" sz="2400" dirty="0" smtClean="0">
                <a:latin typeface="+mj-lt"/>
              </a:rPr>
              <a:t>.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5383848"/>
              </p:ext>
            </p:extLst>
          </p:nvPr>
        </p:nvGraphicFramePr>
        <p:xfrm>
          <a:off x="639763" y="1379538"/>
          <a:ext cx="5465762" cy="1500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023" name="数式" r:id="rId3" imgW="2527200" imgH="685800" progId="Equation.3">
                  <p:embed/>
                </p:oleObj>
              </mc:Choice>
              <mc:Fallback>
                <p:oleObj name="数式" r:id="rId3" imgW="2527200" imgH="685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9763" y="1379538"/>
                        <a:ext cx="5465762" cy="1500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3303852"/>
              </p:ext>
            </p:extLst>
          </p:nvPr>
        </p:nvGraphicFramePr>
        <p:xfrm>
          <a:off x="381000" y="2971800"/>
          <a:ext cx="7118350" cy="168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024" name="数式" r:id="rId5" imgW="3035160" imgH="711000" progId="Equation.3">
                  <p:embed/>
                </p:oleObj>
              </mc:Choice>
              <mc:Fallback>
                <p:oleObj name="数式" r:id="rId5" imgW="303516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971800"/>
                        <a:ext cx="7118350" cy="168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3712947"/>
              </p:ext>
            </p:extLst>
          </p:nvPr>
        </p:nvGraphicFramePr>
        <p:xfrm>
          <a:off x="381000" y="4800600"/>
          <a:ext cx="6999288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025" name="数式" r:id="rId7" imgW="2984400" imgH="609480" progId="Equation.3">
                  <p:embed/>
                </p:oleObj>
              </mc:Choice>
              <mc:Fallback>
                <p:oleObj name="数式" r:id="rId7" imgW="2984400" imgH="609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800600"/>
                        <a:ext cx="6999288" cy="144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56697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67640" y="111184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Review: </a:t>
            </a:r>
          </a:p>
          <a:p>
            <a:r>
              <a:rPr lang="en-US" sz="2400" dirty="0" smtClean="0">
                <a:latin typeface="+mj-lt"/>
              </a:rPr>
              <a:t>Reflection </a:t>
            </a:r>
            <a:r>
              <a:rPr lang="en-US" sz="2400" dirty="0" smtClean="0">
                <a:latin typeface="+mj-lt"/>
              </a:rPr>
              <a:t>and refraction between two isotropic media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67640" y="914400"/>
            <a:ext cx="3009900" cy="2417763"/>
            <a:chOff x="533400" y="1011237"/>
            <a:chExt cx="3009900" cy="2417763"/>
          </a:xfrm>
        </p:grpSpPr>
        <p:grpSp>
          <p:nvGrpSpPr>
            <p:cNvPr id="7" name="Group 6"/>
            <p:cNvGrpSpPr>
              <a:grpSpLocks noChangeAspect="1"/>
            </p:cNvGrpSpPr>
            <p:nvPr/>
          </p:nvGrpSpPr>
          <p:grpSpPr>
            <a:xfrm>
              <a:off x="533400" y="1066800"/>
              <a:ext cx="3009900" cy="2362200"/>
              <a:chOff x="1447800" y="1524000"/>
              <a:chExt cx="6019800" cy="4724400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447800" y="1524000"/>
                <a:ext cx="6019800" cy="2362200"/>
              </a:xfrm>
              <a:prstGeom prst="rect">
                <a:avLst/>
              </a:prstGeom>
              <a:solidFill>
                <a:schemeClr val="accent1">
                  <a:alpha val="39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1447800" y="3886200"/>
                <a:ext cx="6019800" cy="2362200"/>
              </a:xfrm>
              <a:prstGeom prst="rect">
                <a:avLst/>
              </a:prstGeom>
              <a:solidFill>
                <a:srgbClr val="DA32AA">
                  <a:alpha val="39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1752600" y="1905000"/>
                <a:ext cx="19812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Symbol" pitchFamily="18" charset="2"/>
                  </a:rPr>
                  <a:t>m</a:t>
                </a:r>
                <a:r>
                  <a:rPr lang="en-US" sz="2400" dirty="0" smtClean="0">
                    <a:latin typeface="+mj-lt"/>
                  </a:rPr>
                  <a:t>’</a:t>
                </a:r>
                <a:r>
                  <a:rPr lang="en-US" sz="2400" dirty="0" smtClean="0">
                    <a:latin typeface="Symbol" pitchFamily="18" charset="2"/>
                  </a:rPr>
                  <a:t> e</a:t>
                </a:r>
                <a:r>
                  <a:rPr lang="en-US" sz="2400" dirty="0" smtClean="0"/>
                  <a:t>’</a:t>
                </a:r>
                <a:endParaRPr lang="en-US" sz="2400" dirty="0" smtClean="0">
                  <a:latin typeface="Symbol" pitchFamily="18" charset="2"/>
                </a:endParaRP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1676400" y="4114800"/>
                <a:ext cx="12954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Symbol" pitchFamily="18" charset="2"/>
                  </a:rPr>
                  <a:t>m e</a:t>
                </a:r>
              </a:p>
            </p:txBody>
          </p:sp>
          <p:cxnSp>
            <p:nvCxnSpPr>
              <p:cNvPr id="14" name="Straight Arrow Connector 13"/>
              <p:cNvCxnSpPr/>
              <p:nvPr/>
            </p:nvCxnSpPr>
            <p:spPr>
              <a:xfrm flipV="1">
                <a:off x="2819400" y="3886200"/>
                <a:ext cx="1295400" cy="19812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Arrow Connector 14"/>
              <p:cNvCxnSpPr/>
              <p:nvPr/>
            </p:nvCxnSpPr>
            <p:spPr>
              <a:xfrm>
                <a:off x="4114800" y="3886200"/>
                <a:ext cx="1219200" cy="19812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>
                <a:off x="4114800" y="1676400"/>
                <a:ext cx="0" cy="419100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Arrow Connector 16"/>
              <p:cNvCxnSpPr/>
              <p:nvPr/>
            </p:nvCxnSpPr>
            <p:spPr>
              <a:xfrm flipV="1">
                <a:off x="4114800" y="2819400"/>
                <a:ext cx="2209800" cy="10668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TextBox 17"/>
              <p:cNvSpPr txBox="1"/>
              <p:nvPr/>
            </p:nvSpPr>
            <p:spPr>
              <a:xfrm>
                <a:off x="5029200" y="3121968"/>
                <a:ext cx="12954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latin typeface="+mj-lt"/>
                  </a:rPr>
                  <a:t>k’</a:t>
                </a: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2819400" y="3962400"/>
                <a:ext cx="1524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err="1" smtClean="0">
                    <a:latin typeface="+mj-lt"/>
                  </a:rPr>
                  <a:t>k</a:t>
                </a:r>
                <a:r>
                  <a:rPr lang="en-US" sz="2400" baseline="-25000" dirty="0" err="1" smtClean="0">
                    <a:latin typeface="+mj-lt"/>
                  </a:rPr>
                  <a:t>i</a:t>
                </a:r>
                <a:endParaRPr lang="en-US" sz="2400" b="1" dirty="0" smtClean="0">
                  <a:latin typeface="+mj-lt"/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4648200" y="4186536"/>
                <a:ext cx="18288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err="1" smtClean="0">
                    <a:latin typeface="+mj-lt"/>
                  </a:rPr>
                  <a:t>k</a:t>
                </a:r>
                <a:r>
                  <a:rPr lang="en-US" sz="2400" baseline="-25000" dirty="0" err="1" smtClean="0">
                    <a:latin typeface="+mj-lt"/>
                  </a:rPr>
                  <a:t>R</a:t>
                </a:r>
                <a:endParaRPr lang="en-US" sz="2400" b="1" dirty="0" smtClean="0">
                  <a:latin typeface="+mj-lt"/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3581400" y="4419600"/>
                <a:ext cx="381000" cy="461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+mj-lt"/>
                  </a:rPr>
                  <a:t>i</a:t>
                </a: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4038600" y="4419600"/>
                <a:ext cx="381000" cy="461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+mj-lt"/>
                  </a:rPr>
                  <a:t>R</a:t>
                </a: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4038600" y="2895600"/>
                <a:ext cx="381000" cy="461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Symbol" pitchFamily="18" charset="2"/>
                  </a:rPr>
                  <a:t>q</a:t>
                </a:r>
              </a:p>
            </p:txBody>
          </p:sp>
        </p:grpSp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10810508"/>
                </p:ext>
              </p:extLst>
            </p:nvPr>
          </p:nvGraphicFramePr>
          <p:xfrm>
            <a:off x="1905000" y="1011237"/>
            <a:ext cx="274638" cy="3603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9047" name="数式" r:id="rId3" imgW="126720" imgH="164880" progId="Equation.3">
                    <p:embed/>
                  </p:oleObj>
                </mc:Choice>
                <mc:Fallback>
                  <p:oleObj name="数式" r:id="rId3" imgW="12672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05000" y="1011237"/>
                          <a:ext cx="274638" cy="3603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63943799"/>
                </p:ext>
              </p:extLst>
            </p:nvPr>
          </p:nvGraphicFramePr>
          <p:xfrm>
            <a:off x="3200400" y="2078037"/>
            <a:ext cx="274638" cy="3603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9048" name="数式" r:id="rId5" imgW="126720" imgH="164880" progId="Equation.3">
                    <p:embed/>
                  </p:oleObj>
                </mc:Choice>
                <mc:Fallback>
                  <p:oleObj name="数式" r:id="rId5" imgW="12672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00400" y="2078037"/>
                          <a:ext cx="274638" cy="3603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5613313"/>
              </p:ext>
            </p:extLst>
          </p:nvPr>
        </p:nvGraphicFramePr>
        <p:xfrm>
          <a:off x="620713" y="4114800"/>
          <a:ext cx="7000875" cy="202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049" name="数式" r:id="rId7" imgW="3238200" imgH="927000" progId="Equation.3">
                  <p:embed/>
                </p:oleObj>
              </mc:Choice>
              <mc:Fallback>
                <p:oleObj name="数式" r:id="rId7" imgW="3238200" imgH="927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713" y="4114800"/>
                        <a:ext cx="7000875" cy="2028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87057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82880" y="89207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Reflection and refraction between two isotropic media -- continued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67640" y="914400"/>
            <a:ext cx="3009900" cy="2417763"/>
            <a:chOff x="533400" y="1011237"/>
            <a:chExt cx="3009900" cy="2417763"/>
          </a:xfrm>
        </p:grpSpPr>
        <p:grpSp>
          <p:nvGrpSpPr>
            <p:cNvPr id="7" name="Group 6"/>
            <p:cNvGrpSpPr>
              <a:grpSpLocks noChangeAspect="1"/>
            </p:cNvGrpSpPr>
            <p:nvPr/>
          </p:nvGrpSpPr>
          <p:grpSpPr>
            <a:xfrm>
              <a:off x="533400" y="1066800"/>
              <a:ext cx="3009900" cy="2362200"/>
              <a:chOff x="1447800" y="1524000"/>
              <a:chExt cx="6019800" cy="4724400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447800" y="1524000"/>
                <a:ext cx="6019800" cy="2362200"/>
              </a:xfrm>
              <a:prstGeom prst="rect">
                <a:avLst/>
              </a:prstGeom>
              <a:solidFill>
                <a:schemeClr val="accent1">
                  <a:alpha val="39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1447800" y="3886200"/>
                <a:ext cx="6019800" cy="2362200"/>
              </a:xfrm>
              <a:prstGeom prst="rect">
                <a:avLst/>
              </a:prstGeom>
              <a:solidFill>
                <a:srgbClr val="DA32AA">
                  <a:alpha val="39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1752600" y="1905000"/>
                <a:ext cx="19812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Symbol" pitchFamily="18" charset="2"/>
                  </a:rPr>
                  <a:t>m</a:t>
                </a:r>
                <a:r>
                  <a:rPr lang="en-US" sz="2400" dirty="0" smtClean="0">
                    <a:latin typeface="+mj-lt"/>
                  </a:rPr>
                  <a:t>’</a:t>
                </a:r>
                <a:r>
                  <a:rPr lang="en-US" sz="2400" dirty="0" smtClean="0">
                    <a:latin typeface="Symbol" pitchFamily="18" charset="2"/>
                  </a:rPr>
                  <a:t> e</a:t>
                </a:r>
                <a:r>
                  <a:rPr lang="en-US" sz="2400" dirty="0" smtClean="0"/>
                  <a:t>’</a:t>
                </a:r>
                <a:endParaRPr lang="en-US" sz="2400" dirty="0" smtClean="0">
                  <a:latin typeface="Symbol" pitchFamily="18" charset="2"/>
                </a:endParaRP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1676400" y="4114800"/>
                <a:ext cx="12954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Symbol" pitchFamily="18" charset="2"/>
                  </a:rPr>
                  <a:t>m e</a:t>
                </a:r>
              </a:p>
            </p:txBody>
          </p:sp>
          <p:cxnSp>
            <p:nvCxnSpPr>
              <p:cNvPr id="14" name="Straight Arrow Connector 13"/>
              <p:cNvCxnSpPr/>
              <p:nvPr/>
            </p:nvCxnSpPr>
            <p:spPr>
              <a:xfrm flipV="1">
                <a:off x="2819400" y="3886200"/>
                <a:ext cx="1295400" cy="19812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Arrow Connector 14"/>
              <p:cNvCxnSpPr/>
              <p:nvPr/>
            </p:nvCxnSpPr>
            <p:spPr>
              <a:xfrm>
                <a:off x="4114800" y="3886200"/>
                <a:ext cx="1219200" cy="19812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>
                <a:off x="4114800" y="1676400"/>
                <a:ext cx="0" cy="419100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Arrow Connector 16"/>
              <p:cNvCxnSpPr/>
              <p:nvPr/>
            </p:nvCxnSpPr>
            <p:spPr>
              <a:xfrm flipV="1">
                <a:off x="4114800" y="2819400"/>
                <a:ext cx="2209800" cy="10668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TextBox 17"/>
              <p:cNvSpPr txBox="1"/>
              <p:nvPr/>
            </p:nvSpPr>
            <p:spPr>
              <a:xfrm>
                <a:off x="5029200" y="3121968"/>
                <a:ext cx="12954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latin typeface="+mj-lt"/>
                  </a:rPr>
                  <a:t>k’</a:t>
                </a: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2819400" y="3962400"/>
                <a:ext cx="1524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err="1" smtClean="0">
                    <a:latin typeface="+mj-lt"/>
                  </a:rPr>
                  <a:t>k</a:t>
                </a:r>
                <a:r>
                  <a:rPr lang="en-US" sz="2400" baseline="-25000" dirty="0" err="1" smtClean="0">
                    <a:latin typeface="+mj-lt"/>
                  </a:rPr>
                  <a:t>i</a:t>
                </a:r>
                <a:endParaRPr lang="en-US" sz="2400" b="1" dirty="0" smtClean="0">
                  <a:latin typeface="+mj-lt"/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4648200" y="4186536"/>
                <a:ext cx="18288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err="1" smtClean="0">
                    <a:latin typeface="+mj-lt"/>
                  </a:rPr>
                  <a:t>k</a:t>
                </a:r>
                <a:r>
                  <a:rPr lang="en-US" sz="2400" baseline="-25000" dirty="0" err="1" smtClean="0">
                    <a:latin typeface="+mj-lt"/>
                  </a:rPr>
                  <a:t>R</a:t>
                </a:r>
                <a:endParaRPr lang="en-US" sz="2400" b="1" dirty="0" smtClean="0">
                  <a:latin typeface="+mj-lt"/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3581400" y="4419600"/>
                <a:ext cx="381000" cy="461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+mj-lt"/>
                  </a:rPr>
                  <a:t>i</a:t>
                </a: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4038600" y="4419600"/>
                <a:ext cx="381000" cy="461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+mj-lt"/>
                  </a:rPr>
                  <a:t>R</a:t>
                </a: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4038600" y="2895600"/>
                <a:ext cx="381000" cy="461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Symbol" pitchFamily="18" charset="2"/>
                  </a:rPr>
                  <a:t>q</a:t>
                </a:r>
              </a:p>
            </p:txBody>
          </p:sp>
        </p:grpSp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13638490"/>
                </p:ext>
              </p:extLst>
            </p:nvPr>
          </p:nvGraphicFramePr>
          <p:xfrm>
            <a:off x="1905000" y="1011237"/>
            <a:ext cx="274638" cy="3603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0085" name="数式" r:id="rId3" imgW="126720" imgH="164880" progId="Equation.3">
                    <p:embed/>
                  </p:oleObj>
                </mc:Choice>
                <mc:Fallback>
                  <p:oleObj name="数式" r:id="rId3" imgW="12672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05000" y="1011237"/>
                          <a:ext cx="274638" cy="3603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64268850"/>
                </p:ext>
              </p:extLst>
            </p:nvPr>
          </p:nvGraphicFramePr>
          <p:xfrm>
            <a:off x="3200400" y="2078037"/>
            <a:ext cx="274638" cy="3603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0086" name="数式" r:id="rId5" imgW="126720" imgH="164880" progId="Equation.3">
                    <p:embed/>
                  </p:oleObj>
                </mc:Choice>
                <mc:Fallback>
                  <p:oleObj name="数式" r:id="rId5" imgW="12672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00400" y="2078037"/>
                          <a:ext cx="274638" cy="3603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2861349"/>
              </p:ext>
            </p:extLst>
          </p:nvPr>
        </p:nvGraphicFramePr>
        <p:xfrm>
          <a:off x="3197225" y="2685840"/>
          <a:ext cx="5946775" cy="36387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087" name="数式" r:id="rId7" imgW="3149280" imgH="1904760" progId="Equation.3">
                  <p:embed/>
                </p:oleObj>
              </mc:Choice>
              <mc:Fallback>
                <p:oleObj name="数式" r:id="rId7" imgW="3149280" imgH="1904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7225" y="2685840"/>
                        <a:ext cx="5946775" cy="36387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7850419"/>
              </p:ext>
            </p:extLst>
          </p:nvPr>
        </p:nvGraphicFramePr>
        <p:xfrm>
          <a:off x="3505200" y="642938"/>
          <a:ext cx="5465763" cy="1973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088" name="数式" r:id="rId9" imgW="2527200" imgH="901440" progId="Equation.3">
                  <p:embed/>
                </p:oleObj>
              </mc:Choice>
              <mc:Fallback>
                <p:oleObj name="数式" r:id="rId9" imgW="2527200" imgH="901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642938"/>
                        <a:ext cx="5465763" cy="1973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2587114"/>
              </p:ext>
            </p:extLst>
          </p:nvPr>
        </p:nvGraphicFramePr>
        <p:xfrm>
          <a:off x="533400" y="5562600"/>
          <a:ext cx="5027613" cy="973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089" name="数式" r:id="rId11" imgW="2323800" imgH="444240" progId="Equation.3">
                  <p:embed/>
                </p:oleObj>
              </mc:Choice>
              <mc:Fallback>
                <p:oleObj name="数式" r:id="rId11" imgW="232380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5562600"/>
                        <a:ext cx="5027613" cy="973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182880" y="4606498"/>
            <a:ext cx="24993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Total internal reflection:</a:t>
            </a:r>
          </a:p>
        </p:txBody>
      </p:sp>
    </p:spTree>
    <p:extLst>
      <p:ext uri="{BB962C8B-B14F-4D97-AF65-F5344CB8AC3E}">
        <p14:creationId xmlns:p14="http://schemas.microsoft.com/office/powerpoint/2010/main" val="295660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9842618"/>
              </p:ext>
            </p:extLst>
          </p:nvPr>
        </p:nvGraphicFramePr>
        <p:xfrm>
          <a:off x="320040" y="796945"/>
          <a:ext cx="7029450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088" name="数式" r:id="rId3" imgW="3251160" imgH="1066680" progId="Equation.3">
                  <p:embed/>
                </p:oleObj>
              </mc:Choice>
              <mc:Fallback>
                <p:oleObj name="数式" r:id="rId3" imgW="3251160" imgH="1066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" y="796945"/>
                        <a:ext cx="7029450" cy="2333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04800" y="30480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For s-polarization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8925157"/>
              </p:ext>
            </p:extLst>
          </p:nvPr>
        </p:nvGraphicFramePr>
        <p:xfrm>
          <a:off x="533400" y="4038600"/>
          <a:ext cx="7029450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089" name="数式" r:id="rId5" imgW="3251160" imgH="1066680" progId="Equation.3">
                  <p:embed/>
                </p:oleObj>
              </mc:Choice>
              <mc:Fallback>
                <p:oleObj name="数式" r:id="rId5" imgW="3251160" imgH="1066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038600"/>
                        <a:ext cx="7029450" cy="2333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81000" y="3576935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For p-polarization</a:t>
            </a:r>
          </a:p>
        </p:txBody>
      </p:sp>
    </p:spTree>
    <p:extLst>
      <p:ext uri="{BB962C8B-B14F-4D97-AF65-F5344CB8AC3E}">
        <p14:creationId xmlns:p14="http://schemas.microsoft.com/office/powerpoint/2010/main" val="3811982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02/25/2015</a:t>
            </a:r>
            <a:endParaRPr lang="en-US" dirty="0"/>
          </a:p>
        </p:txBody>
      </p:sp>
      <p:sp>
        <p:nvSpPr>
          <p:cNvPr id="6" name="Footer Placeholder 2"/>
          <p:cNvSpPr txBox="1">
            <a:spLocks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PHY 712  Spring 2013 -- Lecture 19</a:t>
            </a:r>
            <a:endParaRPr lang="en-US" dirty="0"/>
          </a:p>
        </p:txBody>
      </p:sp>
      <p:sp>
        <p:nvSpPr>
          <p:cNvPr id="7" name="Slide Number Placeholder 3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E368B07-CEBF-4C80-90AF-53B34FA04CF3}" type="slidenum">
              <a:rPr lang="en-US" smtClean="0"/>
              <a:pPr/>
              <a:t>15</a:t>
            </a:fld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5424979"/>
              </p:ext>
            </p:extLst>
          </p:nvPr>
        </p:nvGraphicFramePr>
        <p:xfrm>
          <a:off x="1143000" y="584200"/>
          <a:ext cx="4200525" cy="177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12" name="数式" r:id="rId3" imgW="1942920" imgH="812520" progId="Equation.3">
                  <p:embed/>
                </p:oleObj>
              </mc:Choice>
              <mc:Fallback>
                <p:oleObj name="数式" r:id="rId3" imgW="1942920" imgH="812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584200"/>
                        <a:ext cx="4200525" cy="177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5706225"/>
              </p:ext>
            </p:extLst>
          </p:nvPr>
        </p:nvGraphicFramePr>
        <p:xfrm>
          <a:off x="1066800" y="2286000"/>
          <a:ext cx="4308475" cy="433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13" name="数式" r:id="rId5" imgW="1993680" imgH="1981080" progId="Equation.3">
                  <p:embed/>
                </p:oleObj>
              </mc:Choice>
              <mc:Fallback>
                <p:oleObj name="数式" r:id="rId5" imgW="1993680" imgH="1981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286000"/>
                        <a:ext cx="4308475" cy="4335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33400" y="89207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Special case:   normal incidence   (</a:t>
            </a:r>
            <a:r>
              <a:rPr lang="en-US" sz="2400" i="1" dirty="0" smtClean="0">
                <a:latin typeface="+mj-lt"/>
              </a:rPr>
              <a:t>i</a:t>
            </a:r>
            <a:r>
              <a:rPr lang="en-US" sz="2400" dirty="0" smtClean="0">
                <a:latin typeface="+mj-lt"/>
              </a:rPr>
              <a:t>=0, </a:t>
            </a:r>
            <a:r>
              <a:rPr lang="en-US" sz="2400" i="1" dirty="0" smtClean="0">
                <a:latin typeface="Symbol" pitchFamily="18" charset="2"/>
              </a:rPr>
              <a:t>q</a:t>
            </a:r>
            <a:r>
              <a:rPr lang="en-US" sz="2400" dirty="0" smtClean="0">
                <a:latin typeface="+mj-lt"/>
              </a:rPr>
              <a:t>=0)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4258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048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Extension to complex refractive index </a:t>
            </a:r>
            <a:r>
              <a:rPr lang="en-US" sz="2400" i="1" dirty="0" smtClean="0">
                <a:latin typeface="+mj-lt"/>
              </a:rPr>
              <a:t>n= </a:t>
            </a:r>
            <a:r>
              <a:rPr lang="en-US" sz="2400" i="1" dirty="0" err="1" smtClean="0">
                <a:latin typeface="+mj-lt"/>
              </a:rPr>
              <a:t>n</a:t>
            </a:r>
            <a:r>
              <a:rPr lang="en-US" sz="2400" i="1" baseline="-25000" dirty="0" err="1" smtClean="0">
                <a:latin typeface="+mj-lt"/>
              </a:rPr>
              <a:t>R</a:t>
            </a:r>
            <a:r>
              <a:rPr lang="en-US" sz="2400" i="1" dirty="0" smtClean="0">
                <a:latin typeface="+mj-lt"/>
              </a:rPr>
              <a:t> + i </a:t>
            </a:r>
            <a:r>
              <a:rPr lang="en-US" sz="2400" i="1" dirty="0" err="1" smtClean="0">
                <a:latin typeface="+mj-lt"/>
              </a:rPr>
              <a:t>n</a:t>
            </a:r>
            <a:r>
              <a:rPr lang="en-US" sz="2400" i="1" baseline="-25000" dirty="0" err="1" smtClean="0">
                <a:latin typeface="+mj-lt"/>
              </a:rPr>
              <a:t>I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1725205"/>
              </p:ext>
            </p:extLst>
          </p:nvPr>
        </p:nvGraphicFramePr>
        <p:xfrm>
          <a:off x="1295400" y="1295400"/>
          <a:ext cx="5516563" cy="3917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29" name="数式" r:id="rId3" imgW="2552400" imgH="1790640" progId="Equation.3">
                  <p:embed/>
                </p:oleObj>
              </mc:Choice>
              <mc:Fallback>
                <p:oleObj name="数式" r:id="rId3" imgW="2552400" imgH="1790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1295400"/>
                        <a:ext cx="5516563" cy="3917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80085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39281"/>
            <a:ext cx="739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Fields near the surface on an ideal conductor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253916"/>
              </p:ext>
            </p:extLst>
          </p:nvPr>
        </p:nvGraphicFramePr>
        <p:xfrm>
          <a:off x="354013" y="603250"/>
          <a:ext cx="7381875" cy="544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53" name="Equation" r:id="rId3" imgW="3416040" imgH="2489040" progId="Equation.DSMT4">
                  <p:embed/>
                </p:oleObj>
              </mc:Choice>
              <mc:Fallback>
                <p:oleObj name="Equation" r:id="rId3" imgW="3416040" imgH="248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013" y="603250"/>
                        <a:ext cx="7381875" cy="544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9346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39281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Fields near the surface on an ideal conductor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6796901"/>
              </p:ext>
            </p:extLst>
          </p:nvPr>
        </p:nvGraphicFramePr>
        <p:xfrm>
          <a:off x="1143000" y="533400"/>
          <a:ext cx="5430838" cy="4389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184" name="数式" r:id="rId3" imgW="2514600" imgH="2006280" progId="Equation.3">
                  <p:embed/>
                </p:oleObj>
              </mc:Choice>
              <mc:Fallback>
                <p:oleObj name="数式" r:id="rId3" imgW="2514600" imgH="2006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533400"/>
                        <a:ext cx="5430838" cy="4389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8248433"/>
              </p:ext>
            </p:extLst>
          </p:nvPr>
        </p:nvGraphicFramePr>
        <p:xfrm>
          <a:off x="1058863" y="4897438"/>
          <a:ext cx="5873750" cy="166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185" name="Equation" r:id="rId5" imgW="2717640" imgH="761760" progId="Equation.DSMT4">
                  <p:embed/>
                </p:oleObj>
              </mc:Choice>
              <mc:Fallback>
                <p:oleObj name="Equation" r:id="rId5" imgW="271764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8863" y="4897438"/>
                        <a:ext cx="5873750" cy="1662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2744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39281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Fields near the surface on an ideal conductor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0539095"/>
              </p:ext>
            </p:extLst>
          </p:nvPr>
        </p:nvGraphicFramePr>
        <p:xfrm>
          <a:off x="914400" y="990600"/>
          <a:ext cx="6884987" cy="2055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208" name="数式" r:id="rId3" imgW="3187440" imgH="939600" progId="Equation.3">
                  <p:embed/>
                </p:oleObj>
              </mc:Choice>
              <mc:Fallback>
                <p:oleObj name="数式" r:id="rId3" imgW="3187440" imgH="939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990600"/>
                        <a:ext cx="6884987" cy="2055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7517447"/>
              </p:ext>
            </p:extLst>
          </p:nvPr>
        </p:nvGraphicFramePr>
        <p:xfrm>
          <a:off x="252413" y="3043238"/>
          <a:ext cx="6642100" cy="343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209" name="Equation" r:id="rId5" imgW="3073320" imgH="1574640" progId="Equation.DSMT4">
                  <p:embed/>
                </p:oleObj>
              </mc:Choice>
              <mc:Fallback>
                <p:oleObj name="Equation" r:id="rId5" imgW="3073320" imgH="1574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413" y="3043238"/>
                        <a:ext cx="6642100" cy="3435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7543800" y="3200400"/>
            <a:ext cx="990600" cy="2664768"/>
          </a:xfrm>
          <a:prstGeom prst="rect">
            <a:avLst/>
          </a:prstGeom>
          <a:gradFill>
            <a:gsLst>
              <a:gs pos="7000">
                <a:schemeClr val="tx1">
                  <a:lumMod val="77000"/>
                  <a:lumOff val="23000"/>
                </a:schemeClr>
              </a:gs>
              <a:gs pos="37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7503225" y="3657600"/>
            <a:ext cx="0" cy="220756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7503225" y="5865168"/>
            <a:ext cx="1259775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8133112" y="5791200"/>
            <a:ext cx="401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z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086600" y="4191000"/>
            <a:ext cx="477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+mj-lt"/>
              </a:rPr>
              <a:t>r</a:t>
            </a:r>
            <a:r>
              <a:rPr lang="en-US" sz="2400" b="1" i="1" baseline="-25000" dirty="0" smtClean="0">
                <a:latin typeface="+mj-lt"/>
              </a:rPr>
              <a:t>||</a:t>
            </a:r>
            <a:endParaRPr lang="en-US" sz="2400" b="1" i="1" dirty="0" smtClean="0"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371112" y="5791200"/>
            <a:ext cx="401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875015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31845" y="3268466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045" y="819150"/>
            <a:ext cx="8426949" cy="483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39281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Fields near the surface on an ideal conductor -- continued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2711407"/>
              </p:ext>
            </p:extLst>
          </p:nvPr>
        </p:nvGraphicFramePr>
        <p:xfrm>
          <a:off x="682625" y="766763"/>
          <a:ext cx="6642100" cy="343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232" name="Equation" r:id="rId3" imgW="3073320" imgH="1574640" progId="Equation.DSMT4">
                  <p:embed/>
                </p:oleObj>
              </mc:Choice>
              <mc:Fallback>
                <p:oleObj name="Equation" r:id="rId3" imgW="3073320" imgH="1574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2625" y="766763"/>
                        <a:ext cx="6642100" cy="3435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7086600" y="762000"/>
            <a:ext cx="1676400" cy="3052465"/>
            <a:chOff x="7086600" y="3200400"/>
            <a:chExt cx="1676400" cy="3052465"/>
          </a:xfrm>
        </p:grpSpPr>
        <p:sp>
          <p:nvSpPr>
            <p:cNvPr id="8" name="Rectangle 7"/>
            <p:cNvSpPr/>
            <p:nvPr/>
          </p:nvSpPr>
          <p:spPr>
            <a:xfrm>
              <a:off x="7543800" y="3200400"/>
              <a:ext cx="990600" cy="2664768"/>
            </a:xfrm>
            <a:prstGeom prst="rect">
              <a:avLst/>
            </a:prstGeom>
            <a:gradFill>
              <a:gsLst>
                <a:gs pos="7000">
                  <a:schemeClr val="tx1">
                    <a:lumMod val="77000"/>
                    <a:lumOff val="23000"/>
                  </a:schemeClr>
                </a:gs>
                <a:gs pos="37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flipV="1">
              <a:off x="7503225" y="3657600"/>
              <a:ext cx="0" cy="220756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>
              <a:off x="7503225" y="5865168"/>
              <a:ext cx="1259775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8133112" y="5791200"/>
              <a:ext cx="4012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z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086600" y="4191000"/>
              <a:ext cx="4774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 smtClean="0">
                  <a:latin typeface="+mj-lt"/>
                </a:rPr>
                <a:t>r</a:t>
              </a:r>
              <a:r>
                <a:rPr lang="en-US" sz="2400" b="1" i="1" baseline="-25000" dirty="0" smtClean="0">
                  <a:latin typeface="+mj-lt"/>
                </a:rPr>
                <a:t>||</a:t>
              </a:r>
              <a:endParaRPr lang="en-US" sz="2400" b="1" i="1" dirty="0" smtClean="0">
                <a:latin typeface="+mj-lt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371112" y="5791200"/>
              <a:ext cx="4012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0</a:t>
              </a:r>
            </a:p>
          </p:txBody>
        </p:sp>
      </p:grp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7498409"/>
              </p:ext>
            </p:extLst>
          </p:nvPr>
        </p:nvGraphicFramePr>
        <p:xfrm>
          <a:off x="684213" y="4230688"/>
          <a:ext cx="7850187" cy="207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233" name="Equation" r:id="rId5" imgW="3632040" imgH="952200" progId="Equation.DSMT4">
                  <p:embed/>
                </p:oleObj>
              </mc:Choice>
              <mc:Fallback>
                <p:oleObj name="Equation" r:id="rId5" imgW="3632040" imgH="952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4230688"/>
                        <a:ext cx="7850187" cy="2079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21516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73967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Boundary values for ideal conductor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0053077"/>
              </p:ext>
            </p:extLst>
          </p:nvPr>
        </p:nvGraphicFramePr>
        <p:xfrm>
          <a:off x="163513" y="603250"/>
          <a:ext cx="6478587" cy="177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256" name="Equation" r:id="rId3" imgW="2997000" imgH="812520" progId="Equation.DSMT4">
                  <p:embed/>
                </p:oleObj>
              </mc:Choice>
              <mc:Fallback>
                <p:oleObj name="Equation" r:id="rId3" imgW="2997000" imgH="8125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513" y="603250"/>
                        <a:ext cx="6478587" cy="1773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7315200" y="535632"/>
            <a:ext cx="990600" cy="2664768"/>
          </a:xfrm>
          <a:prstGeom prst="rect">
            <a:avLst/>
          </a:prstGeom>
          <a:gradFill>
            <a:gsLst>
              <a:gs pos="7000">
                <a:schemeClr val="tx1">
                  <a:lumMod val="77000"/>
                  <a:lumOff val="23000"/>
                </a:schemeClr>
              </a:gs>
              <a:gs pos="37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4779950"/>
              </p:ext>
            </p:extLst>
          </p:nvPr>
        </p:nvGraphicFramePr>
        <p:xfrm>
          <a:off x="7467600" y="1384300"/>
          <a:ext cx="301625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257" name="数式" r:id="rId5" imgW="139680" imgH="203040" progId="Equation.3">
                  <p:embed/>
                </p:oleObj>
              </mc:Choice>
              <mc:Fallback>
                <p:oleObj name="数式" r:id="rId5" imgW="1396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1384300"/>
                        <a:ext cx="301625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" name="Straight Arrow Connector 9"/>
          <p:cNvCxnSpPr>
            <a:stCxn id="7" idx="1"/>
          </p:cNvCxnSpPr>
          <p:nvPr/>
        </p:nvCxnSpPr>
        <p:spPr>
          <a:xfrm>
            <a:off x="7315200" y="1868016"/>
            <a:ext cx="4953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7" idx="1"/>
          </p:cNvCxnSpPr>
          <p:nvPr/>
        </p:nvCxnSpPr>
        <p:spPr>
          <a:xfrm flipV="1">
            <a:off x="7315200" y="1295400"/>
            <a:ext cx="0" cy="572616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781800" y="1443335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E</a:t>
            </a:r>
            <a:r>
              <a:rPr lang="en-US" sz="2400" b="1" baseline="-25000" dirty="0" smtClean="0">
                <a:latin typeface="+mj-lt"/>
              </a:rPr>
              <a:t>0</a:t>
            </a:r>
            <a:endParaRPr lang="en-US" sz="2400" b="1" dirty="0" smtClean="0"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81000" y="2209800"/>
            <a:ext cx="6172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At the boundary of an ideal conductor, the </a:t>
            </a:r>
            <a:r>
              <a:rPr lang="en-US" sz="2400" b="1" dirty="0" smtClean="0">
                <a:latin typeface="+mj-lt"/>
              </a:rPr>
              <a:t>E</a:t>
            </a:r>
            <a:r>
              <a:rPr lang="en-US" sz="2400" dirty="0" smtClean="0">
                <a:latin typeface="+mj-lt"/>
              </a:rPr>
              <a:t> and </a:t>
            </a:r>
            <a:r>
              <a:rPr lang="en-US" sz="2400" b="1" dirty="0" smtClean="0">
                <a:latin typeface="+mj-lt"/>
              </a:rPr>
              <a:t>H</a:t>
            </a:r>
            <a:r>
              <a:rPr lang="en-US" sz="2400" dirty="0" smtClean="0">
                <a:latin typeface="+mj-lt"/>
              </a:rPr>
              <a:t> fields decay in the direction normal to the interface, the field directions are in the plane of the interface.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57249" y="3779460"/>
            <a:ext cx="8458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Waveguide terminology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 smtClean="0">
                <a:latin typeface="+mj-lt"/>
              </a:rPr>
              <a:t>TEM:  transverse electric and magnetic (both E and H fields are perpendicular to wave propagation direction)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 smtClean="0">
                <a:latin typeface="+mj-lt"/>
              </a:rPr>
              <a:t>TM: transverse magnetic (H field is perpendicular to wave propagation direction)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 smtClean="0">
                <a:latin typeface="+mj-lt"/>
              </a:rPr>
              <a:t>TE: transverse electric (E field is perpendicular to wave propagation direction)</a:t>
            </a:r>
          </a:p>
        </p:txBody>
      </p:sp>
    </p:spTree>
    <p:extLst>
      <p:ext uri="{BB962C8B-B14F-4D97-AF65-F5344CB8AC3E}">
        <p14:creationId xmlns:p14="http://schemas.microsoft.com/office/powerpoint/2010/main" val="1059414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457200"/>
            <a:ext cx="7772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TEM waves</a:t>
            </a:r>
          </a:p>
          <a:p>
            <a:pPr lvl="1"/>
            <a:r>
              <a:rPr lang="en-US" sz="2400" dirty="0" smtClean="0"/>
              <a:t>Transverse </a:t>
            </a:r>
            <a:r>
              <a:rPr lang="en-US" sz="2400" dirty="0"/>
              <a:t>electric and magnetic (both E and H fields are perpendicular to wave propagation direction)</a:t>
            </a:r>
          </a:p>
          <a:p>
            <a:pPr lvl="1"/>
            <a:endParaRPr lang="en-US" sz="2400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7546078"/>
              </p:ext>
            </p:extLst>
          </p:nvPr>
        </p:nvGraphicFramePr>
        <p:xfrm>
          <a:off x="607218" y="2396192"/>
          <a:ext cx="7167563" cy="297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273" name="数式" r:id="rId3" imgW="3314520" imgH="1358640" progId="Equation.3">
                  <p:embed/>
                </p:oleObj>
              </mc:Choice>
              <mc:Fallback>
                <p:oleObj name="数式" r:id="rId3" imgW="3314520" imgH="1358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7218" y="2396192"/>
                        <a:ext cx="7167563" cy="297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5148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sp>
        <p:nvSpPr>
          <p:cNvPr id="5" name="Can 4"/>
          <p:cNvSpPr/>
          <p:nvPr/>
        </p:nvSpPr>
        <p:spPr>
          <a:xfrm>
            <a:off x="1524000" y="914400"/>
            <a:ext cx="533400" cy="23622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an 5"/>
          <p:cNvSpPr/>
          <p:nvPr/>
        </p:nvSpPr>
        <p:spPr>
          <a:xfrm>
            <a:off x="1219200" y="838200"/>
            <a:ext cx="1219200" cy="2590800"/>
          </a:xfrm>
          <a:prstGeom prst="can">
            <a:avLst/>
          </a:prstGeom>
          <a:solidFill>
            <a:srgbClr val="FFC000">
              <a:alpha val="4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62000" y="304800"/>
            <a:ext cx="579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Wave guides</a:t>
            </a:r>
          </a:p>
        </p:txBody>
      </p:sp>
      <p:sp>
        <p:nvSpPr>
          <p:cNvPr id="8" name="Can 7"/>
          <p:cNvSpPr/>
          <p:nvPr/>
        </p:nvSpPr>
        <p:spPr>
          <a:xfrm>
            <a:off x="4953000" y="1066800"/>
            <a:ext cx="1371600" cy="26670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62000" y="3962400"/>
            <a:ext cx="236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Coaxial cable</a:t>
            </a:r>
          </a:p>
          <a:p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 TEM modes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495800" y="4038600"/>
            <a:ext cx="3276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Simple optical pipe</a:t>
            </a:r>
          </a:p>
          <a:p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 TE or TM modes</a:t>
            </a:r>
          </a:p>
        </p:txBody>
      </p:sp>
    </p:spTree>
    <p:extLst>
      <p:ext uri="{BB962C8B-B14F-4D97-AF65-F5344CB8AC3E}">
        <p14:creationId xmlns:p14="http://schemas.microsoft.com/office/powerpoint/2010/main" val="276439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81000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Comment on HW #11</a:t>
            </a:r>
          </a:p>
        </p:txBody>
      </p:sp>
      <p:sp>
        <p:nvSpPr>
          <p:cNvPr id="6" name="Can 5"/>
          <p:cNvSpPr/>
          <p:nvPr/>
        </p:nvSpPr>
        <p:spPr>
          <a:xfrm>
            <a:off x="685800" y="1447800"/>
            <a:ext cx="533400" cy="4953000"/>
          </a:xfrm>
          <a:prstGeom prst="can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057400" y="1066800"/>
            <a:ext cx="6629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/>
              <a:t>Consider an infinitely long wire with radius a, oriented along the </a:t>
            </a:r>
            <a:r>
              <a:rPr lang="en-US" b="1" dirty="0"/>
              <a:t>z</a:t>
            </a:r>
            <a:r>
              <a:rPr lang="en-US" dirty="0"/>
              <a:t> axis. There is a steady uniform current inside the wire. Specifically the current is along the z-axis with the magnitude of J</a:t>
            </a:r>
            <a:r>
              <a:rPr lang="en-US" baseline="-25000" dirty="0"/>
              <a:t>0</a:t>
            </a:r>
            <a:r>
              <a:rPr lang="en-US" dirty="0"/>
              <a:t> for ρ ≤ a and zero for ρ &gt; a, where ρ denotes the radial parameter of the natural cylindrical coordinates of the system. 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dirty="0"/>
              <a:t>Find the vector potential (</a:t>
            </a:r>
            <a:r>
              <a:rPr lang="en-US" b="1" dirty="0"/>
              <a:t>A</a:t>
            </a:r>
            <a:r>
              <a:rPr lang="en-US" dirty="0"/>
              <a:t>) for all ρ. 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dirty="0"/>
              <a:t>Find the magnetic flux field (</a:t>
            </a:r>
            <a:r>
              <a:rPr lang="en-US" b="1" dirty="0"/>
              <a:t>B</a:t>
            </a:r>
            <a:r>
              <a:rPr lang="en-US" dirty="0"/>
              <a:t>) for all ρ.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47800" y="3508801"/>
            <a:ext cx="746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Solution to problem using PHY 114 ideas</a:t>
            </a:r>
          </a:p>
          <a:p>
            <a:r>
              <a:rPr lang="en-US" sz="2400" dirty="0" smtClean="0">
                <a:latin typeface="+mj-lt"/>
              </a:rPr>
              <a:t>       In this case, it is convenient to solve part b first.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514600" y="4232701"/>
            <a:ext cx="1752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Top view for </a:t>
            </a:r>
            <a:r>
              <a:rPr lang="en-US" sz="2400" dirty="0" smtClean="0">
                <a:latin typeface="Symbol" pitchFamily="18" charset="2"/>
              </a:rPr>
              <a:t>r</a:t>
            </a:r>
            <a:r>
              <a:rPr lang="en-US" sz="2400" dirty="0" smtClean="0">
                <a:latin typeface="+mj-lt"/>
              </a:rPr>
              <a:t> &lt; 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760720" y="4244339"/>
            <a:ext cx="1752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Top view for </a:t>
            </a:r>
            <a:r>
              <a:rPr lang="en-US" sz="2400" dirty="0" smtClean="0">
                <a:latin typeface="Symbol" pitchFamily="18" charset="2"/>
              </a:rPr>
              <a:t>r</a:t>
            </a:r>
            <a:r>
              <a:rPr lang="en-US" sz="2400" dirty="0" smtClean="0">
                <a:latin typeface="+mj-lt"/>
              </a:rPr>
              <a:t> &gt; a</a:t>
            </a:r>
          </a:p>
        </p:txBody>
      </p:sp>
      <p:sp>
        <p:nvSpPr>
          <p:cNvPr id="11" name="Oval 10"/>
          <p:cNvSpPr/>
          <p:nvPr/>
        </p:nvSpPr>
        <p:spPr>
          <a:xfrm>
            <a:off x="2689860" y="5334000"/>
            <a:ext cx="762000" cy="769203"/>
          </a:xfrm>
          <a:prstGeom prst="ellipse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172200" y="5334000"/>
            <a:ext cx="762000" cy="769203"/>
          </a:xfrm>
          <a:prstGeom prst="ellipse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895600" y="5562600"/>
            <a:ext cx="381000" cy="38460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>
            <a:stCxn id="13" idx="5"/>
          </p:cNvCxnSpPr>
          <p:nvPr/>
        </p:nvCxnSpPr>
        <p:spPr>
          <a:xfrm flipV="1">
            <a:off x="3220804" y="5562600"/>
            <a:ext cx="231056" cy="32827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200400" y="5634335"/>
            <a:ext cx="6629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+mj-lt"/>
              </a:rPr>
              <a:t>B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181850" y="5950873"/>
            <a:ext cx="6629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+mj-lt"/>
              </a:rPr>
              <a:t>B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7107004" y="5853428"/>
            <a:ext cx="231056" cy="32827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5868628" y="5063698"/>
            <a:ext cx="1369144" cy="133710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952500" y="2743200"/>
            <a:ext cx="0" cy="148950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85800" y="4659837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J</a:t>
            </a:r>
            <a:r>
              <a:rPr lang="en-US" sz="2400" b="1" baseline="-25000" dirty="0" smtClean="0">
                <a:latin typeface="+mj-lt"/>
              </a:rPr>
              <a:t>0</a:t>
            </a:r>
            <a:endParaRPr lang="en-US" sz="2400" b="1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619493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514600" y="457200"/>
            <a:ext cx="1752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Top view for </a:t>
            </a:r>
            <a:r>
              <a:rPr lang="en-US" sz="2400" dirty="0" smtClean="0">
                <a:latin typeface="Symbol" pitchFamily="18" charset="2"/>
              </a:rPr>
              <a:t>r</a:t>
            </a:r>
            <a:r>
              <a:rPr lang="en-US" sz="2400" dirty="0" smtClean="0">
                <a:latin typeface="+mj-lt"/>
              </a:rPr>
              <a:t> &lt; 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60720" y="468838"/>
            <a:ext cx="1752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Top view for </a:t>
            </a:r>
            <a:r>
              <a:rPr lang="en-US" sz="2400" dirty="0" smtClean="0">
                <a:latin typeface="Symbol" pitchFamily="18" charset="2"/>
              </a:rPr>
              <a:t>r</a:t>
            </a:r>
            <a:r>
              <a:rPr lang="en-US" sz="2400" dirty="0" smtClean="0">
                <a:latin typeface="+mj-lt"/>
              </a:rPr>
              <a:t> &gt; a</a:t>
            </a:r>
          </a:p>
        </p:txBody>
      </p:sp>
      <p:sp>
        <p:nvSpPr>
          <p:cNvPr id="7" name="Oval 6"/>
          <p:cNvSpPr/>
          <p:nvPr/>
        </p:nvSpPr>
        <p:spPr>
          <a:xfrm>
            <a:off x="2689860" y="1558499"/>
            <a:ext cx="762000" cy="769203"/>
          </a:xfrm>
          <a:prstGeom prst="ellipse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172200" y="1558499"/>
            <a:ext cx="762000" cy="769203"/>
          </a:xfrm>
          <a:prstGeom prst="ellipse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895600" y="1787099"/>
            <a:ext cx="381000" cy="38460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>
            <a:stCxn id="9" idx="5"/>
          </p:cNvCxnSpPr>
          <p:nvPr/>
        </p:nvCxnSpPr>
        <p:spPr>
          <a:xfrm flipV="1">
            <a:off x="3220804" y="1787099"/>
            <a:ext cx="231056" cy="32827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200400" y="1858834"/>
            <a:ext cx="6629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+mj-lt"/>
              </a:rPr>
              <a:t>B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181850" y="2175372"/>
            <a:ext cx="6629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+mj-lt"/>
              </a:rPr>
              <a:t>B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7107004" y="2077927"/>
            <a:ext cx="231056" cy="32827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5868628" y="1288197"/>
            <a:ext cx="1369144" cy="133710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9300346"/>
              </p:ext>
            </p:extLst>
          </p:nvPr>
        </p:nvGraphicFramePr>
        <p:xfrm>
          <a:off x="1697038" y="2449512"/>
          <a:ext cx="3049587" cy="4027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304" name="Equation" r:id="rId3" imgW="1409400" imgH="1841400" progId="Equation.DSMT4">
                  <p:embed/>
                </p:oleObj>
              </mc:Choice>
              <mc:Fallback>
                <p:oleObj name="Equation" r:id="rId3" imgW="1409400" imgH="1841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7038" y="2449512"/>
                        <a:ext cx="3049587" cy="4027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9000538"/>
              </p:ext>
            </p:extLst>
          </p:nvPr>
        </p:nvGraphicFramePr>
        <p:xfrm>
          <a:off x="5313362" y="2541588"/>
          <a:ext cx="3297238" cy="416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305" name="Equation" r:id="rId5" imgW="1523880" imgH="1904760" progId="Equation.DSMT4">
                  <p:embed/>
                </p:oleObj>
              </mc:Choice>
              <mc:Fallback>
                <p:oleObj name="Equation" r:id="rId5" imgW="1523880" imgH="1904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3362" y="2541588"/>
                        <a:ext cx="3297238" cy="4164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457200" y="76200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Comment on HW #11 -- continued</a:t>
            </a:r>
          </a:p>
        </p:txBody>
      </p:sp>
    </p:spTree>
    <p:extLst>
      <p:ext uri="{BB962C8B-B14F-4D97-AF65-F5344CB8AC3E}">
        <p14:creationId xmlns:p14="http://schemas.microsoft.com/office/powerpoint/2010/main" val="9987732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76200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Comment on HW #11 -- continued</a:t>
            </a:r>
          </a:p>
        </p:txBody>
      </p:sp>
      <p:sp>
        <p:nvSpPr>
          <p:cNvPr id="6" name="Can 5"/>
          <p:cNvSpPr/>
          <p:nvPr/>
        </p:nvSpPr>
        <p:spPr>
          <a:xfrm>
            <a:off x="685800" y="1447800"/>
            <a:ext cx="533400" cy="4953000"/>
          </a:xfrm>
          <a:prstGeom prst="can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0234838"/>
              </p:ext>
            </p:extLst>
          </p:nvPr>
        </p:nvGraphicFramePr>
        <p:xfrm>
          <a:off x="1828800" y="428444"/>
          <a:ext cx="5610225" cy="62771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321" name="Equation" r:id="rId3" imgW="3085920" imgH="3416040" progId="Equation.DSMT4">
                  <p:embed/>
                </p:oleObj>
              </mc:Choice>
              <mc:Fallback>
                <p:oleObj name="Equation" r:id="rId3" imgW="3085920" imgH="3416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428444"/>
                        <a:ext cx="5610225" cy="62771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Arrow Connector 7"/>
          <p:cNvCxnSpPr/>
          <p:nvPr/>
        </p:nvCxnSpPr>
        <p:spPr>
          <a:xfrm flipV="1">
            <a:off x="952500" y="2743200"/>
            <a:ext cx="0" cy="148950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85800" y="4659837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J</a:t>
            </a:r>
            <a:r>
              <a:rPr lang="en-US" sz="2400" b="1" baseline="-25000" dirty="0" smtClean="0">
                <a:latin typeface="+mj-lt"/>
              </a:rPr>
              <a:t>0</a:t>
            </a:r>
            <a:endParaRPr lang="en-US" sz="2400" b="1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523183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76200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Comment on HW #12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381000" y="838200"/>
            <a:ext cx="1981200" cy="1752600"/>
            <a:chOff x="2286000" y="457200"/>
            <a:chExt cx="1981200" cy="1752600"/>
          </a:xfrm>
        </p:grpSpPr>
        <p:cxnSp>
          <p:nvCxnSpPr>
            <p:cNvPr id="8" name="Straight Arrow Connector 7"/>
            <p:cNvCxnSpPr/>
            <p:nvPr/>
          </p:nvCxnSpPr>
          <p:spPr>
            <a:xfrm flipV="1">
              <a:off x="2286000" y="762000"/>
              <a:ext cx="1524000" cy="14478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Oval 5"/>
            <p:cNvSpPr/>
            <p:nvPr/>
          </p:nvSpPr>
          <p:spPr>
            <a:xfrm>
              <a:off x="2514600" y="1082040"/>
              <a:ext cx="914400" cy="914400"/>
            </a:xfrm>
            <a:prstGeom prst="ellipse">
              <a:avLst/>
            </a:prstGeom>
            <a:ln>
              <a:noFill/>
            </a:ln>
            <a:effectLst>
              <a:glow>
                <a:schemeClr val="accent1">
                  <a:alpha val="40000"/>
                </a:schemeClr>
              </a:glow>
              <a:reflection endPos="0" dist="50800" dir="5400000" sy="-100000" algn="bl" rotWithShape="0"/>
            </a:effectLst>
            <a:scene3d>
              <a:camera prst="orthographicFront"/>
              <a:lightRig rig="threePt" dir="t"/>
            </a:scene3d>
            <a:sp3d>
              <a:bevelT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810000" y="457200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Symbol" pitchFamily="18" charset="2"/>
                </a:rPr>
                <a:t>w</a:t>
              </a: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>
              <a:off x="2971800" y="1539240"/>
              <a:ext cx="381000" cy="13716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2895600" y="1443335"/>
              <a:ext cx="228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+mj-lt"/>
                </a:rPr>
                <a:t>r</a:t>
              </a: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2362200" y="651808"/>
            <a:ext cx="6705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 sphere of radius a carries a uniform surface charge distribution </a:t>
            </a:r>
            <a:r>
              <a:rPr lang="en-US" sz="2400" dirty="0" smtClean="0">
                <a:latin typeface="Symbol" pitchFamily="18" charset="2"/>
              </a:rPr>
              <a:t>s.  </a:t>
            </a:r>
            <a:r>
              <a:rPr lang="en-US" sz="2400" dirty="0" smtClean="0"/>
              <a:t>The sphere is rotated about a diameter with constant angular velocity </a:t>
            </a:r>
            <a:r>
              <a:rPr lang="en-US" sz="2400" dirty="0" smtClean="0">
                <a:latin typeface="Symbol" pitchFamily="18" charset="2"/>
              </a:rPr>
              <a:t>w</a:t>
            </a:r>
            <a:r>
              <a:rPr lang="en-US" sz="2400" dirty="0" smtClean="0"/>
              <a:t>.  Find the vector potential </a:t>
            </a:r>
            <a:r>
              <a:rPr lang="en-US" sz="2400" b="1" dirty="0" smtClean="0"/>
              <a:t>A</a:t>
            </a:r>
            <a:r>
              <a:rPr lang="en-US" sz="2400" dirty="0" smtClean="0"/>
              <a:t> and magnetic field </a:t>
            </a:r>
            <a:r>
              <a:rPr lang="en-US" sz="2400" b="1" dirty="0" smtClean="0"/>
              <a:t>B</a:t>
            </a:r>
            <a:r>
              <a:rPr lang="en-US" sz="2400" dirty="0" smtClean="0"/>
              <a:t> both inside and outside the sphere. 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0975111"/>
              </p:ext>
            </p:extLst>
          </p:nvPr>
        </p:nvGraphicFramePr>
        <p:xfrm>
          <a:off x="1417638" y="2794000"/>
          <a:ext cx="5287962" cy="345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345" name="Equation" r:id="rId3" imgW="2908080" imgH="1879560" progId="Equation.DSMT4">
                  <p:embed/>
                </p:oleObj>
              </mc:Choice>
              <mc:Fallback>
                <p:oleObj name="Equation" r:id="rId3" imgW="2908080" imgH="1879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7638" y="2794000"/>
                        <a:ext cx="5287962" cy="345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583698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76200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Comment on HW #12 --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1490350"/>
              </p:ext>
            </p:extLst>
          </p:nvPr>
        </p:nvGraphicFramePr>
        <p:xfrm>
          <a:off x="1246188" y="884238"/>
          <a:ext cx="6651625" cy="3382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69" name="Equation" r:id="rId3" imgW="3657600" imgH="1841400" progId="Equation.DSMT4">
                  <p:embed/>
                </p:oleObj>
              </mc:Choice>
              <mc:Fallback>
                <p:oleObj name="Equation" r:id="rId3" imgW="3657600" imgH="1841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6188" y="884238"/>
                        <a:ext cx="6651625" cy="3382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07011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158" y="413820"/>
            <a:ext cx="8557683" cy="5924550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5867400" y="2286000"/>
            <a:ext cx="2819400" cy="1828800"/>
          </a:xfrm>
          <a:prstGeom prst="ellipse">
            <a:avLst/>
          </a:prstGeom>
          <a:noFill/>
          <a:ln w="508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757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351" y="228600"/>
            <a:ext cx="7953375" cy="5867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9001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378767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Review:   </a:t>
            </a:r>
            <a:r>
              <a:rPr lang="en-US" sz="2400" dirty="0" err="1" smtClean="0">
                <a:latin typeface="+mj-lt"/>
              </a:rPr>
              <a:t>Drude</a:t>
            </a:r>
            <a:r>
              <a:rPr lang="en-US" sz="2400" dirty="0" smtClean="0">
                <a:latin typeface="+mj-lt"/>
              </a:rPr>
              <a:t> model dielectric function: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7315327"/>
              </p:ext>
            </p:extLst>
          </p:nvPr>
        </p:nvGraphicFramePr>
        <p:xfrm>
          <a:off x="557213" y="1295400"/>
          <a:ext cx="5738812" cy="433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78" name="数式" r:id="rId3" imgW="2654280" imgH="1981080" progId="Equation.3">
                  <p:embed/>
                </p:oleObj>
              </mc:Choice>
              <mc:Fallback>
                <p:oleObj name="数式" r:id="rId3" imgW="2654280" imgH="1981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213" y="1295400"/>
                        <a:ext cx="5738812" cy="4333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9476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pic>
        <p:nvPicPr>
          <p:cNvPr id="788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219200"/>
            <a:ext cx="8414385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88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465" y="3886200"/>
            <a:ext cx="8427720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558768"/>
              </p:ext>
            </p:extLst>
          </p:nvPr>
        </p:nvGraphicFramePr>
        <p:xfrm>
          <a:off x="3286125" y="2514600"/>
          <a:ext cx="904875" cy="944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14" name="数式" r:id="rId5" imgW="419040" imgH="431640" progId="Equation.3">
                  <p:embed/>
                </p:oleObj>
              </mc:Choice>
              <mc:Fallback>
                <p:oleObj name="数式" r:id="rId5" imgW="41904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6125" y="2514600"/>
                        <a:ext cx="904875" cy="944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994536"/>
              </p:ext>
            </p:extLst>
          </p:nvPr>
        </p:nvGraphicFramePr>
        <p:xfrm>
          <a:off x="1295400" y="4343400"/>
          <a:ext cx="877887" cy="944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15" name="数式" r:id="rId7" imgW="406080" imgH="431640" progId="Equation.3">
                  <p:embed/>
                </p:oleObj>
              </mc:Choice>
              <mc:Fallback>
                <p:oleObj name="数式" r:id="rId7" imgW="4060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4343400"/>
                        <a:ext cx="877887" cy="944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09600" y="378767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Drude</a:t>
            </a:r>
            <a:r>
              <a:rPr lang="en-US" sz="2400" dirty="0" smtClean="0">
                <a:latin typeface="+mj-lt"/>
              </a:rPr>
              <a:t> model dielectric function:</a:t>
            </a:r>
          </a:p>
        </p:txBody>
      </p:sp>
    </p:spTree>
    <p:extLst>
      <p:ext uri="{BB962C8B-B14F-4D97-AF65-F5344CB8AC3E}">
        <p14:creationId xmlns:p14="http://schemas.microsoft.com/office/powerpoint/2010/main" val="1577949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09600" y="378767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Drude</a:t>
            </a:r>
            <a:r>
              <a:rPr lang="en-US" sz="2400" dirty="0" smtClean="0">
                <a:latin typeface="+mj-lt"/>
              </a:rPr>
              <a:t> model dielectric function – some analytic properties: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4966555"/>
              </p:ext>
            </p:extLst>
          </p:nvPr>
        </p:nvGraphicFramePr>
        <p:xfrm>
          <a:off x="846138" y="1447800"/>
          <a:ext cx="6230937" cy="314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727" name="数式" r:id="rId3" imgW="2882880" imgH="1434960" progId="Equation.3">
                  <p:embed/>
                </p:oleObj>
              </mc:Choice>
              <mc:Fallback>
                <p:oleObj name="数式" r:id="rId3" imgW="2882880" imgH="1434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6138" y="1447800"/>
                        <a:ext cx="6230937" cy="3140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21487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929496" y="3185901"/>
            <a:ext cx="3962400" cy="762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16040" y="2784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Analysis for </a:t>
            </a:r>
            <a:r>
              <a:rPr lang="en-US" sz="2400" dirty="0" err="1" smtClean="0">
                <a:latin typeface="+mj-lt"/>
              </a:rPr>
              <a:t>Drude</a:t>
            </a:r>
            <a:r>
              <a:rPr lang="en-US" sz="2400" dirty="0" smtClean="0">
                <a:latin typeface="+mj-lt"/>
              </a:rPr>
              <a:t> model dielectric function – continued --</a:t>
            </a:r>
          </a:p>
          <a:p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   Analytic properties: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5525917"/>
              </p:ext>
            </p:extLst>
          </p:nvPr>
        </p:nvGraphicFramePr>
        <p:xfrm>
          <a:off x="632967" y="597178"/>
          <a:ext cx="7165975" cy="322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955" name="数式" r:id="rId3" imgW="3314520" imgH="1473120" progId="Equation.3">
                  <p:embed/>
                </p:oleObj>
              </mc:Choice>
              <mc:Fallback>
                <p:oleObj name="数式" r:id="rId3" imgW="3314520" imgH="1473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967" y="597178"/>
                        <a:ext cx="7165975" cy="3222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Straight Arrow Connector 8"/>
          <p:cNvCxnSpPr/>
          <p:nvPr/>
        </p:nvCxnSpPr>
        <p:spPr>
          <a:xfrm flipV="1">
            <a:off x="1828800" y="4191000"/>
            <a:ext cx="0" cy="19812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499153" y="5334000"/>
            <a:ext cx="2853647" cy="1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2037877"/>
              </p:ext>
            </p:extLst>
          </p:nvPr>
        </p:nvGraphicFramePr>
        <p:xfrm>
          <a:off x="3352800" y="5103812"/>
          <a:ext cx="914400" cy="4863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956" name="Equation" r:id="rId5" imgW="596880" imgH="317160" progId="Equation.DSMT4">
                  <p:embed/>
                </p:oleObj>
              </mc:Choice>
              <mc:Fallback>
                <p:oleObj name="Equation" r:id="rId5" imgW="596880" imgH="317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352800" y="5103812"/>
                        <a:ext cx="914400" cy="4863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548576"/>
              </p:ext>
            </p:extLst>
          </p:nvPr>
        </p:nvGraphicFramePr>
        <p:xfrm>
          <a:off x="1530145" y="3903366"/>
          <a:ext cx="874713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957" name="Equation" r:id="rId7" imgW="571320" imgH="317160" progId="Equation.DSMT4">
                  <p:embed/>
                </p:oleObj>
              </mc:Choice>
              <mc:Fallback>
                <p:oleObj name="Equation" r:id="rId7" imgW="571320" imgH="317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30145" y="3903366"/>
                        <a:ext cx="874713" cy="485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Oval 14"/>
          <p:cNvSpPr/>
          <p:nvPr/>
        </p:nvSpPr>
        <p:spPr>
          <a:xfrm>
            <a:off x="914400" y="5602288"/>
            <a:ext cx="91440" cy="91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1280160" y="5852160"/>
            <a:ext cx="91440" cy="91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1746200" y="5612322"/>
            <a:ext cx="91440" cy="91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2740566" y="5585229"/>
            <a:ext cx="91440" cy="91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2346961" y="5852160"/>
            <a:ext cx="91440" cy="91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0" y="4311651"/>
            <a:ext cx="4495800" cy="1022349"/>
          </a:xfrm>
          <a:prstGeom prst="rect">
            <a:avLst/>
          </a:prstGeom>
          <a:solidFill>
            <a:srgbClr val="DA32AA">
              <a:alpha val="6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450435"/>
              </p:ext>
            </p:extLst>
          </p:nvPr>
        </p:nvGraphicFramePr>
        <p:xfrm>
          <a:off x="990600" y="4635374"/>
          <a:ext cx="2215837" cy="4700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958" name="Equation" r:id="rId9" imgW="1257120" imgH="266400" progId="Equation.DSMT4">
                  <p:embed/>
                </p:oleObj>
              </mc:Choice>
              <mc:Fallback>
                <p:oleObj name="Equation" r:id="rId9" imgW="125712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990600" y="4635374"/>
                        <a:ext cx="2215837" cy="4700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62093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47609" y="1143000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Kramers-Kronig</a:t>
            </a:r>
            <a:r>
              <a:rPr lang="en-US" sz="2400" dirty="0" smtClean="0">
                <a:latin typeface="+mj-lt"/>
              </a:rPr>
              <a:t> transform – for dielectric function: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719782"/>
              </p:ext>
            </p:extLst>
          </p:nvPr>
        </p:nvGraphicFramePr>
        <p:xfrm>
          <a:off x="762000" y="2057400"/>
          <a:ext cx="5353050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966" name="数式" r:id="rId3" imgW="2616120" imgH="1193760" progId="Equation.3">
                  <p:embed/>
                </p:oleObj>
              </mc:Choice>
              <mc:Fallback>
                <p:oleObj name="数式" r:id="rId3" imgW="2616120" imgH="1193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057400"/>
                        <a:ext cx="5353050" cy="247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30480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Because of these analytic properties, Cauchy’s integral theorem results in:</a:t>
            </a:r>
          </a:p>
        </p:txBody>
      </p:sp>
    </p:spTree>
    <p:extLst>
      <p:ext uri="{BB962C8B-B14F-4D97-AF65-F5344CB8AC3E}">
        <p14:creationId xmlns:p14="http://schemas.microsoft.com/office/powerpoint/2010/main" val="4195211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14536</TotalTime>
  <Words>832</Words>
  <Application>Microsoft Office PowerPoint</Application>
  <PresentationFormat>On-screen Show (4:3)</PresentationFormat>
  <Paragraphs>176</Paragraphs>
  <Slides>28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28</vt:i4>
      </vt:variant>
    </vt:vector>
  </HeadingPairs>
  <TitlesOfParts>
    <vt:vector size="35" baseType="lpstr">
      <vt:lpstr>Arial</vt:lpstr>
      <vt:lpstr>Calibri</vt:lpstr>
      <vt:lpstr>Symbol</vt:lpstr>
      <vt:lpstr>Office Theme</vt:lpstr>
      <vt:lpstr>数式</vt:lpstr>
      <vt:lpstr>Equation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865</cp:revision>
  <cp:lastPrinted>2015-02-22T15:32:28Z</cp:lastPrinted>
  <dcterms:created xsi:type="dcterms:W3CDTF">2012-01-10T18:32:24Z</dcterms:created>
  <dcterms:modified xsi:type="dcterms:W3CDTF">2015-02-25T01:56:51Z</dcterms:modified>
</cp:coreProperties>
</file>