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21" r:id="rId4"/>
    <p:sldId id="422" r:id="rId5"/>
    <p:sldId id="407" r:id="rId6"/>
    <p:sldId id="408" r:id="rId7"/>
    <p:sldId id="409" r:id="rId8"/>
    <p:sldId id="418" r:id="rId9"/>
    <p:sldId id="419" r:id="rId10"/>
    <p:sldId id="420" r:id="rId11"/>
    <p:sldId id="423" r:id="rId12"/>
    <p:sldId id="424" r:id="rId13"/>
    <p:sldId id="425" r:id="rId14"/>
    <p:sldId id="426" r:id="rId15"/>
    <p:sldId id="427" r:id="rId16"/>
    <p:sldId id="428" r:id="rId17"/>
    <p:sldId id="429" r:id="rId18"/>
    <p:sldId id="430" r:id="rId19"/>
    <p:sldId id="431" r:id="rId20"/>
    <p:sldId id="432" r:id="rId21"/>
    <p:sldId id="433" r:id="rId22"/>
    <p:sldId id="434" r:id="rId23"/>
    <p:sldId id="435" r:id="rId24"/>
    <p:sldId id="436" r:id="rId25"/>
    <p:sldId id="437" r:id="rId26"/>
    <p:sldId id="438" r:id="rId27"/>
    <p:sldId id="439" r:id="rId28"/>
    <p:sldId id="440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2" d="100"/>
          <a:sy n="62" d="100"/>
        </p:scale>
        <p:origin x="40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4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Complete reading of  Chapter 7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Summary of complex response functions in electromagnetic 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Summary of TEM plane wave solutions to Maxwell’s </a:t>
            </a:r>
            <a:r>
              <a:rPr lang="en-US" sz="2800" b="1" dirty="0" smtClean="0">
                <a:solidFill>
                  <a:schemeClr val="folHlink"/>
                </a:solidFill>
              </a:rPr>
              <a:t>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Comments on some homework problems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519071"/>
              </p:ext>
            </p:extLst>
          </p:nvPr>
        </p:nvGraphicFramePr>
        <p:xfrm>
          <a:off x="866775" y="1022350"/>
          <a:ext cx="57165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4" name="数式" r:id="rId3" imgW="2793960" imgH="1206360" progId="Equation.3">
                  <p:embed/>
                </p:oleObj>
              </mc:Choice>
              <mc:Fallback>
                <p:oleObj name="数式" r:id="rId3" imgW="279396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022350"/>
                        <a:ext cx="57165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38635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5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63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  Electromagnetic plane waves in isotropic medium with real permeability and permittivity:   </a:t>
            </a:r>
            <a:r>
              <a:rPr lang="en-US" sz="2400" dirty="0" smtClean="0">
                <a:latin typeface="Symbol" pitchFamily="18" charset="2"/>
              </a:rPr>
              <a:t>m e</a:t>
            </a:r>
            <a:r>
              <a:rPr lang="en-US" sz="2400" dirty="0" smtClean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83848"/>
              </p:ext>
            </p:extLst>
          </p:nvPr>
        </p:nvGraphicFramePr>
        <p:xfrm>
          <a:off x="639763" y="1379538"/>
          <a:ext cx="5465762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3" name="数式" r:id="rId3" imgW="2527200" imgH="685800" progId="Equation.3">
                  <p:embed/>
                </p:oleObj>
              </mc:Choice>
              <mc:Fallback>
                <p:oleObj name="数式" r:id="rId3" imgW="25272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763" y="1379538"/>
                        <a:ext cx="5465762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303852"/>
              </p:ext>
            </p:extLst>
          </p:nvPr>
        </p:nvGraphicFramePr>
        <p:xfrm>
          <a:off x="381000" y="2971800"/>
          <a:ext cx="7118350" cy="168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4" name="数式" r:id="rId5" imgW="3035160" imgH="711000" progId="Equation.3">
                  <p:embed/>
                </p:oleObj>
              </mc:Choice>
              <mc:Fallback>
                <p:oleObj name="数式" r:id="rId5" imgW="3035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7118350" cy="168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712947"/>
              </p:ext>
            </p:extLst>
          </p:nvPr>
        </p:nvGraphicFramePr>
        <p:xfrm>
          <a:off x="381000" y="4800600"/>
          <a:ext cx="699928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5" name="数式" r:id="rId7" imgW="2984400" imgH="609480" progId="Equation.3">
                  <p:embed/>
                </p:oleObj>
              </mc:Choice>
              <mc:Fallback>
                <p:oleObj name="数式" r:id="rId7" imgW="29844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699928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66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" y="111184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</a:t>
            </a:r>
          </a:p>
          <a:p>
            <a:r>
              <a:rPr lang="en-US" sz="2400" dirty="0" smtClean="0">
                <a:latin typeface="+mj-lt"/>
              </a:rPr>
              <a:t>Reflection </a:t>
            </a:r>
            <a:r>
              <a:rPr lang="en-US" sz="2400" dirty="0" smtClean="0">
                <a:latin typeface="+mj-lt"/>
              </a:rPr>
              <a:t>and refraction between two isotropic media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0810508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7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943799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8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613313"/>
              </p:ext>
            </p:extLst>
          </p:nvPr>
        </p:nvGraphicFramePr>
        <p:xfrm>
          <a:off x="620713" y="4114800"/>
          <a:ext cx="70008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9" name="数式" r:id="rId7" imgW="3238200" imgH="927000" progId="Equation.3">
                  <p:embed/>
                </p:oleObj>
              </mc:Choice>
              <mc:Fallback>
                <p:oleObj name="数式" r:id="rId7" imgW="323820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114800"/>
                        <a:ext cx="7000875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705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" y="89207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Reflection and refraction between two isotropic media -- continued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7640" y="914400"/>
            <a:ext cx="3009900" cy="2417763"/>
            <a:chOff x="533400" y="1011237"/>
            <a:chExt cx="3009900" cy="2417763"/>
          </a:xfrm>
        </p:grpSpPr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533400" y="1066800"/>
              <a:ext cx="3009900" cy="2362200"/>
              <a:chOff x="1447800" y="1524000"/>
              <a:chExt cx="6019800" cy="47244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1447800" y="1524000"/>
                <a:ext cx="6019800" cy="2362200"/>
              </a:xfrm>
              <a:prstGeom prst="rect">
                <a:avLst/>
              </a:prstGeom>
              <a:solidFill>
                <a:schemeClr val="accent1">
                  <a:alpha val="39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447800" y="3886200"/>
                <a:ext cx="6019800" cy="2362200"/>
              </a:xfrm>
              <a:prstGeom prst="rect">
                <a:avLst/>
              </a:prstGeom>
              <a:solidFill>
                <a:srgbClr val="DA32AA">
                  <a:alpha val="39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52600" y="1905000"/>
                <a:ext cx="1981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</a:t>
                </a:r>
                <a:r>
                  <a:rPr lang="en-US" sz="2400" dirty="0" smtClean="0">
                    <a:latin typeface="+mj-lt"/>
                  </a:rPr>
                  <a:t>’</a:t>
                </a:r>
                <a:r>
                  <a:rPr lang="en-US" sz="2400" dirty="0" smtClean="0">
                    <a:latin typeface="Symbol" pitchFamily="18" charset="2"/>
                  </a:rPr>
                  <a:t> e</a:t>
                </a:r>
                <a:r>
                  <a:rPr lang="en-US" sz="2400" dirty="0" smtClean="0"/>
                  <a:t>’</a:t>
                </a:r>
                <a:endParaRPr lang="en-US" sz="2400" dirty="0" smtClean="0">
                  <a:latin typeface="Symbol" pitchFamily="18" charset="2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76400" y="41148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Symbol" pitchFamily="18" charset="2"/>
                  </a:rPr>
                  <a:t>m e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2819400" y="3886200"/>
                <a:ext cx="12954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4114800" y="3886200"/>
                <a:ext cx="1219200" cy="1981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4114800" y="1676400"/>
                <a:ext cx="0" cy="4191000"/>
              </a:xfrm>
              <a:prstGeom prst="line">
                <a:avLst/>
              </a:prstGeom>
              <a:ln w="254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flipV="1">
                <a:off x="4114800" y="2819400"/>
                <a:ext cx="22098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5029200" y="3121968"/>
                <a:ext cx="1295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k’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819400" y="3962400"/>
                <a:ext cx="1524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i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48200" y="4186536"/>
                <a:ext cx="18288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+mj-lt"/>
                  </a:rPr>
                  <a:t>k</a:t>
                </a:r>
                <a:r>
                  <a:rPr lang="en-US" sz="2400" baseline="-25000" dirty="0" err="1" smtClean="0">
                    <a:latin typeface="+mj-lt"/>
                  </a:rPr>
                  <a:t>R</a:t>
                </a:r>
                <a:endParaRPr lang="en-US" sz="2400" b="1" dirty="0" smtClean="0">
                  <a:latin typeface="+mj-lt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5814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i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38600" y="4419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+mj-lt"/>
                  </a:rPr>
                  <a:t>R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038600" y="2895600"/>
                <a:ext cx="381000" cy="4616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 smtClean="0">
                    <a:latin typeface="Symbol" pitchFamily="18" charset="2"/>
                  </a:rPr>
                  <a:t>q</a:t>
                </a:r>
              </a:p>
            </p:txBody>
          </p: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3638490"/>
                </p:ext>
              </p:extLst>
            </p:nvPr>
          </p:nvGraphicFramePr>
          <p:xfrm>
            <a:off x="1905000" y="10112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85" name="数式" r:id="rId3" imgW="126720" imgH="164880" progId="Equation.3">
                    <p:embed/>
                  </p:oleObj>
                </mc:Choice>
                <mc:Fallback>
                  <p:oleObj name="数式" r:id="rId3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10112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4268850"/>
                </p:ext>
              </p:extLst>
            </p:nvPr>
          </p:nvGraphicFramePr>
          <p:xfrm>
            <a:off x="3200400" y="2078037"/>
            <a:ext cx="274638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0086" name="数式" r:id="rId5" imgW="126720" imgH="164880" progId="Equation.3">
                    <p:embed/>
                  </p:oleObj>
                </mc:Choice>
                <mc:Fallback>
                  <p:oleObj name="数式" r:id="rId5" imgW="12672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2078037"/>
                          <a:ext cx="274638" cy="360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861349"/>
              </p:ext>
            </p:extLst>
          </p:nvPr>
        </p:nvGraphicFramePr>
        <p:xfrm>
          <a:off x="3197225" y="2685840"/>
          <a:ext cx="5946775" cy="363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7" name="数式" r:id="rId7" imgW="3149280" imgH="1904760" progId="Equation.3">
                  <p:embed/>
                </p:oleObj>
              </mc:Choice>
              <mc:Fallback>
                <p:oleObj name="数式" r:id="rId7" imgW="3149280" imgH="1904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2685840"/>
                        <a:ext cx="5946775" cy="3638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850419"/>
              </p:ext>
            </p:extLst>
          </p:nvPr>
        </p:nvGraphicFramePr>
        <p:xfrm>
          <a:off x="3505200" y="642938"/>
          <a:ext cx="5465763" cy="197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8" name="数式" r:id="rId9" imgW="2527200" imgH="901440" progId="Equation.3">
                  <p:embed/>
                </p:oleObj>
              </mc:Choice>
              <mc:Fallback>
                <p:oleObj name="数式" r:id="rId9" imgW="252720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642938"/>
                        <a:ext cx="5465763" cy="197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587114"/>
              </p:ext>
            </p:extLst>
          </p:nvPr>
        </p:nvGraphicFramePr>
        <p:xfrm>
          <a:off x="533400" y="5562600"/>
          <a:ext cx="5027613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9" name="数式" r:id="rId11" imgW="2323800" imgH="444240" progId="Equation.3">
                  <p:embed/>
                </p:oleObj>
              </mc:Choice>
              <mc:Fallback>
                <p:oleObj name="数式" r:id="rId11" imgW="2323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562600"/>
                        <a:ext cx="5027613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82880" y="4606498"/>
            <a:ext cx="249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Total internal reflection:</a:t>
            </a:r>
          </a:p>
        </p:txBody>
      </p:sp>
    </p:spTree>
    <p:extLst>
      <p:ext uri="{BB962C8B-B14F-4D97-AF65-F5344CB8AC3E}">
        <p14:creationId xmlns:p14="http://schemas.microsoft.com/office/powerpoint/2010/main" val="29566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9842618"/>
              </p:ext>
            </p:extLst>
          </p:nvPr>
        </p:nvGraphicFramePr>
        <p:xfrm>
          <a:off x="320040" y="796945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8" name="数式" r:id="rId3" imgW="3251160" imgH="1066680" progId="Equation.3">
                  <p:embed/>
                </p:oleObj>
              </mc:Choice>
              <mc:Fallback>
                <p:oleObj name="数式" r:id="rId3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96945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s-polarization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25157"/>
              </p:ext>
            </p:extLst>
          </p:nvPr>
        </p:nvGraphicFramePr>
        <p:xfrm>
          <a:off x="533400" y="4038600"/>
          <a:ext cx="7029450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9" name="数式" r:id="rId5" imgW="3251160" imgH="1066680" progId="Equation.3">
                  <p:embed/>
                </p:oleObj>
              </mc:Choice>
              <mc:Fallback>
                <p:oleObj name="数式" r:id="rId5" imgW="32511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38600"/>
                        <a:ext cx="7029450" cy="233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35769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p-polarization</a:t>
            </a:r>
          </a:p>
        </p:txBody>
      </p:sp>
    </p:spTree>
    <p:extLst>
      <p:ext uri="{BB962C8B-B14F-4D97-AF65-F5344CB8AC3E}">
        <p14:creationId xmlns:p14="http://schemas.microsoft.com/office/powerpoint/2010/main" val="381198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712  Spring 2013 -- Lecture 19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24979"/>
              </p:ext>
            </p:extLst>
          </p:nvPr>
        </p:nvGraphicFramePr>
        <p:xfrm>
          <a:off x="1143000" y="584200"/>
          <a:ext cx="4200525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2" name="数式" r:id="rId3" imgW="1942920" imgH="812520" progId="Equation.3">
                  <p:embed/>
                </p:oleObj>
              </mc:Choice>
              <mc:Fallback>
                <p:oleObj name="数式" r:id="rId3" imgW="194292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84200"/>
                        <a:ext cx="4200525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706225"/>
              </p:ext>
            </p:extLst>
          </p:nvPr>
        </p:nvGraphicFramePr>
        <p:xfrm>
          <a:off x="1066800" y="2286000"/>
          <a:ext cx="4308475" cy="433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3" name="数式" r:id="rId5" imgW="1993680" imgH="1981080" progId="Equation.3">
                  <p:embed/>
                </p:oleObj>
              </mc:Choice>
              <mc:Fallback>
                <p:oleObj name="数式" r:id="rId5" imgW="19936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86000"/>
                        <a:ext cx="4308475" cy="433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3400" y="8920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Special case:   normal incidence   (</a:t>
            </a:r>
            <a:r>
              <a:rPr lang="en-US" sz="2400" i="1" dirty="0" smtClean="0">
                <a:latin typeface="+mj-lt"/>
              </a:rPr>
              <a:t>i</a:t>
            </a:r>
            <a:r>
              <a:rPr lang="en-US" sz="2400" dirty="0" smtClean="0">
                <a:latin typeface="+mj-lt"/>
              </a:rPr>
              <a:t>=0, </a:t>
            </a:r>
            <a:r>
              <a:rPr lang="en-US" sz="2400" i="1" dirty="0" smtClean="0">
                <a:latin typeface="Symbol" pitchFamily="18" charset="2"/>
              </a:rPr>
              <a:t>q</a:t>
            </a:r>
            <a:r>
              <a:rPr lang="en-US" sz="2400" dirty="0" smtClean="0">
                <a:latin typeface="+mj-lt"/>
              </a:rPr>
              <a:t>=0)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25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Extension to complex refractive index </a:t>
            </a:r>
            <a:r>
              <a:rPr lang="en-US" sz="2400" i="1" dirty="0" smtClean="0">
                <a:latin typeface="+mj-lt"/>
              </a:rPr>
              <a:t>n=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R</a:t>
            </a:r>
            <a:r>
              <a:rPr lang="en-US" sz="2400" i="1" dirty="0" smtClean="0">
                <a:latin typeface="+mj-lt"/>
              </a:rPr>
              <a:t> + i 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I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725205"/>
              </p:ext>
            </p:extLst>
          </p:nvPr>
        </p:nvGraphicFramePr>
        <p:xfrm>
          <a:off x="1295400" y="1295400"/>
          <a:ext cx="5516563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9" name="数式" r:id="rId3" imgW="2552400" imgH="1790640" progId="Equation.3">
                  <p:embed/>
                </p:oleObj>
              </mc:Choice>
              <mc:Fallback>
                <p:oleObj name="数式" r:id="rId3" imgW="2552400" imgH="1790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295400"/>
                        <a:ext cx="5516563" cy="3917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00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253916"/>
              </p:ext>
            </p:extLst>
          </p:nvPr>
        </p:nvGraphicFramePr>
        <p:xfrm>
          <a:off x="354013" y="603250"/>
          <a:ext cx="7381875" cy="544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3" name="Equation" r:id="rId3" imgW="3416040" imgH="2489040" progId="Equation.DSMT4">
                  <p:embed/>
                </p:oleObj>
              </mc:Choice>
              <mc:Fallback>
                <p:oleObj name="Equation" r:id="rId3" imgW="3416040" imgH="248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3" y="603250"/>
                        <a:ext cx="7381875" cy="544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4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796901"/>
              </p:ext>
            </p:extLst>
          </p:nvPr>
        </p:nvGraphicFramePr>
        <p:xfrm>
          <a:off x="1143000" y="533400"/>
          <a:ext cx="5430838" cy="438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4" name="数式" r:id="rId3" imgW="2514600" imgH="2006280" progId="Equation.3">
                  <p:embed/>
                </p:oleObj>
              </mc:Choice>
              <mc:Fallback>
                <p:oleObj name="数式" r:id="rId3" imgW="2514600" imgH="2006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5430838" cy="438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248433"/>
              </p:ext>
            </p:extLst>
          </p:nvPr>
        </p:nvGraphicFramePr>
        <p:xfrm>
          <a:off x="1058863" y="4897438"/>
          <a:ext cx="5873750" cy="166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5" name="Equation" r:id="rId5" imgW="2717640" imgH="761760" progId="Equation.DSMT4">
                  <p:embed/>
                </p:oleObj>
              </mc:Choice>
              <mc:Fallback>
                <p:oleObj name="Equation" r:id="rId5" imgW="271764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897438"/>
                        <a:ext cx="5873750" cy="166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74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39095"/>
              </p:ext>
            </p:extLst>
          </p:nvPr>
        </p:nvGraphicFramePr>
        <p:xfrm>
          <a:off x="914400" y="990600"/>
          <a:ext cx="6884987" cy="205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8" name="数式" r:id="rId3" imgW="3187440" imgH="939600" progId="Equation.3">
                  <p:embed/>
                </p:oleObj>
              </mc:Choice>
              <mc:Fallback>
                <p:oleObj name="数式" r:id="rId3" imgW="318744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90600"/>
                        <a:ext cx="6884987" cy="205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517447"/>
              </p:ext>
            </p:extLst>
          </p:nvPr>
        </p:nvGraphicFramePr>
        <p:xfrm>
          <a:off x="252413" y="3043238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9" name="Equation" r:id="rId5" imgW="3073320" imgH="1574640" progId="Equation.DSMT4">
                  <p:embed/>
                </p:oleObj>
              </mc:Choice>
              <mc:Fallback>
                <p:oleObj name="Equation" r:id="rId5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043238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543800" y="3200400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03225" y="3657600"/>
            <a:ext cx="0" cy="22075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503225" y="5865168"/>
            <a:ext cx="1259775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33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86600" y="4191000"/>
            <a:ext cx="47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r</a:t>
            </a:r>
            <a:r>
              <a:rPr lang="en-US" sz="2400" b="1" i="1" baseline="-25000" dirty="0" smtClean="0">
                <a:latin typeface="+mj-lt"/>
              </a:rPr>
              <a:t>||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71112" y="5791200"/>
            <a:ext cx="401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8750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1845" y="3268466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045" y="819150"/>
            <a:ext cx="8426949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39281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Fields near the surface on an ideal conductor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711407"/>
              </p:ext>
            </p:extLst>
          </p:nvPr>
        </p:nvGraphicFramePr>
        <p:xfrm>
          <a:off x="682625" y="766763"/>
          <a:ext cx="6642100" cy="343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2" name="Equation" r:id="rId3" imgW="3073320" imgH="1574640" progId="Equation.DSMT4">
                  <p:embed/>
                </p:oleObj>
              </mc:Choice>
              <mc:Fallback>
                <p:oleObj name="Equation" r:id="rId3" imgW="3073320" imgH="1574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766763"/>
                        <a:ext cx="6642100" cy="343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086600" y="762000"/>
            <a:ext cx="1676400" cy="3052465"/>
            <a:chOff x="7086600" y="3200400"/>
            <a:chExt cx="1676400" cy="3052465"/>
          </a:xfrm>
        </p:grpSpPr>
        <p:sp>
          <p:nvSpPr>
            <p:cNvPr id="8" name="Rectangle 7"/>
            <p:cNvSpPr/>
            <p:nvPr/>
          </p:nvSpPr>
          <p:spPr>
            <a:xfrm>
              <a:off x="7543800" y="3200400"/>
              <a:ext cx="990600" cy="2664768"/>
            </a:xfrm>
            <a:prstGeom prst="rect">
              <a:avLst/>
            </a:prstGeom>
            <a:gradFill>
              <a:gsLst>
                <a:gs pos="7000">
                  <a:schemeClr val="tx1">
                    <a:lumMod val="77000"/>
                    <a:lumOff val="23000"/>
                  </a:schemeClr>
                </a:gs>
                <a:gs pos="37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7503225" y="3657600"/>
              <a:ext cx="0" cy="220756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7503225" y="5865168"/>
              <a:ext cx="125977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33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z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86600" y="4191000"/>
              <a:ext cx="477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r</a:t>
              </a:r>
              <a:r>
                <a:rPr lang="en-US" sz="2400" b="1" i="1" baseline="-25000" dirty="0" smtClean="0">
                  <a:latin typeface="+mj-lt"/>
                </a:rPr>
                <a:t>||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71112" y="5791200"/>
              <a:ext cx="401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+mj-lt"/>
                </a:rPr>
                <a:t>0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498409"/>
              </p:ext>
            </p:extLst>
          </p:nvPr>
        </p:nvGraphicFramePr>
        <p:xfrm>
          <a:off x="684213" y="4230688"/>
          <a:ext cx="78501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3" name="Equation" r:id="rId5" imgW="3632040" imgH="952200" progId="Equation.DSMT4">
                  <p:embed/>
                </p:oleObj>
              </mc:Choice>
              <mc:Fallback>
                <p:oleObj name="Equation" r:id="rId5" imgW="36320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30688"/>
                        <a:ext cx="7850187" cy="207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151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39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values for ideal conductor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053077"/>
              </p:ext>
            </p:extLst>
          </p:nvPr>
        </p:nvGraphicFramePr>
        <p:xfrm>
          <a:off x="163513" y="603250"/>
          <a:ext cx="6478587" cy="177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6" name="Equation" r:id="rId3" imgW="2997000" imgH="812520" progId="Equation.DSMT4">
                  <p:embed/>
                </p:oleObj>
              </mc:Choice>
              <mc:Fallback>
                <p:oleObj name="Equation" r:id="rId3" imgW="29970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603250"/>
                        <a:ext cx="6478587" cy="177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315200" y="535632"/>
            <a:ext cx="990600" cy="2664768"/>
          </a:xfrm>
          <a:prstGeom prst="rect">
            <a:avLst/>
          </a:prstGeom>
          <a:gradFill>
            <a:gsLst>
              <a:gs pos="7000">
                <a:schemeClr val="tx1">
                  <a:lumMod val="77000"/>
                  <a:lumOff val="23000"/>
                </a:schemeClr>
              </a:gs>
              <a:gs pos="37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779950"/>
              </p:ext>
            </p:extLst>
          </p:nvPr>
        </p:nvGraphicFramePr>
        <p:xfrm>
          <a:off x="7467600" y="1384300"/>
          <a:ext cx="3016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7" name="数式" r:id="rId5" imgW="139680" imgH="203040" progId="Equation.3">
                  <p:embed/>
                </p:oleObj>
              </mc:Choice>
              <mc:Fallback>
                <p:oleObj name="数式" r:id="rId5" imgW="139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384300"/>
                        <a:ext cx="3016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stCxn id="7" idx="1"/>
          </p:cNvCxnSpPr>
          <p:nvPr/>
        </p:nvCxnSpPr>
        <p:spPr>
          <a:xfrm>
            <a:off x="7315200" y="1868016"/>
            <a:ext cx="4953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>
          <a:xfrm flipV="1">
            <a:off x="7315200" y="1295400"/>
            <a:ext cx="0" cy="572616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81800" y="1443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E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22098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At the boundary of an ideal conductor, the </a:t>
            </a:r>
            <a:r>
              <a:rPr lang="en-US" sz="2400" b="1" dirty="0" smtClean="0">
                <a:latin typeface="+mj-lt"/>
              </a:rPr>
              <a:t>E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b="1" dirty="0" smtClean="0">
                <a:latin typeface="+mj-lt"/>
              </a:rPr>
              <a:t>H</a:t>
            </a:r>
            <a:r>
              <a:rPr lang="en-US" sz="2400" dirty="0" smtClean="0">
                <a:latin typeface="+mj-lt"/>
              </a:rPr>
              <a:t> fields decay in the direction normal to the interface, the field directions are in the plane of the interface.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249" y="377946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Waveguide terminology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TEM:  transverse electric and magnetic (both E and H fields are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TM: transverse magnetic (H field is perpendicular to wave propagation direction)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+mj-lt"/>
              </a:rPr>
              <a:t>TE: transverse electric (E field is perpendicular to wave propagation direction)</a:t>
            </a:r>
          </a:p>
        </p:txBody>
      </p:sp>
    </p:spTree>
    <p:extLst>
      <p:ext uri="{BB962C8B-B14F-4D97-AF65-F5344CB8AC3E}">
        <p14:creationId xmlns:p14="http://schemas.microsoft.com/office/powerpoint/2010/main" val="1059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TEM waves</a:t>
            </a:r>
          </a:p>
          <a:p>
            <a:pPr lvl="1"/>
            <a:r>
              <a:rPr lang="en-US" sz="2400" dirty="0" smtClean="0"/>
              <a:t>Transverse </a:t>
            </a:r>
            <a:r>
              <a:rPr lang="en-US" sz="2400" dirty="0"/>
              <a:t>electric and magnetic (both E and H fields are perpendicular to wave propagation direction)</a:t>
            </a:r>
          </a:p>
          <a:p>
            <a:pPr lvl="1"/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546078"/>
              </p:ext>
            </p:extLst>
          </p:nvPr>
        </p:nvGraphicFramePr>
        <p:xfrm>
          <a:off x="607218" y="2396192"/>
          <a:ext cx="716756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3" name="数式" r:id="rId3" imgW="3314520" imgH="1358640" progId="Equation.3">
                  <p:embed/>
                </p:oleObj>
              </mc:Choice>
              <mc:Fallback>
                <p:oleObj name="数式" r:id="rId3" imgW="3314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" y="2396192"/>
                        <a:ext cx="716756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14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an 4"/>
          <p:cNvSpPr/>
          <p:nvPr/>
        </p:nvSpPr>
        <p:spPr>
          <a:xfrm>
            <a:off x="1524000" y="914400"/>
            <a:ext cx="533400" cy="2362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1219200" y="838200"/>
            <a:ext cx="1219200" cy="2590800"/>
          </a:xfrm>
          <a:prstGeom prst="can">
            <a:avLst/>
          </a:prstGeom>
          <a:solidFill>
            <a:srgbClr val="FFC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3048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Wave guides</a:t>
            </a:r>
          </a:p>
        </p:txBody>
      </p:sp>
      <p:sp>
        <p:nvSpPr>
          <p:cNvPr id="8" name="Can 7"/>
          <p:cNvSpPr/>
          <p:nvPr/>
        </p:nvSpPr>
        <p:spPr>
          <a:xfrm>
            <a:off x="4953000" y="1066800"/>
            <a:ext cx="1371600" cy="2667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0" y="3962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Coaxial cable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TEM modes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5800" y="40386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optical pipe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TE or TM modes</a:t>
            </a:r>
          </a:p>
        </p:txBody>
      </p:sp>
    </p:spTree>
    <p:extLst>
      <p:ext uri="{BB962C8B-B14F-4D97-AF65-F5344CB8AC3E}">
        <p14:creationId xmlns:p14="http://schemas.microsoft.com/office/powerpoint/2010/main" val="276439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057400" y="10668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Consider an infinitely long wire with radius a, oriented along the </a:t>
            </a:r>
            <a:r>
              <a:rPr lang="en-US" b="1" dirty="0"/>
              <a:t>z</a:t>
            </a:r>
            <a:r>
              <a:rPr lang="en-US" dirty="0"/>
              <a:t> axis. There is a steady uniform current inside the wire. Specifically the current is along the z-axis with the magnitude of J</a:t>
            </a:r>
            <a:r>
              <a:rPr lang="en-US" baseline="-25000" dirty="0"/>
              <a:t>0</a:t>
            </a:r>
            <a:r>
              <a:rPr lang="en-US" dirty="0"/>
              <a:t> for ρ ≤ a and zero for ρ &gt; a, where ρ denotes the radial parameter of the natural cylindrical coordinates of the system.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vector potential (</a:t>
            </a:r>
            <a:r>
              <a:rPr lang="en-US" b="1" dirty="0"/>
              <a:t>A</a:t>
            </a:r>
            <a:r>
              <a:rPr lang="en-US" dirty="0"/>
              <a:t>) for all ρ.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Find the magnetic flux field (</a:t>
            </a:r>
            <a:r>
              <a:rPr lang="en-US" b="1" dirty="0"/>
              <a:t>B</a:t>
            </a:r>
            <a:r>
              <a:rPr lang="en-US" dirty="0"/>
              <a:t>) for all ρ.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508801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problem using PHY 114 ideas</a:t>
            </a:r>
          </a:p>
          <a:p>
            <a:r>
              <a:rPr lang="en-US" sz="2400" dirty="0" smtClean="0">
                <a:latin typeface="+mj-lt"/>
              </a:rPr>
              <a:t>       In this case, it is convenient to solve part b first.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4600" y="423270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60720" y="4244339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11" name="Oval 10"/>
          <p:cNvSpPr/>
          <p:nvPr/>
        </p:nvSpPr>
        <p:spPr>
          <a:xfrm>
            <a:off x="268986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172200" y="5334000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95600" y="5562600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>
            <a:stCxn id="13" idx="5"/>
          </p:cNvCxnSpPr>
          <p:nvPr/>
        </p:nvCxnSpPr>
        <p:spPr>
          <a:xfrm flipV="1">
            <a:off x="3220804" y="5562600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00400" y="5634335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1850" y="5950873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107004" y="5853428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868628" y="5063698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1949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57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&lt; 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60720" y="468838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Top view for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 &gt; a</a:t>
            </a:r>
          </a:p>
        </p:txBody>
      </p:sp>
      <p:sp>
        <p:nvSpPr>
          <p:cNvPr id="7" name="Oval 6"/>
          <p:cNvSpPr/>
          <p:nvPr/>
        </p:nvSpPr>
        <p:spPr>
          <a:xfrm>
            <a:off x="268986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172200" y="1558499"/>
            <a:ext cx="762000" cy="769203"/>
          </a:xfrm>
          <a:prstGeom prst="ellips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895600" y="1787099"/>
            <a:ext cx="381000" cy="3846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9" idx="5"/>
          </p:cNvCxnSpPr>
          <p:nvPr/>
        </p:nvCxnSpPr>
        <p:spPr>
          <a:xfrm flipV="1">
            <a:off x="3220804" y="1787099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00400" y="1858834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81850" y="2175372"/>
            <a:ext cx="66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107004" y="2077927"/>
            <a:ext cx="231056" cy="3282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868628" y="1288197"/>
            <a:ext cx="1369144" cy="133710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300346"/>
              </p:ext>
            </p:extLst>
          </p:nvPr>
        </p:nvGraphicFramePr>
        <p:xfrm>
          <a:off x="1697038" y="2449512"/>
          <a:ext cx="3049587" cy="402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4" name="Equation" r:id="rId3" imgW="1409400" imgH="1841400" progId="Equation.DSMT4">
                  <p:embed/>
                </p:oleObj>
              </mc:Choice>
              <mc:Fallback>
                <p:oleObj name="Equation" r:id="rId3" imgW="14094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449512"/>
                        <a:ext cx="3049587" cy="402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000538"/>
              </p:ext>
            </p:extLst>
          </p:nvPr>
        </p:nvGraphicFramePr>
        <p:xfrm>
          <a:off x="5313362" y="2541588"/>
          <a:ext cx="3297238" cy="416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5" name="Equation" r:id="rId5" imgW="1523880" imgH="1904760" progId="Equation.DSMT4">
                  <p:embed/>
                </p:oleObj>
              </mc:Choice>
              <mc:Fallback>
                <p:oleObj name="Equation" r:id="rId5" imgW="1523880" imgH="1904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2" y="2541588"/>
                        <a:ext cx="3297238" cy="416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</p:spTree>
    <p:extLst>
      <p:ext uri="{BB962C8B-B14F-4D97-AF65-F5344CB8AC3E}">
        <p14:creationId xmlns:p14="http://schemas.microsoft.com/office/powerpoint/2010/main" val="998773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#11 -- continued</a:t>
            </a:r>
          </a:p>
        </p:txBody>
      </p:sp>
      <p:sp>
        <p:nvSpPr>
          <p:cNvPr id="6" name="Can 5"/>
          <p:cNvSpPr/>
          <p:nvPr/>
        </p:nvSpPr>
        <p:spPr>
          <a:xfrm>
            <a:off x="685800" y="1447800"/>
            <a:ext cx="533400" cy="4953000"/>
          </a:xfrm>
          <a:prstGeom prst="can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234838"/>
              </p:ext>
            </p:extLst>
          </p:nvPr>
        </p:nvGraphicFramePr>
        <p:xfrm>
          <a:off x="1828800" y="428444"/>
          <a:ext cx="5610225" cy="6277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1" name="Equation" r:id="rId3" imgW="3085920" imgH="3416040" progId="Equation.DSMT4">
                  <p:embed/>
                </p:oleObj>
              </mc:Choice>
              <mc:Fallback>
                <p:oleObj name="Equation" r:id="rId3" imgW="3085920" imgH="341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8444"/>
                        <a:ext cx="5610225" cy="6277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952500" y="2743200"/>
            <a:ext cx="0" cy="148950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5800" y="465983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J</a:t>
            </a:r>
            <a:r>
              <a:rPr lang="en-US" sz="2400" b="1" baseline="-25000" dirty="0" smtClean="0">
                <a:latin typeface="+mj-lt"/>
              </a:rPr>
              <a:t>0</a:t>
            </a:r>
            <a:endParaRPr lang="en-US" sz="2400" b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2318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81000" y="838200"/>
            <a:ext cx="1981200" cy="1752600"/>
            <a:chOff x="2286000" y="457200"/>
            <a:chExt cx="1981200" cy="17526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2286000" y="762000"/>
              <a:ext cx="1524000" cy="1447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2514600" y="1082040"/>
              <a:ext cx="914400" cy="914400"/>
            </a:xfrm>
            <a:prstGeom prst="ellipse">
              <a:avLst/>
            </a:prstGeom>
            <a:ln>
              <a:noFill/>
            </a:ln>
            <a:effectLst>
              <a:glow>
                <a:schemeClr val="accent1">
                  <a:alpha val="40000"/>
                </a:schemeClr>
              </a:glow>
              <a:reflection endPos="0" dist="50800" dir="5400000" sy="-100000" algn="bl" rotWithShape="0"/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4572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Symbol" pitchFamily="18" charset="2"/>
                </a:rPr>
                <a:t>w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971800" y="1539240"/>
              <a:ext cx="381000" cy="1371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895600" y="1443335"/>
              <a:ext cx="228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362200" y="651808"/>
            <a:ext cx="670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sphere of radius a carries a uniform surface charge distribution </a:t>
            </a:r>
            <a:r>
              <a:rPr lang="en-US" sz="2400" dirty="0" smtClean="0">
                <a:latin typeface="Symbol" pitchFamily="18" charset="2"/>
              </a:rPr>
              <a:t>s.  </a:t>
            </a:r>
            <a:r>
              <a:rPr lang="en-US" sz="2400" dirty="0" smtClean="0"/>
              <a:t>The sphere is rotated about a diameter with constant angular velocity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.  Find the vector potential </a:t>
            </a:r>
            <a:r>
              <a:rPr lang="en-US" sz="2400" b="1" dirty="0" smtClean="0"/>
              <a:t>A</a:t>
            </a:r>
            <a:r>
              <a:rPr lang="en-US" sz="2400" dirty="0" smtClean="0"/>
              <a:t> and magnetic field </a:t>
            </a:r>
            <a:r>
              <a:rPr lang="en-US" sz="2400" b="1" dirty="0" smtClean="0"/>
              <a:t>B</a:t>
            </a:r>
            <a:r>
              <a:rPr lang="en-US" sz="2400" dirty="0" smtClean="0"/>
              <a:t> both inside and outside the sphere.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75111"/>
              </p:ext>
            </p:extLst>
          </p:nvPr>
        </p:nvGraphicFramePr>
        <p:xfrm>
          <a:off x="1417638" y="2794000"/>
          <a:ext cx="5287962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5" name="Equation" r:id="rId3" imgW="2908080" imgH="1879560" progId="Equation.DSMT4">
                  <p:embed/>
                </p:oleObj>
              </mc:Choice>
              <mc:Fallback>
                <p:oleObj name="Equation" r:id="rId3" imgW="2908080" imgH="1879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2794000"/>
                        <a:ext cx="5287962" cy="345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369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HW #12 --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0350"/>
              </p:ext>
            </p:extLst>
          </p:nvPr>
        </p:nvGraphicFramePr>
        <p:xfrm>
          <a:off x="1246188" y="884238"/>
          <a:ext cx="6651625" cy="33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9" name="Equation" r:id="rId3" imgW="3657600" imgH="1841400" progId="Equation.DSMT4">
                  <p:embed/>
                </p:oleObj>
              </mc:Choice>
              <mc:Fallback>
                <p:oleObj name="Equation" r:id="rId3" imgW="365760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884238"/>
                        <a:ext cx="6651625" cy="3382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701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58" y="413820"/>
            <a:ext cx="8557683" cy="592455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867400" y="2286000"/>
            <a:ext cx="2819400" cy="1828800"/>
          </a:xfrm>
          <a:prstGeom prst="ellipse">
            <a:avLst/>
          </a:prstGeom>
          <a:noFill/>
          <a:ln w="508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5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51" y="228600"/>
            <a:ext cx="7953375" cy="586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Review:  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8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4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5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27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040" y="2784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for </a:t>
            </a:r>
            <a:r>
              <a:rPr lang="en-US" sz="2400" dirty="0" err="1" smtClean="0">
                <a:latin typeface="+mj-lt"/>
              </a:rPr>
              <a:t>Drude</a:t>
            </a:r>
            <a:r>
              <a:rPr lang="en-US" sz="2400" dirty="0" smtClean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25917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5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37877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6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48576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7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Oval 14"/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50435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8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02/25/2015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Kramers-Kronig</a:t>
            </a:r>
            <a:r>
              <a:rPr lang="en-US" sz="2400" dirty="0" smtClean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1978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66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419521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14536</TotalTime>
  <Words>832</Words>
  <Application>Microsoft Office PowerPoint</Application>
  <PresentationFormat>On-screen Show (4:3)</PresentationFormat>
  <Paragraphs>176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数式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865</cp:revision>
  <cp:lastPrinted>2015-02-22T15:32:28Z</cp:lastPrinted>
  <dcterms:created xsi:type="dcterms:W3CDTF">2012-01-10T18:32:24Z</dcterms:created>
  <dcterms:modified xsi:type="dcterms:W3CDTF">2015-02-25T01:56:51Z</dcterms:modified>
</cp:coreProperties>
</file>