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55" r:id="rId4"/>
    <p:sldId id="358" r:id="rId5"/>
    <p:sldId id="356" r:id="rId6"/>
    <p:sldId id="357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2" d="100"/>
          <a:sy n="62" d="100"/>
        </p:scale>
        <p:origin x="40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19:</a:t>
            </a:r>
            <a:endParaRPr lang="en-US" sz="3200" b="1" dirty="0" smtClean="0"/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Review Chapter 1-7 in Jackson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Brief review</a:t>
            </a:r>
            <a:endParaRPr lang="en-US" sz="2800" b="1" dirty="0" smtClean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Comments on some homework </a:t>
            </a:r>
            <a:r>
              <a:rPr lang="en-US" sz="2800" b="1" dirty="0" smtClean="0">
                <a:solidFill>
                  <a:schemeClr val="folHlink"/>
                </a:solidFill>
              </a:rPr>
              <a:t>problems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Distribution of take home exam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62002"/>
              </p:ext>
            </p:extLst>
          </p:nvPr>
        </p:nvGraphicFramePr>
        <p:xfrm>
          <a:off x="31679" y="838200"/>
          <a:ext cx="8967788" cy="458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3" name="数式" r:id="rId3" imgW="4381200" imgH="2234880" progId="Equation.3">
                  <p:embed/>
                </p:oleObj>
              </mc:Choice>
              <mc:Fallback>
                <p:oleObj name="数式" r:id="rId3" imgW="4381200" imgH="223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9" y="838200"/>
                        <a:ext cx="8967788" cy="458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1941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049" y="993338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Hyperfine interaction energy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657020"/>
              </p:ext>
            </p:extLst>
          </p:nvPr>
        </p:nvGraphicFramePr>
        <p:xfrm>
          <a:off x="449932" y="1607403"/>
          <a:ext cx="55832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99" name="Equation" r:id="rId3" imgW="2209680" imgH="241200" progId="Equation.DSMT4">
                  <p:embed/>
                </p:oleObj>
              </mc:Choice>
              <mc:Fallback>
                <p:oleObj name="Equation" r:id="rId3" imgW="2209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32" y="1607403"/>
                        <a:ext cx="55832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7049" y="2826603"/>
            <a:ext cx="7513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Putting all of the terms together: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806932"/>
              </p:ext>
            </p:extLst>
          </p:nvPr>
        </p:nvGraphicFramePr>
        <p:xfrm>
          <a:off x="521369" y="3360003"/>
          <a:ext cx="84702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00" name="Equation" r:id="rId5" imgW="4470120" imgH="482400" progId="Equation.DSMT4">
                  <p:embed/>
                </p:oleObj>
              </mc:Choice>
              <mc:Fallback>
                <p:oleObj name="Equation" r:id="rId5" imgW="4470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1369" y="3360003"/>
                        <a:ext cx="8470231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7569" y="4579203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expression the brackets      indicate evaluating the expectation value relative to the electronic state.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392393"/>
              </p:ext>
            </p:extLst>
          </p:nvPr>
        </p:nvGraphicFramePr>
        <p:xfrm>
          <a:off x="4909061" y="4577616"/>
          <a:ext cx="41290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01" name="Equation" r:id="rId7" imgW="228600" imgH="253800" progId="Equation.DSMT4">
                  <p:embed/>
                </p:oleObj>
              </mc:Choice>
              <mc:Fallback>
                <p:oleObj name="Equation" r:id="rId7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9061" y="4577616"/>
                        <a:ext cx="412908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1456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43618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of HW problem:</a:t>
            </a:r>
          </a:p>
          <a:p>
            <a:r>
              <a:rPr lang="en-US" sz="2400" dirty="0" smtClean="0">
                <a:latin typeface="+mj-lt"/>
              </a:rPr>
              <a:t>4.9 in Jackson</a:t>
            </a:r>
          </a:p>
          <a:p>
            <a:r>
              <a:rPr lang="en-US" sz="2400" dirty="0" smtClean="0">
                <a:latin typeface="+mj-lt"/>
              </a:rPr>
              <a:t>A point charge </a:t>
            </a:r>
            <a:r>
              <a:rPr lang="en-US" sz="2400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 is located in free space a distance d from the center of a dielectric sphere of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(</a:t>
            </a:r>
            <a:r>
              <a:rPr lang="en-US" sz="2400" i="1" dirty="0" smtClean="0">
                <a:latin typeface="+mj-lt"/>
              </a:rPr>
              <a:t>a&lt;d</a:t>
            </a:r>
            <a:r>
              <a:rPr lang="en-US" sz="2400" dirty="0" smtClean="0">
                <a:latin typeface="+mj-lt"/>
              </a:rPr>
              <a:t>) and dielectric constant </a:t>
            </a:r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dirty="0" smtClean="0">
                <a:latin typeface="+mj-lt"/>
              </a:rPr>
              <a:t>/</a:t>
            </a:r>
            <a:r>
              <a:rPr lang="en-US" sz="2400" dirty="0" smtClean="0">
                <a:latin typeface="Symbol" panose="05050102010706020507" pitchFamily="18" charset="2"/>
              </a:rPr>
              <a:t>e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.    Find the electrostatic potential.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990600" y="3505200"/>
            <a:ext cx="21336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657600"/>
            <a:ext cx="533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38100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400" y="4648200"/>
            <a:ext cx="777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486400" y="45968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0190" y="4721903"/>
            <a:ext cx="312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3465458" y="3656748"/>
            <a:ext cx="612883" cy="34290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81400" y="571250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286000" y="3105929"/>
            <a:ext cx="685800" cy="726395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945587"/>
              </p:ext>
            </p:extLst>
          </p:nvPr>
        </p:nvGraphicFramePr>
        <p:xfrm>
          <a:off x="1981200" y="2182912"/>
          <a:ext cx="3160712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6" name="Equation" r:id="rId3" imgW="2120760" imgH="799920" progId="Equation.DSMT4">
                  <p:embed/>
                </p:oleObj>
              </mc:Choice>
              <mc:Fallback>
                <p:oleObj name="Equation" r:id="rId3" imgW="212076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182912"/>
                        <a:ext cx="3160712" cy="119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788363"/>
              </p:ext>
            </p:extLst>
          </p:nvPr>
        </p:nvGraphicFramePr>
        <p:xfrm>
          <a:off x="3429000" y="3152775"/>
          <a:ext cx="550862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7" name="Equation" r:id="rId5" imgW="3695400" imgH="952200" progId="Equation.DSMT4">
                  <p:embed/>
                </p:oleObj>
              </mc:Choice>
              <mc:Fallback>
                <p:oleObj name="Equation" r:id="rId5" imgW="36954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3152775"/>
                        <a:ext cx="5508625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030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of HW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160530"/>
              </p:ext>
            </p:extLst>
          </p:nvPr>
        </p:nvGraphicFramePr>
        <p:xfrm>
          <a:off x="1524000" y="1066800"/>
          <a:ext cx="3160712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4" name="Equation" r:id="rId3" imgW="2120760" imgH="799920" progId="Equation.DSMT4">
                  <p:embed/>
                </p:oleObj>
              </mc:Choice>
              <mc:Fallback>
                <p:oleObj name="Equation" r:id="rId3" imgW="212076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066800"/>
                        <a:ext cx="3160712" cy="119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771953"/>
              </p:ext>
            </p:extLst>
          </p:nvPr>
        </p:nvGraphicFramePr>
        <p:xfrm>
          <a:off x="1524000" y="2508832"/>
          <a:ext cx="550862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5" name="Equation" r:id="rId5" imgW="3695400" imgH="952200" progId="Equation.DSMT4">
                  <p:embed/>
                </p:oleObj>
              </mc:Choice>
              <mc:Fallback>
                <p:oleObj name="Equation" r:id="rId5" imgW="36954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2508832"/>
                        <a:ext cx="5508625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30504"/>
              </p:ext>
            </p:extLst>
          </p:nvPr>
        </p:nvGraphicFramePr>
        <p:xfrm>
          <a:off x="1447800" y="4192290"/>
          <a:ext cx="5983287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6" name="Equation" r:id="rId7" imgW="4012920" imgH="1002960" progId="Equation.DSMT4">
                  <p:embed/>
                </p:oleObj>
              </mc:Choice>
              <mc:Fallback>
                <p:oleObj name="Equation" r:id="rId7" imgW="40129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7800" y="4192290"/>
                        <a:ext cx="5983287" cy="1495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284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 HW 17 (7.4 in Jackson)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274382"/>
              </p:ext>
            </p:extLst>
          </p:nvPr>
        </p:nvGraphicFramePr>
        <p:xfrm>
          <a:off x="1371600" y="1219200"/>
          <a:ext cx="5849935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8" name="Equation" r:id="rId3" imgW="3403440" imgH="761760" progId="Equation.DSMT4">
                  <p:embed/>
                </p:oleObj>
              </mc:Choice>
              <mc:Fallback>
                <p:oleObj name="Equation" r:id="rId3" imgW="340344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219200"/>
                        <a:ext cx="5849935" cy="130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546690"/>
              </p:ext>
            </p:extLst>
          </p:nvPr>
        </p:nvGraphicFramePr>
        <p:xfrm>
          <a:off x="1600200" y="2743200"/>
          <a:ext cx="4648200" cy="3307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9" name="Equation" r:id="rId5" imgW="3213000" imgH="2286000" progId="Equation.DSMT4">
                  <p:embed/>
                </p:oleObj>
              </mc:Choice>
              <mc:Fallback>
                <p:oleObj name="Equation" r:id="rId5" imgW="3213000" imgH="228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0200" y="2743200"/>
                        <a:ext cx="4648200" cy="3307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97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6860"/>
              </p:ext>
            </p:extLst>
          </p:nvPr>
        </p:nvGraphicFramePr>
        <p:xfrm>
          <a:off x="1219200" y="762000"/>
          <a:ext cx="4410075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0" name="Equation" r:id="rId3" imgW="2565360" imgH="1460160" progId="Equation.DSMT4">
                  <p:embed/>
                </p:oleObj>
              </mc:Choice>
              <mc:Fallback>
                <p:oleObj name="Equation" r:id="rId3" imgW="256536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762000"/>
                        <a:ext cx="4410075" cy="250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09033"/>
              </p:ext>
            </p:extLst>
          </p:nvPr>
        </p:nvGraphicFramePr>
        <p:xfrm>
          <a:off x="1523999" y="3804016"/>
          <a:ext cx="3948327" cy="114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1" name="Equation" r:id="rId5" imgW="2400120" imgH="698400" progId="Equation.DSMT4">
                  <p:embed/>
                </p:oleObj>
              </mc:Choice>
              <mc:Fallback>
                <p:oleObj name="Equation" r:id="rId5" imgW="24001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3999" y="3804016"/>
                        <a:ext cx="3948327" cy="1148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57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694" y="3581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45" y="819150"/>
            <a:ext cx="8426949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655853"/>
              </p:ext>
            </p:extLst>
          </p:nvPr>
        </p:nvGraphicFramePr>
        <p:xfrm>
          <a:off x="1067426" y="19050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8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426" y="19050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134322"/>
              </p:ext>
            </p:extLst>
          </p:nvPr>
        </p:nvGraphicFramePr>
        <p:xfrm>
          <a:off x="228600" y="5634037"/>
          <a:ext cx="8457344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9" name="Equation" r:id="rId5" imgW="3809880" imgH="203040" progId="Equation.DSMT4">
                  <p:embed/>
                </p:oleObj>
              </mc:Choice>
              <mc:Fallback>
                <p:oleObj name="Equation" r:id="rId5" imgW="3809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34037"/>
                        <a:ext cx="8457344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541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625221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8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542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91000" y="4114800"/>
            <a:ext cx="2743200" cy="10112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1066800"/>
            <a:ext cx="1981200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125861"/>
              </p:ext>
            </p:extLst>
          </p:nvPr>
        </p:nvGraphicFramePr>
        <p:xfrm>
          <a:off x="1409700" y="1179816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5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1179816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365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455902"/>
              </p:ext>
            </p:extLst>
          </p:nvPr>
        </p:nvGraphicFramePr>
        <p:xfrm>
          <a:off x="467474" y="533400"/>
          <a:ext cx="7467600" cy="54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2" name="数式" r:id="rId3" imgW="3276360" imgH="2387520" progId="Equation.3">
                  <p:embed/>
                </p:oleObj>
              </mc:Choice>
              <mc:Fallback>
                <p:oleObj name="数式" r:id="rId3" imgW="327636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74" y="533400"/>
                        <a:ext cx="7467600" cy="544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8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9906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When to solve equations using integral form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  versus differential form?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122833"/>
              </p:ext>
            </p:extLst>
          </p:nvPr>
        </p:nvGraphicFramePr>
        <p:xfrm>
          <a:off x="838200" y="4173394"/>
          <a:ext cx="4761179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8" name="Equation" r:id="rId3" imgW="2247840" imgH="685800" progId="Equation.DSMT4">
                  <p:embed/>
                </p:oleObj>
              </mc:Choice>
              <mc:Fallback>
                <p:oleObj name="Equation" r:id="rId3" imgW="2247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73394"/>
                        <a:ext cx="4761179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40167"/>
              </p:ext>
            </p:extLst>
          </p:nvPr>
        </p:nvGraphicFramePr>
        <p:xfrm>
          <a:off x="768350" y="2779712"/>
          <a:ext cx="47815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9" name="Equation" r:id="rId5" imgW="2336760" imgH="685800" progId="Equation.DSMT4">
                  <p:embed/>
                </p:oleObj>
              </mc:Choice>
              <mc:Fallback>
                <p:oleObj name="Equation" r:id="rId5" imgW="23367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2779712"/>
                        <a:ext cx="47815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17371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from electrostatic and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cases: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3124200"/>
            <a:ext cx="2514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Useful for spatially confined sources.</a:t>
            </a:r>
            <a:endParaRPr lang="en-US" sz="3200" b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506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189498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6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7575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</p:spTree>
    <p:extLst>
      <p:ext uri="{BB962C8B-B14F-4D97-AF65-F5344CB8AC3E}">
        <p14:creationId xmlns:p14="http://schemas.microsoft.com/office/powerpoint/2010/main" val="176598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3810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Review -- continued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537" y="433146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spherical harmonic functions: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384254"/>
              </p:ext>
            </p:extLst>
          </p:nvPr>
        </p:nvGraphicFramePr>
        <p:xfrm>
          <a:off x="2971800" y="890346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0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890346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868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14622</TotalTime>
  <Words>315</Words>
  <Application>Microsoft Office PowerPoint</Application>
  <PresentationFormat>On-screen Show (4:3)</PresentationFormat>
  <Paragraphs>83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数式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883</cp:revision>
  <cp:lastPrinted>2015-02-27T05:59:25Z</cp:lastPrinted>
  <dcterms:created xsi:type="dcterms:W3CDTF">2012-01-10T18:32:24Z</dcterms:created>
  <dcterms:modified xsi:type="dcterms:W3CDTF">2015-02-27T05:59:39Z</dcterms:modified>
</cp:coreProperties>
</file>