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96" r:id="rId2"/>
    <p:sldId id="354" r:id="rId3"/>
    <p:sldId id="388" r:id="rId4"/>
    <p:sldId id="389" r:id="rId5"/>
    <p:sldId id="371" r:id="rId6"/>
    <p:sldId id="377" r:id="rId7"/>
    <p:sldId id="378" r:id="rId8"/>
    <p:sldId id="379" r:id="rId9"/>
    <p:sldId id="380" r:id="rId10"/>
    <p:sldId id="362" r:id="rId11"/>
    <p:sldId id="381" r:id="rId12"/>
    <p:sldId id="367" r:id="rId13"/>
    <p:sldId id="369" r:id="rId14"/>
    <p:sldId id="370" r:id="rId15"/>
    <p:sldId id="372" r:id="rId16"/>
    <p:sldId id="374" r:id="rId17"/>
    <p:sldId id="382" r:id="rId18"/>
    <p:sldId id="383" r:id="rId19"/>
    <p:sldId id="384" r:id="rId20"/>
    <p:sldId id="373" r:id="rId21"/>
    <p:sldId id="385" r:id="rId22"/>
    <p:sldId id="386" r:id="rId23"/>
    <p:sldId id="387" r:id="rId2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64" d="100"/>
          <a:sy n="64" d="100"/>
        </p:scale>
        <p:origin x="58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4" Type="http://schemas.openxmlformats.org/officeDocument/2006/relationships/image" Target="../media/image32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3/18/2015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7123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3/17/2015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3/17/2015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3/17/2015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3/17/2015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3/17/2015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3/17/2015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3/17/2015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3/17/2015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3/17/2015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3/17/2015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3/17/2015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3/17/2015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712  Spring 2015 -- Lecture 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1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5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6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9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20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2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5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7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13" Type="http://schemas.openxmlformats.org/officeDocument/2006/relationships/image" Target="../media/image32.wmf"/><Relationship Id="rId3" Type="http://schemas.openxmlformats.org/officeDocument/2006/relationships/image" Target="../media/image33.png"/><Relationship Id="rId7" Type="http://schemas.openxmlformats.org/officeDocument/2006/relationships/image" Target="../media/image29.wmf"/><Relationship Id="rId12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26.bin"/><Relationship Id="rId11" Type="http://schemas.openxmlformats.org/officeDocument/2006/relationships/image" Target="../media/image31.wmf"/><Relationship Id="rId5" Type="http://schemas.openxmlformats.org/officeDocument/2006/relationships/image" Target="../media/image35.png"/><Relationship Id="rId10" Type="http://schemas.openxmlformats.org/officeDocument/2006/relationships/oleObject" Target="../embeddings/oleObject28.bin"/><Relationship Id="rId4" Type="http://schemas.openxmlformats.org/officeDocument/2006/relationships/image" Target="../media/image34.png"/><Relationship Id="rId9" Type="http://schemas.openxmlformats.org/officeDocument/2006/relationships/image" Target="../media/image30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36.wmf"/><Relationship Id="rId4" Type="http://schemas.openxmlformats.org/officeDocument/2006/relationships/oleObject" Target="../embeddings/oleObject30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38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39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914400"/>
            <a:ext cx="8229600" cy="501675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712 Electrodynamics</a:t>
            </a:r>
          </a:p>
          <a:p>
            <a:pPr algn="ctr"/>
            <a:r>
              <a:rPr lang="en-US" sz="3200" b="1" dirty="0" smtClean="0"/>
              <a:t>9-9:50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21: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Start reading Chap. 8 in Jackson.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 smtClean="0">
                <a:solidFill>
                  <a:schemeClr val="folHlink"/>
                </a:solidFill>
              </a:rPr>
              <a:t>Examples of waveguides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 smtClean="0">
                <a:solidFill>
                  <a:schemeClr val="folHlink"/>
                </a:solidFill>
              </a:rPr>
              <a:t>TEM, TE, TM modes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 smtClean="0">
                <a:solidFill>
                  <a:schemeClr val="folHlink"/>
                </a:solidFill>
              </a:rPr>
              <a:t>Resonant cavities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3/17/2015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7749" y="85941"/>
            <a:ext cx="5143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Boundary values for ideal conductor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242560" y="547606"/>
            <a:ext cx="3657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At the boundary of an ideal conductor, the </a:t>
            </a:r>
            <a:r>
              <a:rPr lang="en-US" sz="2400" b="1" dirty="0" smtClean="0">
                <a:latin typeface="+mj-lt"/>
              </a:rPr>
              <a:t>E</a:t>
            </a:r>
            <a:r>
              <a:rPr lang="en-US" sz="2400" dirty="0" smtClean="0">
                <a:latin typeface="+mj-lt"/>
              </a:rPr>
              <a:t> and </a:t>
            </a:r>
            <a:r>
              <a:rPr lang="en-US" sz="2400" b="1" dirty="0" smtClean="0">
                <a:latin typeface="+mj-lt"/>
              </a:rPr>
              <a:t>H</a:t>
            </a:r>
            <a:r>
              <a:rPr lang="en-US" sz="2400" dirty="0" smtClean="0">
                <a:latin typeface="+mj-lt"/>
              </a:rPr>
              <a:t> fields decay in the direction normal to the interface. 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1440485"/>
              </p:ext>
            </p:extLst>
          </p:nvPr>
        </p:nvGraphicFramePr>
        <p:xfrm>
          <a:off x="306737" y="908594"/>
          <a:ext cx="3924300" cy="194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527" name="数式" r:id="rId3" imgW="1815840" imgH="888840" progId="Equation.3">
                  <p:embed/>
                </p:oleObj>
              </mc:Choice>
              <mc:Fallback>
                <p:oleObj name="数式" r:id="rId3" imgW="1815840" imgH="88884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737" y="908594"/>
                        <a:ext cx="3924300" cy="1941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" name="Group 17"/>
          <p:cNvGrpSpPr/>
          <p:nvPr/>
        </p:nvGrpSpPr>
        <p:grpSpPr>
          <a:xfrm>
            <a:off x="7086600" y="3355032"/>
            <a:ext cx="1524000" cy="2664768"/>
            <a:chOff x="6781800" y="535632"/>
            <a:chExt cx="1524000" cy="2664768"/>
          </a:xfrm>
        </p:grpSpPr>
        <p:sp>
          <p:nvSpPr>
            <p:cNvPr id="7" name="Rectangle 6"/>
            <p:cNvSpPr/>
            <p:nvPr/>
          </p:nvSpPr>
          <p:spPr>
            <a:xfrm>
              <a:off x="7315200" y="535632"/>
              <a:ext cx="990600" cy="2664768"/>
            </a:xfrm>
            <a:prstGeom prst="rect">
              <a:avLst/>
            </a:prstGeom>
            <a:gradFill>
              <a:gsLst>
                <a:gs pos="7000">
                  <a:schemeClr val="tx1">
                    <a:lumMod val="77000"/>
                    <a:lumOff val="23000"/>
                  </a:schemeClr>
                </a:gs>
                <a:gs pos="37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53989921"/>
                </p:ext>
              </p:extLst>
            </p:nvPr>
          </p:nvGraphicFramePr>
          <p:xfrm>
            <a:off x="7467600" y="1384300"/>
            <a:ext cx="301625" cy="444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0528" name="数式" r:id="rId5" imgW="139680" imgH="203040" progId="Equation.3">
                    <p:embed/>
                  </p:oleObj>
                </mc:Choice>
                <mc:Fallback>
                  <p:oleObj name="数式" r:id="rId5" imgW="139680" imgH="203040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67600" y="1384300"/>
                          <a:ext cx="301625" cy="4445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0" name="Straight Arrow Connector 9"/>
            <p:cNvCxnSpPr>
              <a:stCxn id="7" idx="1"/>
            </p:cNvCxnSpPr>
            <p:nvPr/>
          </p:nvCxnSpPr>
          <p:spPr>
            <a:xfrm>
              <a:off x="7315200" y="1868016"/>
              <a:ext cx="4953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>
              <a:stCxn id="7" idx="1"/>
            </p:cNvCxnSpPr>
            <p:nvPr/>
          </p:nvCxnSpPr>
          <p:spPr>
            <a:xfrm flipV="1">
              <a:off x="7315200" y="1295400"/>
              <a:ext cx="0" cy="572616"/>
            </a:xfrm>
            <a:prstGeom prst="straightConnector1">
              <a:avLst/>
            </a:prstGeom>
            <a:ln w="635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6781800" y="1443335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H</a:t>
              </a:r>
              <a:r>
                <a:rPr lang="en-US" sz="2400" b="1" baseline="-25000" dirty="0" smtClean="0">
                  <a:latin typeface="+mj-lt"/>
                </a:rPr>
                <a:t>0</a:t>
              </a:r>
              <a:endParaRPr lang="en-US" sz="2400" b="1" dirty="0" smtClean="0">
                <a:latin typeface="+mj-lt"/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H="1">
              <a:off x="7010400" y="2362200"/>
              <a:ext cx="304800" cy="0"/>
            </a:xfrm>
            <a:prstGeom prst="straightConnector1">
              <a:avLst/>
            </a:prstGeom>
            <a:ln w="50800">
              <a:solidFill>
                <a:srgbClr val="DA32AA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6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32619077"/>
                </p:ext>
              </p:extLst>
            </p:nvPr>
          </p:nvGraphicFramePr>
          <p:xfrm>
            <a:off x="6811963" y="2133600"/>
            <a:ext cx="274637" cy="3889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0529" name="Equation" r:id="rId7" imgW="126720" imgH="177480" progId="Equation.DSMT4">
                    <p:embed/>
                  </p:oleObj>
                </mc:Choice>
                <mc:Fallback>
                  <p:oleObj name="Equation" r:id="rId7" imgW="126720" imgH="177480" progId="Equation.DSMT4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11963" y="2133600"/>
                          <a:ext cx="274637" cy="3889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8265416"/>
              </p:ext>
            </p:extLst>
          </p:nvPr>
        </p:nvGraphicFramePr>
        <p:xfrm>
          <a:off x="1295400" y="3733800"/>
          <a:ext cx="4967288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530" name="Equation" r:id="rId9" imgW="2298600" imgH="558720" progId="Equation.DSMT4">
                  <p:embed/>
                </p:oleObj>
              </mc:Choice>
              <mc:Fallback>
                <p:oleObj name="Equation" r:id="rId9" imgW="2298600" imgH="55872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733800"/>
                        <a:ext cx="4967288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3/17/2015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41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1828800"/>
            <a:ext cx="8458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Waveguide terminology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TEM:  transverse electric and magnetic (both E and H fields are perpendicular to wave propagation direction)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TM: transverse magnetic (H field is perpendicular to wave propagation direction)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TE: transverse electric (E field is perpendicular to wave propagation direction)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3/17/2015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26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Can 4"/>
          <p:cNvSpPr/>
          <p:nvPr/>
        </p:nvSpPr>
        <p:spPr>
          <a:xfrm>
            <a:off x="1524000" y="914400"/>
            <a:ext cx="533400" cy="23622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an 5"/>
          <p:cNvSpPr/>
          <p:nvPr/>
        </p:nvSpPr>
        <p:spPr>
          <a:xfrm>
            <a:off x="1219200" y="838200"/>
            <a:ext cx="1219200" cy="2590800"/>
          </a:xfrm>
          <a:prstGeom prst="can">
            <a:avLst/>
          </a:prstGeom>
          <a:solidFill>
            <a:srgbClr val="FFC000">
              <a:alpha val="4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2000" y="304800"/>
            <a:ext cx="579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Wave guides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62000" y="3962400"/>
            <a:ext cx="236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Coaxial cable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TEM modes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3810000" y="535632"/>
            <a:ext cx="5562600" cy="3607416"/>
            <a:chOff x="3810000" y="535632"/>
            <a:chExt cx="5562600" cy="3607416"/>
          </a:xfrm>
        </p:grpSpPr>
        <p:grpSp>
          <p:nvGrpSpPr>
            <p:cNvPr id="13" name="Group 12"/>
            <p:cNvGrpSpPr/>
            <p:nvPr/>
          </p:nvGrpSpPr>
          <p:grpSpPr>
            <a:xfrm>
              <a:off x="3810000" y="1402080"/>
              <a:ext cx="2743200" cy="2740968"/>
              <a:chOff x="3886200" y="304800"/>
              <a:chExt cx="2743200" cy="2740968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4953000" y="1371600"/>
                <a:ext cx="609600" cy="609600"/>
              </a:xfrm>
              <a:prstGeom prst="ellipse">
                <a:avLst/>
              </a:prstGeom>
              <a:solidFill>
                <a:schemeClr val="tx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Donut 11"/>
              <p:cNvSpPr/>
              <p:nvPr/>
            </p:nvSpPr>
            <p:spPr>
              <a:xfrm>
                <a:off x="3886200" y="304800"/>
                <a:ext cx="2743200" cy="2740968"/>
              </a:xfrm>
              <a:prstGeom prst="donut">
                <a:avLst>
                  <a:gd name="adj" fmla="val 14436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4" name="TextBox 13"/>
            <p:cNvSpPr txBox="1"/>
            <p:nvPr/>
          </p:nvSpPr>
          <p:spPr>
            <a:xfrm>
              <a:off x="4495800" y="535632"/>
              <a:ext cx="487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Top view:</a:t>
              </a:r>
            </a:p>
          </p:txBody>
        </p:sp>
        <p:cxnSp>
          <p:nvCxnSpPr>
            <p:cNvPr id="19" name="Straight Arrow Connector 18"/>
            <p:cNvCxnSpPr>
              <a:endCxn id="11" idx="7"/>
            </p:cNvCxnSpPr>
            <p:nvPr/>
          </p:nvCxnSpPr>
          <p:spPr>
            <a:xfrm flipV="1">
              <a:off x="5181600" y="2558154"/>
              <a:ext cx="215526" cy="185046"/>
            </a:xfrm>
            <a:prstGeom prst="straightConnector1">
              <a:avLst/>
            </a:prstGeom>
            <a:ln w="254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5181600" y="2772564"/>
              <a:ext cx="838200" cy="305916"/>
            </a:xfrm>
            <a:prstGeom prst="straightConnector1">
              <a:avLst/>
            </a:prstGeom>
            <a:ln w="25400">
              <a:solidFill>
                <a:srgbClr val="CCCC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5181600" y="2095500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a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791200" y="2662535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b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533900" y="1864667"/>
              <a:ext cx="1981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Symbol" pitchFamily="18" charset="2"/>
                </a:rPr>
                <a:t>m e</a:t>
              </a:r>
            </a:p>
          </p:txBody>
        </p:sp>
      </p:grpSp>
      <p:cxnSp>
        <p:nvCxnSpPr>
          <p:cNvPr id="28" name="Straight Arrow Connector 27"/>
          <p:cNvCxnSpPr/>
          <p:nvPr/>
        </p:nvCxnSpPr>
        <p:spPr>
          <a:xfrm flipV="1">
            <a:off x="2667000" y="1402080"/>
            <a:ext cx="0" cy="152344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743200" y="1864667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z</a:t>
            </a:r>
          </a:p>
        </p:txBody>
      </p:sp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6856682"/>
              </p:ext>
            </p:extLst>
          </p:nvPr>
        </p:nvGraphicFramePr>
        <p:xfrm>
          <a:off x="792480" y="5013960"/>
          <a:ext cx="6696075" cy="1443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65" name="数式" r:id="rId3" imgW="3098520" imgH="660240" progId="Equation.3">
                  <p:embed/>
                </p:oleObj>
              </mc:Choice>
              <mc:Fallback>
                <p:oleObj name="数式" r:id="rId3" imgW="3098520" imgH="6602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480" y="5013960"/>
                        <a:ext cx="6696075" cy="1443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343400" y="4198203"/>
            <a:ext cx="396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(following problem 8.2 in Jackson’s text)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05600" y="1864667"/>
            <a:ext cx="243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Inside medium, </a:t>
            </a:r>
            <a:r>
              <a:rPr lang="en-US" sz="2400" dirty="0" smtClean="0">
                <a:latin typeface="Symbol" pitchFamily="18" charset="2"/>
              </a:rPr>
              <a:t>m e</a:t>
            </a:r>
            <a:r>
              <a:rPr lang="en-US" sz="2400" dirty="0" smtClean="0">
                <a:latin typeface="+mj-lt"/>
              </a:rPr>
              <a:t> assumed to be real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3/17/2015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39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50167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Electromagnetic waves in a coaxial cable -- continued</a:t>
            </a: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1957595"/>
              </p:ext>
            </p:extLst>
          </p:nvPr>
        </p:nvGraphicFramePr>
        <p:xfrm>
          <a:off x="3596640" y="609600"/>
          <a:ext cx="4116388" cy="393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671" name="数式" r:id="rId3" imgW="1904760" imgH="1803240" progId="Equation.3">
                  <p:embed/>
                </p:oleObj>
              </mc:Choice>
              <mc:Fallback>
                <p:oleObj name="数式" r:id="rId3" imgW="1904760" imgH="180324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6640" y="609600"/>
                        <a:ext cx="4116388" cy="393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" name="Group 19"/>
          <p:cNvGrpSpPr/>
          <p:nvPr/>
        </p:nvGrpSpPr>
        <p:grpSpPr>
          <a:xfrm>
            <a:off x="304800" y="533400"/>
            <a:ext cx="5562600" cy="3607416"/>
            <a:chOff x="609600" y="1040784"/>
            <a:chExt cx="5562600" cy="3607416"/>
          </a:xfrm>
        </p:grpSpPr>
        <p:grpSp>
          <p:nvGrpSpPr>
            <p:cNvPr id="7" name="Group 6"/>
            <p:cNvGrpSpPr/>
            <p:nvPr/>
          </p:nvGrpSpPr>
          <p:grpSpPr>
            <a:xfrm>
              <a:off x="609600" y="1040784"/>
              <a:ext cx="5562600" cy="3607416"/>
              <a:chOff x="3810000" y="535632"/>
              <a:chExt cx="5562600" cy="3607416"/>
            </a:xfrm>
          </p:grpSpPr>
          <p:grpSp>
            <p:nvGrpSpPr>
              <p:cNvPr id="8" name="Group 7"/>
              <p:cNvGrpSpPr/>
              <p:nvPr/>
            </p:nvGrpSpPr>
            <p:grpSpPr>
              <a:xfrm>
                <a:off x="3810000" y="1402080"/>
                <a:ext cx="2743200" cy="2740968"/>
                <a:chOff x="3886200" y="304800"/>
                <a:chExt cx="2743200" cy="2740968"/>
              </a:xfrm>
            </p:grpSpPr>
            <p:sp>
              <p:nvSpPr>
                <p:cNvPr id="15" name="Oval 14"/>
                <p:cNvSpPr/>
                <p:nvPr/>
              </p:nvSpPr>
              <p:spPr>
                <a:xfrm>
                  <a:off x="4953000" y="1371600"/>
                  <a:ext cx="609600" cy="609600"/>
                </a:xfrm>
                <a:prstGeom prst="ellipse">
                  <a:avLst/>
                </a:prstGeom>
                <a:solidFill>
                  <a:schemeClr val="tx2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Donut 15"/>
                <p:cNvSpPr/>
                <p:nvPr/>
              </p:nvSpPr>
              <p:spPr>
                <a:xfrm>
                  <a:off x="3886200" y="304800"/>
                  <a:ext cx="2743200" cy="2740968"/>
                </a:xfrm>
                <a:prstGeom prst="donut">
                  <a:avLst>
                    <a:gd name="adj" fmla="val 14436"/>
                  </a:avLst>
                </a:prstGeom>
                <a:solidFill>
                  <a:schemeClr val="tx1">
                    <a:lumMod val="50000"/>
                    <a:lumOff val="5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9" name="TextBox 8"/>
              <p:cNvSpPr txBox="1"/>
              <p:nvPr/>
            </p:nvSpPr>
            <p:spPr>
              <a:xfrm>
                <a:off x="4495800" y="535632"/>
                <a:ext cx="487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+mj-lt"/>
                  </a:rPr>
                  <a:t>Top view:</a:t>
                </a:r>
              </a:p>
            </p:txBody>
          </p:sp>
          <p:cxnSp>
            <p:nvCxnSpPr>
              <p:cNvPr id="10" name="Straight Arrow Connector 9"/>
              <p:cNvCxnSpPr>
                <a:endCxn id="15" idx="1"/>
              </p:cNvCxnSpPr>
              <p:nvPr/>
            </p:nvCxnSpPr>
            <p:spPr>
              <a:xfrm flipH="1" flipV="1">
                <a:off x="4966074" y="2558154"/>
                <a:ext cx="215526" cy="185046"/>
              </a:xfrm>
              <a:prstGeom prst="straightConnector1">
                <a:avLst/>
              </a:prstGeom>
              <a:ln w="25400">
                <a:solidFill>
                  <a:schemeClr val="bg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/>
              <p:nvPr/>
            </p:nvCxnSpPr>
            <p:spPr>
              <a:xfrm flipH="1">
                <a:off x="4533900" y="2772564"/>
                <a:ext cx="647700" cy="614623"/>
              </a:xfrm>
              <a:prstGeom prst="straightConnector1">
                <a:avLst/>
              </a:prstGeom>
              <a:ln w="25400">
                <a:solidFill>
                  <a:srgbClr val="CCCC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TextBox 11"/>
              <p:cNvSpPr txBox="1"/>
              <p:nvPr/>
            </p:nvSpPr>
            <p:spPr>
              <a:xfrm>
                <a:off x="4623174" y="2419844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+mj-lt"/>
                  </a:rPr>
                  <a:t>a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4280274" y="2925522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+mj-lt"/>
                  </a:rPr>
                  <a:t>b</a:t>
                </a: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4533900" y="1864667"/>
                <a:ext cx="1981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Symbol" pitchFamily="18" charset="2"/>
                  </a:rPr>
                  <a:t>m e</a:t>
                </a:r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1981200" y="2974032"/>
              <a:ext cx="914400" cy="304800"/>
              <a:chOff x="1981200" y="2974032"/>
              <a:chExt cx="914400" cy="304800"/>
            </a:xfrm>
          </p:grpSpPr>
          <p:cxnSp>
            <p:nvCxnSpPr>
              <p:cNvPr id="21" name="Straight Arrow Connector 20"/>
              <p:cNvCxnSpPr/>
              <p:nvPr/>
            </p:nvCxnSpPr>
            <p:spPr>
              <a:xfrm flipV="1">
                <a:off x="1981200" y="2974032"/>
                <a:ext cx="762000" cy="3048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flipV="1">
                <a:off x="1981200" y="3248352"/>
                <a:ext cx="914400" cy="28248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" name="TextBox 24"/>
            <p:cNvSpPr txBox="1"/>
            <p:nvPr/>
          </p:nvSpPr>
          <p:spPr>
            <a:xfrm>
              <a:off x="2209800" y="2662535"/>
              <a:ext cx="1981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Symbol" pitchFamily="18" charset="2"/>
                </a:rPr>
                <a:t>r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590800" y="2891135"/>
              <a:ext cx="1981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Symbol" pitchFamily="18" charset="2"/>
                </a:rPr>
                <a:t>f</a:t>
              </a:r>
            </a:p>
          </p:txBody>
        </p:sp>
      </p:grp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1770014"/>
              </p:ext>
            </p:extLst>
          </p:nvPr>
        </p:nvGraphicFramePr>
        <p:xfrm>
          <a:off x="746125" y="4486275"/>
          <a:ext cx="6645275" cy="160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672" name="数式" r:id="rId5" imgW="3073320" imgH="736560" progId="Equation.3">
                  <p:embed/>
                </p:oleObj>
              </mc:Choice>
              <mc:Fallback>
                <p:oleObj name="数式" r:id="rId5" imgW="3073320" imgH="73656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125" y="4486275"/>
                        <a:ext cx="6645275" cy="160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4500303"/>
              </p:ext>
            </p:extLst>
          </p:nvPr>
        </p:nvGraphicFramePr>
        <p:xfrm>
          <a:off x="7204075" y="1080442"/>
          <a:ext cx="1482725" cy="202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673" name="数式" r:id="rId7" imgW="685800" imgH="927000" progId="Equation.3">
                  <p:embed/>
                </p:oleObj>
              </mc:Choice>
              <mc:Fallback>
                <p:oleObj name="数式" r:id="rId7" imgW="685800" imgH="9270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4075" y="1080442"/>
                        <a:ext cx="1482725" cy="202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3/17/2015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304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50167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Electromagnetic waves in a coaxial cable -- continued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304800" y="533400"/>
            <a:ext cx="5562600" cy="3607416"/>
            <a:chOff x="609600" y="1040784"/>
            <a:chExt cx="5562600" cy="3607416"/>
          </a:xfrm>
        </p:grpSpPr>
        <p:grpSp>
          <p:nvGrpSpPr>
            <p:cNvPr id="7" name="Group 6"/>
            <p:cNvGrpSpPr/>
            <p:nvPr/>
          </p:nvGrpSpPr>
          <p:grpSpPr>
            <a:xfrm>
              <a:off x="609600" y="1040784"/>
              <a:ext cx="5562600" cy="3607416"/>
              <a:chOff x="3810000" y="535632"/>
              <a:chExt cx="5562600" cy="3607416"/>
            </a:xfrm>
          </p:grpSpPr>
          <p:grpSp>
            <p:nvGrpSpPr>
              <p:cNvPr id="13" name="Group 12"/>
              <p:cNvGrpSpPr/>
              <p:nvPr/>
            </p:nvGrpSpPr>
            <p:grpSpPr>
              <a:xfrm>
                <a:off x="3810000" y="1402080"/>
                <a:ext cx="2743200" cy="2740968"/>
                <a:chOff x="3886200" y="304800"/>
                <a:chExt cx="2743200" cy="2740968"/>
              </a:xfrm>
            </p:grpSpPr>
            <p:sp>
              <p:nvSpPr>
                <p:cNvPr id="20" name="Oval 19"/>
                <p:cNvSpPr/>
                <p:nvPr/>
              </p:nvSpPr>
              <p:spPr>
                <a:xfrm>
                  <a:off x="4953000" y="1371600"/>
                  <a:ext cx="609600" cy="609600"/>
                </a:xfrm>
                <a:prstGeom prst="ellipse">
                  <a:avLst/>
                </a:prstGeom>
                <a:solidFill>
                  <a:schemeClr val="tx2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Donut 20"/>
                <p:cNvSpPr/>
                <p:nvPr/>
              </p:nvSpPr>
              <p:spPr>
                <a:xfrm>
                  <a:off x="3886200" y="304800"/>
                  <a:ext cx="2743200" cy="2740968"/>
                </a:xfrm>
                <a:prstGeom prst="donut">
                  <a:avLst>
                    <a:gd name="adj" fmla="val 14436"/>
                  </a:avLst>
                </a:prstGeom>
                <a:solidFill>
                  <a:schemeClr val="tx1">
                    <a:lumMod val="50000"/>
                    <a:lumOff val="5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4" name="TextBox 13"/>
              <p:cNvSpPr txBox="1"/>
              <p:nvPr/>
            </p:nvSpPr>
            <p:spPr>
              <a:xfrm>
                <a:off x="4495800" y="535632"/>
                <a:ext cx="487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+mj-lt"/>
                  </a:rPr>
                  <a:t>Top view:</a:t>
                </a:r>
              </a:p>
            </p:txBody>
          </p:sp>
          <p:cxnSp>
            <p:nvCxnSpPr>
              <p:cNvPr id="15" name="Straight Arrow Connector 14"/>
              <p:cNvCxnSpPr>
                <a:endCxn id="20" idx="1"/>
              </p:cNvCxnSpPr>
              <p:nvPr/>
            </p:nvCxnSpPr>
            <p:spPr>
              <a:xfrm flipH="1" flipV="1">
                <a:off x="4966074" y="2558154"/>
                <a:ext cx="215526" cy="185046"/>
              </a:xfrm>
              <a:prstGeom prst="straightConnector1">
                <a:avLst/>
              </a:prstGeom>
              <a:ln w="25400">
                <a:solidFill>
                  <a:schemeClr val="bg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/>
              <p:cNvCxnSpPr/>
              <p:nvPr/>
            </p:nvCxnSpPr>
            <p:spPr>
              <a:xfrm flipH="1">
                <a:off x="4533900" y="2772564"/>
                <a:ext cx="647700" cy="614623"/>
              </a:xfrm>
              <a:prstGeom prst="straightConnector1">
                <a:avLst/>
              </a:prstGeom>
              <a:ln w="25400">
                <a:solidFill>
                  <a:srgbClr val="CCCC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TextBox 16"/>
              <p:cNvSpPr txBox="1"/>
              <p:nvPr/>
            </p:nvSpPr>
            <p:spPr>
              <a:xfrm>
                <a:off x="4623174" y="2419844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+mj-lt"/>
                  </a:rPr>
                  <a:t>a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4280274" y="2925522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+mj-lt"/>
                  </a:rPr>
                  <a:t>b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4533900" y="1864667"/>
                <a:ext cx="1981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Symbol" pitchFamily="18" charset="2"/>
                  </a:rPr>
                  <a:t>m e</a:t>
                </a:r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1981200" y="2974032"/>
              <a:ext cx="914400" cy="304800"/>
              <a:chOff x="1981200" y="2974032"/>
              <a:chExt cx="914400" cy="304800"/>
            </a:xfrm>
          </p:grpSpPr>
          <p:cxnSp>
            <p:nvCxnSpPr>
              <p:cNvPr id="11" name="Straight Arrow Connector 10"/>
              <p:cNvCxnSpPr/>
              <p:nvPr/>
            </p:nvCxnSpPr>
            <p:spPr>
              <a:xfrm flipV="1">
                <a:off x="1981200" y="2974032"/>
                <a:ext cx="762000" cy="3048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flipV="1">
                <a:off x="1981200" y="3248352"/>
                <a:ext cx="914400" cy="28248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xtBox 8"/>
            <p:cNvSpPr txBox="1"/>
            <p:nvPr/>
          </p:nvSpPr>
          <p:spPr>
            <a:xfrm>
              <a:off x="2209800" y="2662535"/>
              <a:ext cx="1981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Symbol" pitchFamily="18" charset="2"/>
                </a:rPr>
                <a:t>r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590800" y="2891135"/>
              <a:ext cx="1981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Symbol" pitchFamily="18" charset="2"/>
                </a:rPr>
                <a:t>f</a:t>
              </a:r>
            </a:p>
          </p:txBody>
        </p:sp>
      </p:grp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4062352"/>
              </p:ext>
            </p:extLst>
          </p:nvPr>
        </p:nvGraphicFramePr>
        <p:xfrm>
          <a:off x="3441700" y="1775230"/>
          <a:ext cx="5245100" cy="160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07" name="数式" r:id="rId3" imgW="2425680" imgH="736560" progId="Equation.3">
                  <p:embed/>
                </p:oleObj>
              </mc:Choice>
              <mc:Fallback>
                <p:oleObj name="数式" r:id="rId3" imgW="2425680" imgH="73656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1700" y="1775230"/>
                        <a:ext cx="5245100" cy="160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Date Placeholder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3/17/2015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307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5524500" y="4572000"/>
            <a:ext cx="1676400" cy="13716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8100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Analysis of rectangular waveguide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0" y="1143000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Boundary conditions at surface of waveguide: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  </a:t>
            </a:r>
            <a:r>
              <a:rPr lang="en-US" sz="2400" b="1" dirty="0" err="1" smtClean="0">
                <a:latin typeface="+mj-lt"/>
              </a:rPr>
              <a:t>E</a:t>
            </a:r>
            <a:r>
              <a:rPr lang="en-US" sz="2400" baseline="-25000" dirty="0" err="1" smtClean="0">
                <a:latin typeface="+mj-lt"/>
              </a:rPr>
              <a:t>tangential</a:t>
            </a:r>
            <a:r>
              <a:rPr lang="en-US" sz="2400" dirty="0" smtClean="0">
                <a:latin typeface="+mj-lt"/>
              </a:rPr>
              <a:t>=0,   </a:t>
            </a:r>
            <a:r>
              <a:rPr lang="en-US" sz="2400" b="1" dirty="0" err="1" smtClean="0">
                <a:latin typeface="+mj-lt"/>
              </a:rPr>
              <a:t>B</a:t>
            </a:r>
            <a:r>
              <a:rPr lang="en-US" sz="2400" baseline="-25000" dirty="0" err="1" smtClean="0">
                <a:latin typeface="+mj-lt"/>
              </a:rPr>
              <a:t>normal</a:t>
            </a:r>
            <a:r>
              <a:rPr lang="en-US" sz="2400" dirty="0" smtClean="0">
                <a:latin typeface="+mj-lt"/>
              </a:rPr>
              <a:t>=0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638800" y="4724400"/>
            <a:ext cx="1447800" cy="990600"/>
          </a:xfrm>
          <a:prstGeom prst="rect">
            <a:avLst/>
          </a:prstGeom>
          <a:solidFill>
            <a:srgbClr val="CC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" name="Group 30"/>
          <p:cNvGrpSpPr/>
          <p:nvPr/>
        </p:nvGrpSpPr>
        <p:grpSpPr>
          <a:xfrm>
            <a:off x="243840" y="2438400"/>
            <a:ext cx="8702040" cy="2362200"/>
            <a:chOff x="243840" y="2438400"/>
            <a:chExt cx="8702040" cy="2362200"/>
          </a:xfrm>
        </p:grpSpPr>
        <p:sp>
          <p:nvSpPr>
            <p:cNvPr id="14" name="Cube 13"/>
            <p:cNvSpPr/>
            <p:nvPr/>
          </p:nvSpPr>
          <p:spPr>
            <a:xfrm rot="10800000" flipV="1">
              <a:off x="381000" y="2667001"/>
              <a:ext cx="8534400" cy="1447800"/>
            </a:xfrm>
            <a:prstGeom prst="cube">
              <a:avLst>
                <a:gd name="adj" fmla="val 21714"/>
              </a:avLst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Cube 14"/>
            <p:cNvSpPr/>
            <p:nvPr/>
          </p:nvSpPr>
          <p:spPr>
            <a:xfrm rot="10800000" flipV="1">
              <a:off x="304800" y="2438400"/>
              <a:ext cx="8641080" cy="1904999"/>
            </a:xfrm>
            <a:prstGeom prst="cube">
              <a:avLst>
                <a:gd name="adj" fmla="val 21714"/>
              </a:avLst>
            </a:prstGeom>
            <a:solidFill>
              <a:schemeClr val="bg1">
                <a:lumMod val="50000"/>
                <a:alpha val="5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62000" y="4343400"/>
              <a:ext cx="22860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z  </a:t>
              </a: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>
              <a:off x="1143000" y="4648200"/>
              <a:ext cx="762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243840" y="4038600"/>
              <a:ext cx="22860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x  </a:t>
              </a: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0" y="2971800"/>
            <a:ext cx="2286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y 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590800" y="4948535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Cross section view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5638800" y="5562600"/>
            <a:ext cx="1447800" cy="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19" idx="0"/>
          </p:cNvCxnSpPr>
          <p:nvPr/>
        </p:nvCxnSpPr>
        <p:spPr>
          <a:xfrm flipV="1">
            <a:off x="6362700" y="4724400"/>
            <a:ext cx="0" cy="99060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019800" y="5029200"/>
            <a:ext cx="2286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b 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715000" y="5181600"/>
            <a:ext cx="2286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a  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3/17/2015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868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8100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Analysis of rectangular waveguide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0" y="1066800"/>
            <a:ext cx="8945880" cy="2362200"/>
            <a:chOff x="0" y="2286000"/>
            <a:chExt cx="8945880" cy="2362200"/>
          </a:xfrm>
        </p:grpSpPr>
        <p:grpSp>
          <p:nvGrpSpPr>
            <p:cNvPr id="31" name="Group 30"/>
            <p:cNvGrpSpPr/>
            <p:nvPr/>
          </p:nvGrpSpPr>
          <p:grpSpPr>
            <a:xfrm>
              <a:off x="243840" y="2286000"/>
              <a:ext cx="8702040" cy="2362200"/>
              <a:chOff x="243840" y="2438400"/>
              <a:chExt cx="8702040" cy="2362200"/>
            </a:xfrm>
          </p:grpSpPr>
          <p:sp>
            <p:nvSpPr>
              <p:cNvPr id="14" name="Cube 13"/>
              <p:cNvSpPr/>
              <p:nvPr/>
            </p:nvSpPr>
            <p:spPr>
              <a:xfrm rot="10800000" flipV="1">
                <a:off x="381000" y="2667001"/>
                <a:ext cx="8534400" cy="1447800"/>
              </a:xfrm>
              <a:prstGeom prst="cube">
                <a:avLst>
                  <a:gd name="adj" fmla="val 21714"/>
                </a:avLst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Cube 14"/>
              <p:cNvSpPr/>
              <p:nvPr/>
            </p:nvSpPr>
            <p:spPr>
              <a:xfrm rot="10800000" flipV="1">
                <a:off x="304800" y="2438400"/>
                <a:ext cx="8641080" cy="1904999"/>
              </a:xfrm>
              <a:prstGeom prst="cube">
                <a:avLst>
                  <a:gd name="adj" fmla="val 21714"/>
                </a:avLst>
              </a:prstGeom>
              <a:solidFill>
                <a:schemeClr val="bg1">
                  <a:lumMod val="50000"/>
                  <a:alpha val="5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762000" y="4343400"/>
                <a:ext cx="22860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+mj-lt"/>
                  </a:rPr>
                  <a:t>z  </a:t>
                </a:r>
              </a:p>
            </p:txBody>
          </p:sp>
          <p:cxnSp>
            <p:nvCxnSpPr>
              <p:cNvPr id="18" name="Straight Arrow Connector 17"/>
              <p:cNvCxnSpPr/>
              <p:nvPr/>
            </p:nvCxnSpPr>
            <p:spPr>
              <a:xfrm>
                <a:off x="1143000" y="4648200"/>
                <a:ext cx="7620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243840" y="4038600"/>
                <a:ext cx="22860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+mj-lt"/>
                  </a:rPr>
                  <a:t>x  </a:t>
                </a:r>
              </a:p>
            </p:txBody>
          </p:sp>
        </p:grpSp>
        <p:sp>
          <p:nvSpPr>
            <p:cNvPr id="21" name="TextBox 20"/>
            <p:cNvSpPr txBox="1"/>
            <p:nvPr/>
          </p:nvSpPr>
          <p:spPr>
            <a:xfrm>
              <a:off x="0" y="2971800"/>
              <a:ext cx="22860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y  </a:t>
              </a:r>
            </a:p>
          </p:txBody>
        </p:sp>
      </p:grp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2380729"/>
              </p:ext>
            </p:extLst>
          </p:nvPr>
        </p:nvGraphicFramePr>
        <p:xfrm>
          <a:off x="1127760" y="3810000"/>
          <a:ext cx="7591425" cy="14183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73" name="数式" r:id="rId3" imgW="2882880" imgH="533160" progId="Equation.3">
                  <p:embed/>
                </p:oleObj>
              </mc:Choice>
              <mc:Fallback>
                <p:oleObj name="数式" r:id="rId3" imgW="2882880" imgH="5331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7760" y="3810000"/>
                        <a:ext cx="7591425" cy="14183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7381734"/>
              </p:ext>
            </p:extLst>
          </p:nvPr>
        </p:nvGraphicFramePr>
        <p:xfrm>
          <a:off x="2427288" y="5216525"/>
          <a:ext cx="4213225" cy="110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74" name="数式" r:id="rId5" imgW="1803240" imgH="469800" progId="Equation.3">
                  <p:embed/>
                </p:oleObj>
              </mc:Choice>
              <mc:Fallback>
                <p:oleObj name="数式" r:id="rId5" imgW="1803240" imgH="4698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7288" y="5216525"/>
                        <a:ext cx="4213225" cy="1108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3/17/2015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897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Maxwell’s equations within the pipe: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7336033"/>
              </p:ext>
            </p:extLst>
          </p:nvPr>
        </p:nvGraphicFramePr>
        <p:xfrm>
          <a:off x="152400" y="611832"/>
          <a:ext cx="3546475" cy="2430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71" name="Equation" r:id="rId3" imgW="1346040" imgH="914400" progId="Equation.DSMT4">
                  <p:embed/>
                </p:oleObj>
              </mc:Choice>
              <mc:Fallback>
                <p:oleObj name="Equation" r:id="rId3" imgW="1346040" imgH="9144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611832"/>
                        <a:ext cx="3546475" cy="2430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5011007"/>
              </p:ext>
            </p:extLst>
          </p:nvPr>
        </p:nvGraphicFramePr>
        <p:xfrm>
          <a:off x="152400" y="2971800"/>
          <a:ext cx="3076575" cy="3443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72" name="Equation" r:id="rId5" imgW="1168200" imgH="1295280" progId="Equation.DSMT4">
                  <p:embed/>
                </p:oleObj>
              </mc:Choice>
              <mc:Fallback>
                <p:oleObj name="Equation" r:id="rId5" imgW="1168200" imgH="12952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971800"/>
                        <a:ext cx="3076575" cy="3443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9947343"/>
              </p:ext>
            </p:extLst>
          </p:nvPr>
        </p:nvGraphicFramePr>
        <p:xfrm>
          <a:off x="4741863" y="3048000"/>
          <a:ext cx="3746500" cy="344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73" name="Equation" r:id="rId7" imgW="1422360" imgH="1295280" progId="Equation.DSMT4">
                  <p:embed/>
                </p:oleObj>
              </mc:Choice>
              <mc:Fallback>
                <p:oleObj name="Equation" r:id="rId7" imgW="1422360" imgH="12952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1863" y="3048000"/>
                        <a:ext cx="3746500" cy="3443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3/17/2015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453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762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of Maxwell’s equations within the pipe: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4895994"/>
              </p:ext>
            </p:extLst>
          </p:nvPr>
        </p:nvGraphicFramePr>
        <p:xfrm>
          <a:off x="533400" y="669925"/>
          <a:ext cx="8277225" cy="182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74" name="Equation" r:id="rId3" imgW="4241520" imgH="927000" progId="Equation.DSMT4">
                  <p:embed/>
                </p:oleObj>
              </mc:Choice>
              <mc:Fallback>
                <p:oleObj name="Equation" r:id="rId3" imgW="4241520" imgH="9270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669925"/>
                        <a:ext cx="8277225" cy="182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9670696"/>
              </p:ext>
            </p:extLst>
          </p:nvPr>
        </p:nvGraphicFramePr>
        <p:xfrm>
          <a:off x="533400" y="2438400"/>
          <a:ext cx="7632700" cy="405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75" name="Equation" r:id="rId5" imgW="3911400" imgH="2057400" progId="Equation.DSMT4">
                  <p:embed/>
                </p:oleObj>
              </mc:Choice>
              <mc:Fallback>
                <p:oleObj name="Equation" r:id="rId5" imgW="3911400" imgH="2057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438400"/>
                        <a:ext cx="7632700" cy="405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3/17/2015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21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34927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TE modes for </a:t>
            </a:r>
            <a:r>
              <a:rPr lang="en-US" sz="2400" dirty="0" err="1" smtClean="0">
                <a:latin typeface="+mj-lt"/>
              </a:rPr>
              <a:t>retangular</a:t>
            </a:r>
            <a:r>
              <a:rPr lang="en-US" sz="2400" dirty="0" smtClean="0">
                <a:latin typeface="+mj-lt"/>
              </a:rPr>
              <a:t> wave guide continued: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5975456"/>
              </p:ext>
            </p:extLst>
          </p:nvPr>
        </p:nvGraphicFramePr>
        <p:xfrm>
          <a:off x="280987" y="665406"/>
          <a:ext cx="8634413" cy="33731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96" name="Equation" r:id="rId3" imgW="4952880" imgH="1917360" progId="Equation.DSMT4">
                  <p:embed/>
                </p:oleObj>
              </mc:Choice>
              <mc:Fallback>
                <p:oleObj name="Equation" r:id="rId3" imgW="4952880" imgH="191736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987" y="665406"/>
                        <a:ext cx="8634413" cy="33731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4872213"/>
              </p:ext>
            </p:extLst>
          </p:nvPr>
        </p:nvGraphicFramePr>
        <p:xfrm>
          <a:off x="457200" y="4441825"/>
          <a:ext cx="5357813" cy="165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97" name="Equation" r:id="rId5" imgW="3073320" imgH="939600" progId="Equation.DSMT4">
                  <p:embed/>
                </p:oleObj>
              </mc:Choice>
              <mc:Fallback>
                <p:oleObj name="Equation" r:id="rId5" imgW="3073320" imgH="939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441825"/>
                        <a:ext cx="5357813" cy="165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3/17/2015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3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3/17/2015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695" y="494799"/>
            <a:ext cx="8849421" cy="5143500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84221" y="5257299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71735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for m=n=1</a:t>
            </a:r>
          </a:p>
        </p:txBody>
      </p:sp>
      <p:pic>
        <p:nvPicPr>
          <p:cNvPr id="1105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6360" y="3200400"/>
            <a:ext cx="30480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059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200400"/>
            <a:ext cx="30480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059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71735"/>
            <a:ext cx="30480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9525438"/>
              </p:ext>
            </p:extLst>
          </p:nvPr>
        </p:nvGraphicFramePr>
        <p:xfrm>
          <a:off x="203200" y="627115"/>
          <a:ext cx="5207000" cy="25732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722" name="数式" r:id="rId6" imgW="3035160" imgH="1485720" progId="Equation.3">
                  <p:embed/>
                </p:oleObj>
              </mc:Choice>
              <mc:Fallback>
                <p:oleObj name="数式" r:id="rId6" imgW="3035160" imgH="148572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200" y="627115"/>
                        <a:ext cx="5207000" cy="25732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6269776"/>
              </p:ext>
            </p:extLst>
          </p:nvPr>
        </p:nvGraphicFramePr>
        <p:xfrm>
          <a:off x="5979477" y="160337"/>
          <a:ext cx="893763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723" name="数式" r:id="rId8" imgW="520560" imgH="215640" progId="Equation.3">
                  <p:embed/>
                </p:oleObj>
              </mc:Choice>
              <mc:Fallback>
                <p:oleObj name="数式" r:id="rId8" imgW="520560" imgH="215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9477" y="160337"/>
                        <a:ext cx="893763" cy="373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4428004"/>
              </p:ext>
            </p:extLst>
          </p:nvPr>
        </p:nvGraphicFramePr>
        <p:xfrm>
          <a:off x="1035050" y="3341688"/>
          <a:ext cx="958850" cy="39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724" name="数式" r:id="rId10" imgW="558720" imgH="228600" progId="Equation.3">
                  <p:embed/>
                </p:oleObj>
              </mc:Choice>
              <mc:Fallback>
                <p:oleObj name="数式" r:id="rId10" imgW="55872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5050" y="3341688"/>
                        <a:ext cx="958850" cy="395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9085889"/>
              </p:ext>
            </p:extLst>
          </p:nvPr>
        </p:nvGraphicFramePr>
        <p:xfrm>
          <a:off x="6253163" y="3033713"/>
          <a:ext cx="958850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725" name="数式" r:id="rId12" imgW="558720" imgH="241200" progId="Equation.3">
                  <p:embed/>
                </p:oleObj>
              </mc:Choice>
              <mc:Fallback>
                <p:oleObj name="数式" r:id="rId12" imgW="558720" imgH="241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3163" y="3033713"/>
                        <a:ext cx="958850" cy="417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3/17/2015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58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pic>
        <p:nvPicPr>
          <p:cNvPr id="1228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325" y="1695450"/>
            <a:ext cx="6991350" cy="386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2400" y="71735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for m=n=1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7031952"/>
              </p:ext>
            </p:extLst>
          </p:nvPr>
        </p:nvGraphicFramePr>
        <p:xfrm>
          <a:off x="2743200" y="533400"/>
          <a:ext cx="4486275" cy="105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899" name="Equation" r:id="rId4" imgW="2298600" imgH="533160" progId="Equation.DSMT4">
                  <p:embed/>
                </p:oleObj>
              </mc:Choice>
              <mc:Fallback>
                <p:oleObj name="Equation" r:id="rId4" imgW="2298600" imgH="53316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533400"/>
                        <a:ext cx="4486275" cy="1050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9600" y="2895600"/>
            <a:ext cx="4667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k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62475" y="5405735"/>
            <a:ext cx="46672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Symbol" pitchFamily="18" charset="2"/>
              </a:rPr>
              <a:t>w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3/17/2015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29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5302718"/>
              </p:ext>
            </p:extLst>
          </p:nvPr>
        </p:nvGraphicFramePr>
        <p:xfrm>
          <a:off x="381001" y="3487666"/>
          <a:ext cx="8305799" cy="32941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48" name="数式" r:id="rId3" imgW="3555720" imgH="1396800" progId="Equation.3">
                  <p:embed/>
                </p:oleObj>
              </mc:Choice>
              <mc:Fallback>
                <p:oleObj name="数式" r:id="rId3" imgW="3555720" imgH="1396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1" y="3487666"/>
                        <a:ext cx="8305799" cy="32941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E368B07-CEBF-4C80-90AF-53B34FA04CF3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85800" y="5334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Resonant cavity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0" y="1066800"/>
            <a:ext cx="4625340" cy="2362200"/>
            <a:chOff x="0" y="2286000"/>
            <a:chExt cx="4625340" cy="2362200"/>
          </a:xfrm>
        </p:grpSpPr>
        <p:grpSp>
          <p:nvGrpSpPr>
            <p:cNvPr id="10" name="Group 9"/>
            <p:cNvGrpSpPr/>
            <p:nvPr/>
          </p:nvGrpSpPr>
          <p:grpSpPr>
            <a:xfrm>
              <a:off x="243840" y="2286000"/>
              <a:ext cx="4381500" cy="2362200"/>
              <a:chOff x="243840" y="2438400"/>
              <a:chExt cx="4381500" cy="2362200"/>
            </a:xfrm>
          </p:grpSpPr>
          <p:sp>
            <p:nvSpPr>
              <p:cNvPr id="12" name="Cube 11"/>
              <p:cNvSpPr/>
              <p:nvPr/>
            </p:nvSpPr>
            <p:spPr>
              <a:xfrm rot="10800000" flipV="1">
                <a:off x="381000" y="2667001"/>
                <a:ext cx="4244340" cy="1447800"/>
              </a:xfrm>
              <a:prstGeom prst="cube">
                <a:avLst>
                  <a:gd name="adj" fmla="val 21714"/>
                </a:avLst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Cube 12"/>
              <p:cNvSpPr/>
              <p:nvPr/>
            </p:nvSpPr>
            <p:spPr>
              <a:xfrm rot="10800000" flipV="1">
                <a:off x="304800" y="2438400"/>
                <a:ext cx="4320540" cy="1904999"/>
              </a:xfrm>
              <a:prstGeom prst="cube">
                <a:avLst>
                  <a:gd name="adj" fmla="val 21714"/>
                </a:avLst>
              </a:prstGeom>
              <a:solidFill>
                <a:schemeClr val="bg1">
                  <a:lumMod val="50000"/>
                  <a:alpha val="5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762000" y="4343400"/>
                <a:ext cx="22860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+mj-lt"/>
                  </a:rPr>
                  <a:t>z  </a:t>
                </a:r>
              </a:p>
            </p:txBody>
          </p:sp>
          <p:cxnSp>
            <p:nvCxnSpPr>
              <p:cNvPr id="15" name="Straight Arrow Connector 14"/>
              <p:cNvCxnSpPr/>
              <p:nvPr/>
            </p:nvCxnSpPr>
            <p:spPr>
              <a:xfrm>
                <a:off x="1143000" y="4648200"/>
                <a:ext cx="7620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TextBox 15"/>
              <p:cNvSpPr txBox="1"/>
              <p:nvPr/>
            </p:nvSpPr>
            <p:spPr>
              <a:xfrm>
                <a:off x="243840" y="4038600"/>
                <a:ext cx="22860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+mj-lt"/>
                  </a:rPr>
                  <a:t>x  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0" y="2971800"/>
              <a:ext cx="22860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y  </a:t>
              </a:r>
            </a:p>
          </p:txBody>
        </p:sp>
      </p:grp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0803397"/>
              </p:ext>
            </p:extLst>
          </p:nvPr>
        </p:nvGraphicFramePr>
        <p:xfrm>
          <a:off x="5715001" y="762000"/>
          <a:ext cx="2014538" cy="22124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49" name="数式" r:id="rId5" imgW="583920" imgH="634680" progId="Equation.3">
                  <p:embed/>
                </p:oleObj>
              </mc:Choice>
              <mc:Fallback>
                <p:oleObj name="数式" r:id="rId5" imgW="583920" imgH="634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1" y="762000"/>
                        <a:ext cx="2014538" cy="22124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3/17/2015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30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3/17/2015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5334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Resonant cavity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0" y="1066800"/>
            <a:ext cx="4625340" cy="2362200"/>
            <a:chOff x="0" y="2286000"/>
            <a:chExt cx="4625340" cy="2362200"/>
          </a:xfrm>
        </p:grpSpPr>
        <p:grpSp>
          <p:nvGrpSpPr>
            <p:cNvPr id="8" name="Group 7"/>
            <p:cNvGrpSpPr/>
            <p:nvPr/>
          </p:nvGrpSpPr>
          <p:grpSpPr>
            <a:xfrm>
              <a:off x="243840" y="2286000"/>
              <a:ext cx="4381500" cy="2362200"/>
              <a:chOff x="243840" y="2438400"/>
              <a:chExt cx="4381500" cy="2362200"/>
            </a:xfrm>
          </p:grpSpPr>
          <p:sp>
            <p:nvSpPr>
              <p:cNvPr id="10" name="Cube 9"/>
              <p:cNvSpPr/>
              <p:nvPr/>
            </p:nvSpPr>
            <p:spPr>
              <a:xfrm rot="10800000" flipV="1">
                <a:off x="381000" y="2667001"/>
                <a:ext cx="4244340" cy="1447800"/>
              </a:xfrm>
              <a:prstGeom prst="cube">
                <a:avLst>
                  <a:gd name="adj" fmla="val 21714"/>
                </a:avLst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Cube 10"/>
              <p:cNvSpPr/>
              <p:nvPr/>
            </p:nvSpPr>
            <p:spPr>
              <a:xfrm rot="10800000" flipV="1">
                <a:off x="304800" y="2438400"/>
                <a:ext cx="4320540" cy="1904999"/>
              </a:xfrm>
              <a:prstGeom prst="cube">
                <a:avLst>
                  <a:gd name="adj" fmla="val 21714"/>
                </a:avLst>
              </a:prstGeom>
              <a:solidFill>
                <a:schemeClr val="bg1">
                  <a:lumMod val="50000"/>
                  <a:alpha val="5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762000" y="4343400"/>
                <a:ext cx="22860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+mj-lt"/>
                  </a:rPr>
                  <a:t>z  </a:t>
                </a:r>
              </a:p>
            </p:txBody>
          </p:sp>
          <p:cxnSp>
            <p:nvCxnSpPr>
              <p:cNvPr id="13" name="Straight Arrow Connector 12"/>
              <p:cNvCxnSpPr/>
              <p:nvPr/>
            </p:nvCxnSpPr>
            <p:spPr>
              <a:xfrm>
                <a:off x="1143000" y="4648200"/>
                <a:ext cx="7620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Box 13"/>
              <p:cNvSpPr txBox="1"/>
              <p:nvPr/>
            </p:nvSpPr>
            <p:spPr>
              <a:xfrm>
                <a:off x="243840" y="4038600"/>
                <a:ext cx="22860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+mj-lt"/>
                  </a:rPr>
                  <a:t>x  </a:t>
                </a:r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0" y="2971800"/>
              <a:ext cx="22860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y  </a:t>
              </a:r>
            </a:p>
          </p:txBody>
        </p:sp>
      </p:grp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2295462"/>
              </p:ext>
            </p:extLst>
          </p:nvPr>
        </p:nvGraphicFramePr>
        <p:xfrm>
          <a:off x="5715001" y="762000"/>
          <a:ext cx="2014538" cy="22124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72" name="数式" r:id="rId3" imgW="583920" imgH="634680" progId="Equation.3">
                  <p:embed/>
                </p:oleObj>
              </mc:Choice>
              <mc:Fallback>
                <p:oleObj name="数式" r:id="rId3" imgW="583920" imgH="634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1" y="762000"/>
                        <a:ext cx="2014538" cy="22124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3244183"/>
              </p:ext>
            </p:extLst>
          </p:nvPr>
        </p:nvGraphicFramePr>
        <p:xfrm>
          <a:off x="2232025" y="3624263"/>
          <a:ext cx="5845175" cy="2395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73" name="数式" r:id="rId5" imgW="2501640" imgH="1015920" progId="Equation.3">
                  <p:embed/>
                </p:oleObj>
              </mc:Choice>
              <mc:Fallback>
                <p:oleObj name="数式" r:id="rId5" imgW="2501640" imgH="1015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2025" y="3624263"/>
                        <a:ext cx="5845175" cy="2395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92762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3/17/2015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3440"/>
            <a:ext cx="8779452" cy="6212910"/>
          </a:xfrm>
          <a:prstGeom prst="rect">
            <a:avLst/>
          </a:prstGeom>
          <a:ln w="82550">
            <a:solidFill>
              <a:schemeClr val="accent1"/>
            </a:solidFill>
          </a:ln>
        </p:spPr>
      </p:pic>
      <p:sp>
        <p:nvSpPr>
          <p:cNvPr id="6" name="Oval 5"/>
          <p:cNvSpPr/>
          <p:nvPr/>
        </p:nvSpPr>
        <p:spPr>
          <a:xfrm>
            <a:off x="5680363" y="665018"/>
            <a:ext cx="2701637" cy="221672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07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3/17/2015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977" y="540327"/>
            <a:ext cx="8211516" cy="5416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292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838200"/>
            <a:ext cx="7772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Reminder</a:t>
            </a:r>
            <a:r>
              <a:rPr lang="en-US" sz="2400" dirty="0" smtClean="0">
                <a:latin typeface="+mj-lt"/>
              </a:rPr>
              <a:t>: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sz="2400" dirty="0" smtClean="0">
                <a:latin typeface="+mj-lt"/>
              </a:rPr>
              <a:t>Topic choices for “computational project” </a:t>
            </a:r>
          </a:p>
          <a:p>
            <a:pPr lvl="1"/>
            <a:r>
              <a:rPr lang="en-US" sz="2400" dirty="0" smtClean="0">
                <a:latin typeface="+mj-lt"/>
              </a:rPr>
              <a:t>– suggestions available upon request</a:t>
            </a:r>
          </a:p>
          <a:p>
            <a:pPr lvl="1"/>
            <a:r>
              <a:rPr lang="en-US" sz="2400" dirty="0" smtClean="0">
                <a:latin typeface="+mj-lt"/>
              </a:rPr>
              <a:t>-- due Monday March 30</a:t>
            </a:r>
            <a:r>
              <a:rPr lang="en-US" sz="2400" baseline="30000" dirty="0" smtClean="0">
                <a:latin typeface="+mj-lt"/>
              </a:rPr>
              <a:t>th</a:t>
            </a:r>
            <a:r>
              <a:rPr lang="en-US" sz="2400" dirty="0" smtClean="0">
                <a:latin typeface="+mj-lt"/>
              </a:rPr>
              <a:t>?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3/17/2015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873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39281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Fields near the surface on an ideal conductor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9500438"/>
              </p:ext>
            </p:extLst>
          </p:nvPr>
        </p:nvGraphicFramePr>
        <p:xfrm>
          <a:off x="190500" y="895350"/>
          <a:ext cx="7710488" cy="4862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10" name="Equation" r:id="rId3" imgW="3568680" imgH="2222280" progId="Equation.DSMT4">
                  <p:embed/>
                </p:oleObj>
              </mc:Choice>
              <mc:Fallback>
                <p:oleObj name="Equation" r:id="rId3" imgW="3568680" imgH="222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" y="895350"/>
                        <a:ext cx="7710488" cy="4862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3/17/2015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35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39281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Fields near the surface on an ideal conductor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7056753"/>
              </p:ext>
            </p:extLst>
          </p:nvPr>
        </p:nvGraphicFramePr>
        <p:xfrm>
          <a:off x="1143000" y="533400"/>
          <a:ext cx="5430838" cy="438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68" name="数式" r:id="rId3" imgW="2514600" imgH="2006280" progId="Equation.3">
                  <p:embed/>
                </p:oleObj>
              </mc:Choice>
              <mc:Fallback>
                <p:oleObj name="数式" r:id="rId3" imgW="2514600" imgH="2006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33400"/>
                        <a:ext cx="5430838" cy="4389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3201976"/>
              </p:ext>
            </p:extLst>
          </p:nvPr>
        </p:nvGraphicFramePr>
        <p:xfrm>
          <a:off x="441325" y="4843463"/>
          <a:ext cx="7108825" cy="177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69" name="Equation" r:id="rId5" imgW="3288960" imgH="812520" progId="Equation.DSMT4">
                  <p:embed/>
                </p:oleObj>
              </mc:Choice>
              <mc:Fallback>
                <p:oleObj name="Equation" r:id="rId5" imgW="3288960" imgH="812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325" y="4843463"/>
                        <a:ext cx="7108825" cy="177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3/17/2015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148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39281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Fields near the surface on an ideal conductor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9230167"/>
              </p:ext>
            </p:extLst>
          </p:nvPr>
        </p:nvGraphicFramePr>
        <p:xfrm>
          <a:off x="838200" y="600946"/>
          <a:ext cx="6884987" cy="205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76" name="数式" r:id="rId3" imgW="3187440" imgH="939600" progId="Equation.3">
                  <p:embed/>
                </p:oleObj>
              </mc:Choice>
              <mc:Fallback>
                <p:oleObj name="数式" r:id="rId3" imgW="318744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600946"/>
                        <a:ext cx="6884987" cy="2055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5000682"/>
              </p:ext>
            </p:extLst>
          </p:nvPr>
        </p:nvGraphicFramePr>
        <p:xfrm>
          <a:off x="252413" y="3043238"/>
          <a:ext cx="6642100" cy="343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77" name="Equation" r:id="rId5" imgW="3073320" imgH="1574640" progId="Equation.DSMT4">
                  <p:embed/>
                </p:oleObj>
              </mc:Choice>
              <mc:Fallback>
                <p:oleObj name="Equation" r:id="rId5" imgW="3073320" imgH="1574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413" y="3043238"/>
                        <a:ext cx="6642100" cy="3435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3/17/2015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77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39281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Fields near the surface on an ideal conductor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3374527"/>
              </p:ext>
            </p:extLst>
          </p:nvPr>
        </p:nvGraphicFramePr>
        <p:xfrm>
          <a:off x="682625" y="766763"/>
          <a:ext cx="6642100" cy="343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800" name="Equation" r:id="rId3" imgW="3073320" imgH="1574640" progId="Equation.DSMT4">
                  <p:embed/>
                </p:oleObj>
              </mc:Choice>
              <mc:Fallback>
                <p:oleObj name="Equation" r:id="rId3" imgW="3073320" imgH="1574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625" y="766763"/>
                        <a:ext cx="6642100" cy="3435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449596"/>
              </p:ext>
            </p:extLst>
          </p:nvPr>
        </p:nvGraphicFramePr>
        <p:xfrm>
          <a:off x="615950" y="4189413"/>
          <a:ext cx="7986713" cy="216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801" name="Equation" r:id="rId5" imgW="3695400" imgH="990360" progId="Equation.DSMT4">
                  <p:embed/>
                </p:oleObj>
              </mc:Choice>
              <mc:Fallback>
                <p:oleObj name="Equation" r:id="rId5" imgW="3695400" imgH="990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950" y="4189413"/>
                        <a:ext cx="7986713" cy="2162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3/17/2015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29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17528</TotalTime>
  <Words>513</Words>
  <Application>Microsoft Office PowerPoint</Application>
  <PresentationFormat>On-screen Show (4:3)</PresentationFormat>
  <Paragraphs>147</Paragraphs>
  <Slides>23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Symbol</vt:lpstr>
      <vt:lpstr>Wingdings</vt:lpstr>
      <vt:lpstr>Office Theme</vt:lpstr>
      <vt:lpstr>Equation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1028</cp:revision>
  <cp:lastPrinted>2015-03-17T16:07:25Z</cp:lastPrinted>
  <dcterms:created xsi:type="dcterms:W3CDTF">2012-01-10T18:32:24Z</dcterms:created>
  <dcterms:modified xsi:type="dcterms:W3CDTF">2015-03-18T14:05:42Z</dcterms:modified>
</cp:coreProperties>
</file>