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54" r:id="rId3"/>
    <p:sldId id="388" r:id="rId4"/>
    <p:sldId id="389" r:id="rId5"/>
    <p:sldId id="371" r:id="rId6"/>
    <p:sldId id="377" r:id="rId7"/>
    <p:sldId id="378" r:id="rId8"/>
    <p:sldId id="379" r:id="rId9"/>
    <p:sldId id="380" r:id="rId10"/>
    <p:sldId id="362" r:id="rId11"/>
    <p:sldId id="381" r:id="rId12"/>
    <p:sldId id="367" r:id="rId13"/>
    <p:sldId id="369" r:id="rId14"/>
    <p:sldId id="370" r:id="rId15"/>
    <p:sldId id="372" r:id="rId16"/>
    <p:sldId id="374" r:id="rId17"/>
    <p:sldId id="382" r:id="rId18"/>
    <p:sldId id="383" r:id="rId19"/>
    <p:sldId id="384" r:id="rId20"/>
    <p:sldId id="373" r:id="rId21"/>
    <p:sldId id="385" r:id="rId22"/>
    <p:sldId id="386" r:id="rId23"/>
    <p:sldId id="387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5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12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2.wmf"/><Relationship Id="rId3" Type="http://schemas.openxmlformats.org/officeDocument/2006/relationships/image" Target="../media/image33.png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1.wmf"/><Relationship Id="rId5" Type="http://schemas.openxmlformats.org/officeDocument/2006/relationships/image" Target="../media/image35.png"/><Relationship Id="rId10" Type="http://schemas.openxmlformats.org/officeDocument/2006/relationships/oleObject" Target="../embeddings/oleObject28.bin"/><Relationship Id="rId4" Type="http://schemas.openxmlformats.org/officeDocument/2006/relationships/image" Target="../media/image34.png"/><Relationship Id="rId9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9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14400"/>
            <a:ext cx="8229600" cy="50167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Chap. 8 in Jackson.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Examples of waveguides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TEM, TE, TM modes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Resonant cavities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749" y="85941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values for ideal conductor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42560" y="547606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At the boundary of an ideal conductor, the </a:t>
            </a:r>
            <a:r>
              <a:rPr lang="en-US" sz="2400" b="1" dirty="0" smtClean="0">
                <a:latin typeface="+mj-lt"/>
              </a:rPr>
              <a:t>E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b="1" dirty="0" smtClean="0">
                <a:latin typeface="+mj-lt"/>
              </a:rPr>
              <a:t>H</a:t>
            </a:r>
            <a:r>
              <a:rPr lang="en-US" sz="2400" dirty="0" smtClean="0">
                <a:latin typeface="+mj-lt"/>
              </a:rPr>
              <a:t> fields decay in the direction normal to the interface.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40485"/>
              </p:ext>
            </p:extLst>
          </p:nvPr>
        </p:nvGraphicFramePr>
        <p:xfrm>
          <a:off x="306737" y="908594"/>
          <a:ext cx="39243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27" name="数式" r:id="rId3" imgW="1815840" imgH="888840" progId="Equation.3">
                  <p:embed/>
                </p:oleObj>
              </mc:Choice>
              <mc:Fallback>
                <p:oleObj name="数式" r:id="rId3" imgW="1815840" imgH="8888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37" y="908594"/>
                        <a:ext cx="39243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7086600" y="3355032"/>
            <a:ext cx="1524000" cy="2664768"/>
            <a:chOff x="6781800" y="535632"/>
            <a:chExt cx="1524000" cy="2664768"/>
          </a:xfrm>
        </p:grpSpPr>
        <p:sp>
          <p:nvSpPr>
            <p:cNvPr id="7" name="Rectangle 6"/>
            <p:cNvSpPr/>
            <p:nvPr/>
          </p:nvSpPr>
          <p:spPr>
            <a:xfrm>
              <a:off x="7315200" y="535632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3989921"/>
                </p:ext>
              </p:extLst>
            </p:nvPr>
          </p:nvGraphicFramePr>
          <p:xfrm>
            <a:off x="7467600" y="1384300"/>
            <a:ext cx="3016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0528" name="数式" r:id="rId5" imgW="139680" imgH="203040" progId="Equation.3">
                    <p:embed/>
                  </p:oleObj>
                </mc:Choice>
                <mc:Fallback>
                  <p:oleObj name="数式" r:id="rId5" imgW="139680" imgH="20304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1384300"/>
                          <a:ext cx="30162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>
              <a:stCxn id="7" idx="1"/>
            </p:cNvCxnSpPr>
            <p:nvPr/>
          </p:nvCxnSpPr>
          <p:spPr>
            <a:xfrm>
              <a:off x="7315200" y="1868016"/>
              <a:ext cx="4953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7" idx="1"/>
            </p:cNvCxnSpPr>
            <p:nvPr/>
          </p:nvCxnSpPr>
          <p:spPr>
            <a:xfrm flipV="1">
              <a:off x="7315200" y="1295400"/>
              <a:ext cx="0" cy="5726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81800" y="14433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H</a:t>
              </a:r>
              <a:r>
                <a:rPr lang="en-US" sz="2400" b="1" baseline="-25000" dirty="0" smtClean="0">
                  <a:latin typeface="+mj-lt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7010400" y="2362200"/>
              <a:ext cx="3048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2619077"/>
                </p:ext>
              </p:extLst>
            </p:nvPr>
          </p:nvGraphicFramePr>
          <p:xfrm>
            <a:off x="6811963" y="2133600"/>
            <a:ext cx="274637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0529" name="Equation" r:id="rId7" imgW="126720" imgH="177480" progId="Equation.DSMT4">
                    <p:embed/>
                  </p:oleObj>
                </mc:Choice>
                <mc:Fallback>
                  <p:oleObj name="Equation" r:id="rId7" imgW="126720" imgH="1774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963" y="2133600"/>
                          <a:ext cx="274637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265416"/>
              </p:ext>
            </p:extLst>
          </p:nvPr>
        </p:nvGraphicFramePr>
        <p:xfrm>
          <a:off x="1295400" y="3733800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30" name="Equation" r:id="rId9" imgW="2298600" imgH="558720" progId="Equation.DSMT4">
                  <p:embed/>
                </p:oleObj>
              </mc:Choice>
              <mc:Fallback>
                <p:oleObj name="Equation" r:id="rId9" imgW="2298600" imgH="5587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33800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8288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TE: transverse electric (E field is perpendicular to wave propagation direction)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1524000" y="914400"/>
            <a:ext cx="533400" cy="2362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1219200" y="838200"/>
            <a:ext cx="1219200" cy="2590800"/>
          </a:xfrm>
          <a:prstGeom prst="can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3048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Wave guides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3962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Coaxial cable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TEM modes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10000" y="535632"/>
            <a:ext cx="5562600" cy="3607416"/>
            <a:chOff x="3810000" y="535632"/>
            <a:chExt cx="5562600" cy="3607416"/>
          </a:xfrm>
        </p:grpSpPr>
        <p:grpSp>
          <p:nvGrpSpPr>
            <p:cNvPr id="13" name="Group 12"/>
            <p:cNvGrpSpPr/>
            <p:nvPr/>
          </p:nvGrpSpPr>
          <p:grpSpPr>
            <a:xfrm>
              <a:off x="3810000" y="1402080"/>
              <a:ext cx="2743200" cy="2740968"/>
              <a:chOff x="3886200" y="304800"/>
              <a:chExt cx="2743200" cy="2740968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953000" y="1371600"/>
                <a:ext cx="609600" cy="609600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Donut 11"/>
              <p:cNvSpPr/>
              <p:nvPr/>
            </p:nvSpPr>
            <p:spPr>
              <a:xfrm>
                <a:off x="3886200" y="304800"/>
                <a:ext cx="2743200" cy="2740968"/>
              </a:xfrm>
              <a:prstGeom prst="donut">
                <a:avLst>
                  <a:gd name="adj" fmla="val 14436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4495800" y="535632"/>
              <a:ext cx="487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Top view:</a:t>
              </a:r>
            </a:p>
          </p:txBody>
        </p:sp>
        <p:cxnSp>
          <p:nvCxnSpPr>
            <p:cNvPr id="19" name="Straight Arrow Connector 18"/>
            <p:cNvCxnSpPr>
              <a:endCxn id="11" idx="7"/>
            </p:cNvCxnSpPr>
            <p:nvPr/>
          </p:nvCxnSpPr>
          <p:spPr>
            <a:xfrm flipV="1">
              <a:off x="5181600" y="2558154"/>
              <a:ext cx="215526" cy="185046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181600" y="2772564"/>
              <a:ext cx="838200" cy="305916"/>
            </a:xfrm>
            <a:prstGeom prst="straightConnector1">
              <a:avLst/>
            </a:prstGeom>
            <a:ln w="2540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181600" y="20955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91200" y="26625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b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33900" y="1864667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m e</a:t>
              </a:r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 flipV="1">
            <a:off x="2667000" y="1402080"/>
            <a:ext cx="0" cy="15234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743200" y="186466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z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856682"/>
              </p:ext>
            </p:extLst>
          </p:nvPr>
        </p:nvGraphicFramePr>
        <p:xfrm>
          <a:off x="792480" y="5013960"/>
          <a:ext cx="6696075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65" name="数式" r:id="rId3" imgW="3098520" imgH="660240" progId="Equation.3">
                  <p:embed/>
                </p:oleObj>
              </mc:Choice>
              <mc:Fallback>
                <p:oleObj name="数式" r:id="rId3" imgW="3098520" imgH="660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" y="5013960"/>
                        <a:ext cx="6696075" cy="144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43400" y="4198203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(following problem 8.2 in Jackson’s text)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864667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Inside medium, </a:t>
            </a:r>
            <a:r>
              <a:rPr lang="en-US" sz="2400" dirty="0" smtClean="0">
                <a:latin typeface="Symbol" pitchFamily="18" charset="2"/>
              </a:rPr>
              <a:t>m e</a:t>
            </a:r>
            <a:r>
              <a:rPr lang="en-US" sz="2400" dirty="0" smtClean="0">
                <a:latin typeface="+mj-lt"/>
              </a:rPr>
              <a:t> assumed to be real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39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01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in a coaxial cable -- continued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57595"/>
              </p:ext>
            </p:extLst>
          </p:nvPr>
        </p:nvGraphicFramePr>
        <p:xfrm>
          <a:off x="3596640" y="609600"/>
          <a:ext cx="4116388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71" name="数式" r:id="rId3" imgW="1904760" imgH="1803240" progId="Equation.3">
                  <p:embed/>
                </p:oleObj>
              </mc:Choice>
              <mc:Fallback>
                <p:oleObj name="数式" r:id="rId3" imgW="1904760" imgH="18032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6640" y="609600"/>
                        <a:ext cx="4116388" cy="393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304800" y="533400"/>
            <a:ext cx="5562600" cy="3607416"/>
            <a:chOff x="609600" y="1040784"/>
            <a:chExt cx="5562600" cy="3607416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1040784"/>
              <a:ext cx="5562600" cy="3607416"/>
              <a:chOff x="3810000" y="535632"/>
              <a:chExt cx="5562600" cy="360741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3810000" y="1402080"/>
                <a:ext cx="2743200" cy="2740968"/>
                <a:chOff x="3886200" y="304800"/>
                <a:chExt cx="2743200" cy="2740968"/>
              </a:xfrm>
            </p:grpSpPr>
            <p:sp>
              <p:nvSpPr>
                <p:cNvPr id="15" name="Oval 14"/>
                <p:cNvSpPr/>
                <p:nvPr/>
              </p:nvSpPr>
              <p:spPr>
                <a:xfrm>
                  <a:off x="4953000" y="1371600"/>
                  <a:ext cx="609600" cy="609600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Donut 15"/>
                <p:cNvSpPr/>
                <p:nvPr/>
              </p:nvSpPr>
              <p:spPr>
                <a:xfrm>
                  <a:off x="3886200" y="304800"/>
                  <a:ext cx="2743200" cy="2740968"/>
                </a:xfrm>
                <a:prstGeom prst="donut">
                  <a:avLst>
                    <a:gd name="adj" fmla="val 1443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4495800" y="535632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Top view:</a:t>
                </a:r>
              </a:p>
            </p:txBody>
          </p:sp>
          <p:cxnSp>
            <p:nvCxnSpPr>
              <p:cNvPr id="10" name="Straight Arrow Connector 9"/>
              <p:cNvCxnSpPr>
                <a:endCxn id="15" idx="1"/>
              </p:cNvCxnSpPr>
              <p:nvPr/>
            </p:nvCxnSpPr>
            <p:spPr>
              <a:xfrm flipH="1" flipV="1">
                <a:off x="4966074" y="2558154"/>
                <a:ext cx="215526" cy="18504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4533900" y="2772564"/>
                <a:ext cx="647700" cy="614623"/>
              </a:xfrm>
              <a:prstGeom prst="straightConnector1">
                <a:avLst/>
              </a:prstGeom>
              <a:ln w="25400">
                <a:solidFill>
                  <a:srgbClr val="CC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623174" y="2419844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a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280274" y="2925522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b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533900" y="186466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 e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1981200" y="2974032"/>
              <a:ext cx="914400" cy="304800"/>
              <a:chOff x="1981200" y="2974032"/>
              <a:chExt cx="914400" cy="304800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V="1">
                <a:off x="1981200" y="2974032"/>
                <a:ext cx="7620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1981200" y="3248352"/>
                <a:ext cx="914400" cy="2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2209800" y="26625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r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90800" y="28911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770014"/>
              </p:ext>
            </p:extLst>
          </p:nvPr>
        </p:nvGraphicFramePr>
        <p:xfrm>
          <a:off x="746125" y="4486275"/>
          <a:ext cx="664527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72" name="数式" r:id="rId5" imgW="3073320" imgH="736560" progId="Equation.3">
                  <p:embed/>
                </p:oleObj>
              </mc:Choice>
              <mc:Fallback>
                <p:oleObj name="数式" r:id="rId5" imgW="3073320" imgH="7365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4486275"/>
                        <a:ext cx="664527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00303"/>
              </p:ext>
            </p:extLst>
          </p:nvPr>
        </p:nvGraphicFramePr>
        <p:xfrm>
          <a:off x="7204075" y="1080442"/>
          <a:ext cx="1482725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73" name="数式" r:id="rId7" imgW="685800" imgH="927000" progId="Equation.3">
                  <p:embed/>
                </p:oleObj>
              </mc:Choice>
              <mc:Fallback>
                <p:oleObj name="数式" r:id="rId7" imgW="685800" imgH="927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075" y="1080442"/>
                        <a:ext cx="1482725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0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01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in a coaxial cable -- continued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533400"/>
            <a:ext cx="5562600" cy="3607416"/>
            <a:chOff x="609600" y="1040784"/>
            <a:chExt cx="5562600" cy="3607416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1040784"/>
              <a:ext cx="5562600" cy="3607416"/>
              <a:chOff x="3810000" y="535632"/>
              <a:chExt cx="5562600" cy="3607416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810000" y="1402080"/>
                <a:ext cx="2743200" cy="2740968"/>
                <a:chOff x="3886200" y="304800"/>
                <a:chExt cx="2743200" cy="2740968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4953000" y="1371600"/>
                  <a:ext cx="609600" cy="609600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Donut 20"/>
                <p:cNvSpPr/>
                <p:nvPr/>
              </p:nvSpPr>
              <p:spPr>
                <a:xfrm>
                  <a:off x="3886200" y="304800"/>
                  <a:ext cx="2743200" cy="2740968"/>
                </a:xfrm>
                <a:prstGeom prst="donut">
                  <a:avLst>
                    <a:gd name="adj" fmla="val 1443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4495800" y="535632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Top view:</a:t>
                </a:r>
              </a:p>
            </p:txBody>
          </p:sp>
          <p:cxnSp>
            <p:nvCxnSpPr>
              <p:cNvPr id="15" name="Straight Arrow Connector 14"/>
              <p:cNvCxnSpPr>
                <a:endCxn id="20" idx="1"/>
              </p:cNvCxnSpPr>
              <p:nvPr/>
            </p:nvCxnSpPr>
            <p:spPr>
              <a:xfrm flipH="1" flipV="1">
                <a:off x="4966074" y="2558154"/>
                <a:ext cx="215526" cy="18504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>
                <a:off x="4533900" y="2772564"/>
                <a:ext cx="647700" cy="614623"/>
              </a:xfrm>
              <a:prstGeom prst="straightConnector1">
                <a:avLst/>
              </a:prstGeom>
              <a:ln w="25400">
                <a:solidFill>
                  <a:srgbClr val="CC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4623174" y="2419844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a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280274" y="2925522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b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533900" y="186466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 e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981200" y="2974032"/>
              <a:ext cx="914400" cy="304800"/>
              <a:chOff x="1981200" y="2974032"/>
              <a:chExt cx="914400" cy="304800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V="1">
                <a:off x="1981200" y="2974032"/>
                <a:ext cx="7620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1981200" y="3248352"/>
                <a:ext cx="914400" cy="2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2209800" y="26625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r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800" y="28911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62352"/>
              </p:ext>
            </p:extLst>
          </p:nvPr>
        </p:nvGraphicFramePr>
        <p:xfrm>
          <a:off x="3441700" y="1775230"/>
          <a:ext cx="52451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7" name="数式" r:id="rId3" imgW="2425680" imgH="736560" progId="Equation.3">
                  <p:embed/>
                </p:oleObj>
              </mc:Choice>
              <mc:Fallback>
                <p:oleObj name="数式" r:id="rId3" imgW="2425680" imgH="73656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1775230"/>
                        <a:ext cx="5245100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0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24500" y="4572000"/>
            <a:ext cx="1676400" cy="13716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rectangular waveguide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143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conditions at surface of waveguide: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</a:t>
            </a:r>
            <a:r>
              <a:rPr lang="en-US" sz="2400" b="1" dirty="0" err="1" smtClean="0">
                <a:latin typeface="+mj-lt"/>
              </a:rPr>
              <a:t>E</a:t>
            </a:r>
            <a:r>
              <a:rPr lang="en-US" sz="2400" baseline="-25000" dirty="0" err="1" smtClean="0">
                <a:latin typeface="+mj-lt"/>
              </a:rPr>
              <a:t>tangential</a:t>
            </a:r>
            <a:r>
              <a:rPr lang="en-US" sz="2400" dirty="0" smtClean="0">
                <a:latin typeface="+mj-lt"/>
              </a:rPr>
              <a:t>=0,   </a:t>
            </a:r>
            <a:r>
              <a:rPr lang="en-US" sz="2400" b="1" dirty="0" err="1" smtClean="0">
                <a:latin typeface="+mj-lt"/>
              </a:rPr>
              <a:t>B</a:t>
            </a:r>
            <a:r>
              <a:rPr lang="en-US" sz="2400" baseline="-25000" dirty="0" err="1" smtClean="0">
                <a:latin typeface="+mj-lt"/>
              </a:rPr>
              <a:t>normal</a:t>
            </a:r>
            <a:r>
              <a:rPr lang="en-US" sz="2400" dirty="0" smtClean="0">
                <a:latin typeface="+mj-lt"/>
              </a:rPr>
              <a:t>=0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38800" y="4724400"/>
            <a:ext cx="1447800" cy="990600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43840" y="2438400"/>
            <a:ext cx="8702040" cy="2362200"/>
            <a:chOff x="243840" y="2438400"/>
            <a:chExt cx="8702040" cy="2362200"/>
          </a:xfrm>
        </p:grpSpPr>
        <p:sp>
          <p:nvSpPr>
            <p:cNvPr id="14" name="Cube 13"/>
            <p:cNvSpPr/>
            <p:nvPr/>
          </p:nvSpPr>
          <p:spPr>
            <a:xfrm rot="10800000" flipV="1">
              <a:off x="381000" y="2667001"/>
              <a:ext cx="8534400" cy="1447800"/>
            </a:xfrm>
            <a:prstGeom prst="cube">
              <a:avLst>
                <a:gd name="adj" fmla="val 21714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/>
            <p:cNvSpPr/>
            <p:nvPr/>
          </p:nvSpPr>
          <p:spPr>
            <a:xfrm rot="10800000" flipV="1">
              <a:off x="304800" y="2438400"/>
              <a:ext cx="8641080" cy="1904999"/>
            </a:xfrm>
            <a:prstGeom prst="cube">
              <a:avLst>
                <a:gd name="adj" fmla="val 21714"/>
              </a:avLst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43434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z  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43000" y="4648200"/>
              <a:ext cx="76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43840" y="40386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x  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0" y="29718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y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90800" y="49485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Cross section view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638800" y="55626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9" idx="0"/>
          </p:cNvCxnSpPr>
          <p:nvPr/>
        </p:nvCxnSpPr>
        <p:spPr>
          <a:xfrm flipV="1">
            <a:off x="6362700" y="4724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19800" y="50292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0" y="51816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rectangular waveguide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8945880" cy="2362200"/>
            <a:chOff x="0" y="2286000"/>
            <a:chExt cx="8945880" cy="2362200"/>
          </a:xfrm>
        </p:grpSpPr>
        <p:grpSp>
          <p:nvGrpSpPr>
            <p:cNvPr id="31" name="Group 30"/>
            <p:cNvGrpSpPr/>
            <p:nvPr/>
          </p:nvGrpSpPr>
          <p:grpSpPr>
            <a:xfrm>
              <a:off x="243840" y="2286000"/>
              <a:ext cx="8702040" cy="2362200"/>
              <a:chOff x="243840" y="2438400"/>
              <a:chExt cx="8702040" cy="2362200"/>
            </a:xfrm>
          </p:grpSpPr>
          <p:sp>
            <p:nvSpPr>
              <p:cNvPr id="14" name="Cube 13"/>
              <p:cNvSpPr/>
              <p:nvPr/>
            </p:nvSpPr>
            <p:spPr>
              <a:xfrm rot="10800000" flipV="1">
                <a:off x="381000" y="2667001"/>
                <a:ext cx="853440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Cube 14"/>
              <p:cNvSpPr/>
              <p:nvPr/>
            </p:nvSpPr>
            <p:spPr>
              <a:xfrm rot="10800000" flipV="1">
                <a:off x="304800" y="2438400"/>
                <a:ext cx="864108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z  </a:t>
                </a: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  </a:t>
              </a:r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380729"/>
              </p:ext>
            </p:extLst>
          </p:nvPr>
        </p:nvGraphicFramePr>
        <p:xfrm>
          <a:off x="1127760" y="3810000"/>
          <a:ext cx="7591425" cy="1418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73" name="数式" r:id="rId3" imgW="2882880" imgH="533160" progId="Equation.3">
                  <p:embed/>
                </p:oleObj>
              </mc:Choice>
              <mc:Fallback>
                <p:oleObj name="数式" r:id="rId3" imgW="2882880" imgH="533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760" y="3810000"/>
                        <a:ext cx="7591425" cy="1418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381734"/>
              </p:ext>
            </p:extLst>
          </p:nvPr>
        </p:nvGraphicFramePr>
        <p:xfrm>
          <a:off x="2427288" y="5216525"/>
          <a:ext cx="421322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74" name="数式" r:id="rId5" imgW="1803240" imgH="469800" progId="Equation.3">
                  <p:embed/>
                </p:oleObj>
              </mc:Choice>
              <mc:Fallback>
                <p:oleObj name="数式" r:id="rId5" imgW="1803240" imgH="469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288" y="5216525"/>
                        <a:ext cx="4213225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9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Maxwell’s equations within the pipe: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336033"/>
              </p:ext>
            </p:extLst>
          </p:nvPr>
        </p:nvGraphicFramePr>
        <p:xfrm>
          <a:off x="152400" y="611832"/>
          <a:ext cx="3546475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71" name="Equation" r:id="rId3" imgW="1346040" imgH="914400" progId="Equation.DSMT4">
                  <p:embed/>
                </p:oleObj>
              </mc:Choice>
              <mc:Fallback>
                <p:oleObj name="Equation" r:id="rId3" imgW="1346040" imgH="914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11832"/>
                        <a:ext cx="3546475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011007"/>
              </p:ext>
            </p:extLst>
          </p:nvPr>
        </p:nvGraphicFramePr>
        <p:xfrm>
          <a:off x="152400" y="2971800"/>
          <a:ext cx="3076575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72" name="Equation" r:id="rId5" imgW="1168200" imgH="1295280" progId="Equation.DSMT4">
                  <p:embed/>
                </p:oleObj>
              </mc:Choice>
              <mc:Fallback>
                <p:oleObj name="Equation" r:id="rId5" imgW="1168200" imgH="1295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971800"/>
                        <a:ext cx="3076575" cy="344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947343"/>
              </p:ext>
            </p:extLst>
          </p:nvPr>
        </p:nvGraphicFramePr>
        <p:xfrm>
          <a:off x="4741863" y="3048000"/>
          <a:ext cx="3746500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73" name="Equation" r:id="rId7" imgW="1422360" imgH="1295280" progId="Equation.DSMT4">
                  <p:embed/>
                </p:oleObj>
              </mc:Choice>
              <mc:Fallback>
                <p:oleObj name="Equation" r:id="rId7" imgW="1422360" imgH="12952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3048000"/>
                        <a:ext cx="3746500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5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6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within the pipe: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895994"/>
              </p:ext>
            </p:extLst>
          </p:nvPr>
        </p:nvGraphicFramePr>
        <p:xfrm>
          <a:off x="533400" y="669925"/>
          <a:ext cx="8277225" cy="182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74" name="Equation" r:id="rId3" imgW="4241520" imgH="927000" progId="Equation.DSMT4">
                  <p:embed/>
                </p:oleObj>
              </mc:Choice>
              <mc:Fallback>
                <p:oleObj name="Equation" r:id="rId3" imgW="4241520" imgH="927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69925"/>
                        <a:ext cx="8277225" cy="182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670696"/>
              </p:ext>
            </p:extLst>
          </p:nvPr>
        </p:nvGraphicFramePr>
        <p:xfrm>
          <a:off x="533400" y="2438400"/>
          <a:ext cx="7632700" cy="405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75" name="Equation" r:id="rId5" imgW="3911400" imgH="2057400" progId="Equation.DSMT4">
                  <p:embed/>
                </p:oleObj>
              </mc:Choice>
              <mc:Fallback>
                <p:oleObj name="Equation" r:id="rId5" imgW="3911400" imgH="2057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38400"/>
                        <a:ext cx="7632700" cy="405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21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492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TE modes for </a:t>
            </a:r>
            <a:r>
              <a:rPr lang="en-US" sz="2400" dirty="0" err="1" smtClean="0">
                <a:latin typeface="+mj-lt"/>
              </a:rPr>
              <a:t>retangular</a:t>
            </a:r>
            <a:r>
              <a:rPr lang="en-US" sz="2400" dirty="0" smtClean="0">
                <a:latin typeface="+mj-lt"/>
              </a:rPr>
              <a:t> wave guide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975456"/>
              </p:ext>
            </p:extLst>
          </p:nvPr>
        </p:nvGraphicFramePr>
        <p:xfrm>
          <a:off x="280987" y="665406"/>
          <a:ext cx="8634413" cy="337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6" name="Equation" r:id="rId3" imgW="4952880" imgH="1917360" progId="Equation.DSMT4">
                  <p:embed/>
                </p:oleObj>
              </mc:Choice>
              <mc:Fallback>
                <p:oleObj name="Equation" r:id="rId3" imgW="4952880" imgH="19173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" y="665406"/>
                        <a:ext cx="8634413" cy="3373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872213"/>
              </p:ext>
            </p:extLst>
          </p:nvPr>
        </p:nvGraphicFramePr>
        <p:xfrm>
          <a:off x="457200" y="4441825"/>
          <a:ext cx="5357813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7" name="Equation" r:id="rId5" imgW="3073320" imgH="939600" progId="Equation.DSMT4">
                  <p:embed/>
                </p:oleObj>
              </mc:Choice>
              <mc:Fallback>
                <p:oleObj name="Equation" r:id="rId5" imgW="3073320" imgH="939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41825"/>
                        <a:ext cx="5357813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95" y="494799"/>
            <a:ext cx="8849421" cy="51435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4221" y="5257299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for m=n=1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36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1735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525438"/>
              </p:ext>
            </p:extLst>
          </p:nvPr>
        </p:nvGraphicFramePr>
        <p:xfrm>
          <a:off x="203200" y="627115"/>
          <a:ext cx="5207000" cy="257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22" name="数式" r:id="rId6" imgW="3035160" imgH="1485720" progId="Equation.3">
                  <p:embed/>
                </p:oleObj>
              </mc:Choice>
              <mc:Fallback>
                <p:oleObj name="数式" r:id="rId6" imgW="3035160" imgH="148572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627115"/>
                        <a:ext cx="5207000" cy="2573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269776"/>
              </p:ext>
            </p:extLst>
          </p:nvPr>
        </p:nvGraphicFramePr>
        <p:xfrm>
          <a:off x="5979477" y="160337"/>
          <a:ext cx="89376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23" name="数式" r:id="rId8" imgW="520560" imgH="215640" progId="Equation.3">
                  <p:embed/>
                </p:oleObj>
              </mc:Choice>
              <mc:Fallback>
                <p:oleObj name="数式" r:id="rId8" imgW="52056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9477" y="160337"/>
                        <a:ext cx="893763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428004"/>
              </p:ext>
            </p:extLst>
          </p:nvPr>
        </p:nvGraphicFramePr>
        <p:xfrm>
          <a:off x="1035050" y="3341688"/>
          <a:ext cx="9588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24" name="数式" r:id="rId10" imgW="558720" imgH="228600" progId="Equation.3">
                  <p:embed/>
                </p:oleObj>
              </mc:Choice>
              <mc:Fallback>
                <p:oleObj name="数式" r:id="rId10" imgW="5587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3341688"/>
                        <a:ext cx="95885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85889"/>
              </p:ext>
            </p:extLst>
          </p:nvPr>
        </p:nvGraphicFramePr>
        <p:xfrm>
          <a:off x="6253163" y="3033713"/>
          <a:ext cx="9588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25" name="数式" r:id="rId12" imgW="558720" imgH="241200" progId="Equation.3">
                  <p:embed/>
                </p:oleObj>
              </mc:Choice>
              <mc:Fallback>
                <p:oleObj name="数式" r:id="rId12" imgW="55872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163" y="3033713"/>
                        <a:ext cx="95885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695450"/>
            <a:ext cx="6991350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for m=n=1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031952"/>
              </p:ext>
            </p:extLst>
          </p:nvPr>
        </p:nvGraphicFramePr>
        <p:xfrm>
          <a:off x="2743200" y="533400"/>
          <a:ext cx="44862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9" name="Equation" r:id="rId4" imgW="2298600" imgH="533160" progId="Equation.DSMT4">
                  <p:embed/>
                </p:oleObj>
              </mc:Choice>
              <mc:Fallback>
                <p:oleObj name="Equation" r:id="rId4" imgW="2298600" imgH="5331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"/>
                        <a:ext cx="4486275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895600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2475" y="5405735"/>
            <a:ext cx="46672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w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9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302718"/>
              </p:ext>
            </p:extLst>
          </p:nvPr>
        </p:nvGraphicFramePr>
        <p:xfrm>
          <a:off x="381001" y="3487666"/>
          <a:ext cx="8305799" cy="329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8" name="数式" r:id="rId3" imgW="3555720" imgH="1396800" progId="Equation.3">
                  <p:embed/>
                </p:oleObj>
              </mc:Choice>
              <mc:Fallback>
                <p:oleObj name="数式" r:id="rId3" imgW="355572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3487666"/>
                        <a:ext cx="8305799" cy="3294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33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Resonant cavity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1066800"/>
            <a:ext cx="4625340" cy="2362200"/>
            <a:chOff x="0" y="2286000"/>
            <a:chExt cx="4625340" cy="2362200"/>
          </a:xfrm>
        </p:grpSpPr>
        <p:grpSp>
          <p:nvGrpSpPr>
            <p:cNvPr id="10" name="Group 9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2" name="Cube 11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Cube 12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z  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803397"/>
              </p:ext>
            </p:extLst>
          </p:nvPr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9" name="数式" r:id="rId5" imgW="583920" imgH="634680" progId="Equation.3">
                  <p:embed/>
                </p:oleObj>
              </mc:Choice>
              <mc:Fallback>
                <p:oleObj name="数式" r:id="rId5" imgW="5839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33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Resonant cavity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4625340" cy="2362200"/>
            <a:chOff x="0" y="2286000"/>
            <a:chExt cx="4625340" cy="2362200"/>
          </a:xfrm>
        </p:grpSpPr>
        <p:grpSp>
          <p:nvGrpSpPr>
            <p:cNvPr id="8" name="Group 7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0" name="Cube 9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ube 10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z  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295462"/>
              </p:ext>
            </p:extLst>
          </p:nvPr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2" name="数式" r:id="rId3" imgW="583920" imgH="634680" progId="Equation.3">
                  <p:embed/>
                </p:oleObj>
              </mc:Choice>
              <mc:Fallback>
                <p:oleObj name="数式" r:id="rId3" imgW="5839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244183"/>
              </p:ext>
            </p:extLst>
          </p:nvPr>
        </p:nvGraphicFramePr>
        <p:xfrm>
          <a:off x="2232025" y="3624263"/>
          <a:ext cx="584517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3" name="数式" r:id="rId5" imgW="2501640" imgH="1015920" progId="Equation.3">
                  <p:embed/>
                </p:oleObj>
              </mc:Choice>
              <mc:Fallback>
                <p:oleObj name="数式" r:id="rId5" imgW="250164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3624263"/>
                        <a:ext cx="5845175" cy="239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276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440"/>
            <a:ext cx="8779452" cy="6212910"/>
          </a:xfrm>
          <a:prstGeom prst="rect">
            <a:avLst/>
          </a:prstGeom>
          <a:ln w="82550">
            <a:solidFill>
              <a:schemeClr val="accent1"/>
            </a:solidFill>
          </a:ln>
        </p:spPr>
      </p:pic>
      <p:sp>
        <p:nvSpPr>
          <p:cNvPr id="6" name="Oval 5"/>
          <p:cNvSpPr/>
          <p:nvPr/>
        </p:nvSpPr>
        <p:spPr>
          <a:xfrm>
            <a:off x="5680363" y="665018"/>
            <a:ext cx="2701637" cy="22167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77" y="540327"/>
            <a:ext cx="8211516" cy="541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29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8382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Reminder</a:t>
            </a:r>
            <a:r>
              <a:rPr lang="en-US" sz="2400" dirty="0" smtClean="0">
                <a:latin typeface="+mj-lt"/>
              </a:rPr>
              <a:t>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Topic choices for “computational project” </a:t>
            </a:r>
          </a:p>
          <a:p>
            <a:pPr lvl="1"/>
            <a:r>
              <a:rPr lang="en-US" sz="2400" dirty="0" smtClean="0">
                <a:latin typeface="+mj-lt"/>
              </a:rPr>
              <a:t>– suggestions available upon request</a:t>
            </a:r>
          </a:p>
          <a:p>
            <a:pPr lvl="1"/>
            <a:r>
              <a:rPr lang="en-US" sz="2400" dirty="0" smtClean="0">
                <a:latin typeface="+mj-lt"/>
              </a:rPr>
              <a:t>-- due Monday March 30</a:t>
            </a:r>
            <a:r>
              <a:rPr lang="en-US" sz="2400" baseline="30000" dirty="0" smtClean="0">
                <a:latin typeface="+mj-lt"/>
              </a:rPr>
              <a:t>th</a:t>
            </a:r>
            <a:r>
              <a:rPr lang="en-US" sz="2400" dirty="0" smtClean="0">
                <a:latin typeface="+mj-lt"/>
              </a:rPr>
              <a:t>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7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Fields near the surface on an ideal conductor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500438"/>
              </p:ext>
            </p:extLst>
          </p:nvPr>
        </p:nvGraphicFramePr>
        <p:xfrm>
          <a:off x="190500" y="895350"/>
          <a:ext cx="7710488" cy="486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0" name="Equation" r:id="rId3" imgW="3568680" imgH="2222280" progId="Equation.DSMT4">
                  <p:embed/>
                </p:oleObj>
              </mc:Choice>
              <mc:Fallback>
                <p:oleObj name="Equation" r:id="rId3" imgW="3568680" imgH="222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895350"/>
                        <a:ext cx="7710488" cy="486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5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056753"/>
              </p:ext>
            </p:extLst>
          </p:nvPr>
        </p:nvGraphicFramePr>
        <p:xfrm>
          <a:off x="1143000" y="533400"/>
          <a:ext cx="5430838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8" name="数式" r:id="rId3" imgW="2514600" imgH="2006280" progId="Equation.3">
                  <p:embed/>
                </p:oleObj>
              </mc:Choice>
              <mc:Fallback>
                <p:oleObj name="数式" r:id="rId3" imgW="2514600" imgH="2006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3400"/>
                        <a:ext cx="5430838" cy="438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201976"/>
              </p:ext>
            </p:extLst>
          </p:nvPr>
        </p:nvGraphicFramePr>
        <p:xfrm>
          <a:off x="441325" y="4843463"/>
          <a:ext cx="7108825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9" name="Equation" r:id="rId5" imgW="3288960" imgH="812520" progId="Equation.DSMT4">
                  <p:embed/>
                </p:oleObj>
              </mc:Choice>
              <mc:Fallback>
                <p:oleObj name="Equation" r:id="rId5" imgW="328896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4843463"/>
                        <a:ext cx="7108825" cy="177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4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230167"/>
              </p:ext>
            </p:extLst>
          </p:nvPr>
        </p:nvGraphicFramePr>
        <p:xfrm>
          <a:off x="838200" y="600946"/>
          <a:ext cx="6884987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6" name="数式" r:id="rId3" imgW="3187440" imgH="939600" progId="Equation.3">
                  <p:embed/>
                </p:oleObj>
              </mc:Choice>
              <mc:Fallback>
                <p:oleObj name="数式" r:id="rId3" imgW="31874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00946"/>
                        <a:ext cx="6884987" cy="205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000682"/>
              </p:ext>
            </p:extLst>
          </p:nvPr>
        </p:nvGraphicFramePr>
        <p:xfrm>
          <a:off x="252413" y="3043238"/>
          <a:ext cx="6642100" cy="343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7" name="Equation" r:id="rId5" imgW="3073320" imgH="1574640" progId="Equation.DSMT4">
                  <p:embed/>
                </p:oleObj>
              </mc:Choice>
              <mc:Fallback>
                <p:oleObj name="Equation" r:id="rId5" imgW="307332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3043238"/>
                        <a:ext cx="6642100" cy="343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7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374527"/>
              </p:ext>
            </p:extLst>
          </p:nvPr>
        </p:nvGraphicFramePr>
        <p:xfrm>
          <a:off x="682625" y="766763"/>
          <a:ext cx="6642100" cy="343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00" name="Equation" r:id="rId3" imgW="3073320" imgH="1574640" progId="Equation.DSMT4">
                  <p:embed/>
                </p:oleObj>
              </mc:Choice>
              <mc:Fallback>
                <p:oleObj name="Equation" r:id="rId3" imgW="307332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766763"/>
                        <a:ext cx="6642100" cy="343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449596"/>
              </p:ext>
            </p:extLst>
          </p:nvPr>
        </p:nvGraphicFramePr>
        <p:xfrm>
          <a:off x="615950" y="4189413"/>
          <a:ext cx="7986713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01" name="Equation" r:id="rId5" imgW="3695400" imgH="990360" progId="Equation.DSMT4">
                  <p:embed/>
                </p:oleObj>
              </mc:Choice>
              <mc:Fallback>
                <p:oleObj name="Equation" r:id="rId5" imgW="3695400" imgH="99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189413"/>
                        <a:ext cx="7986713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9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17528</TotalTime>
  <Words>513</Words>
  <Application>Microsoft Office PowerPoint</Application>
  <PresentationFormat>On-screen Show (4:3)</PresentationFormat>
  <Paragraphs>147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Symbol</vt:lpstr>
      <vt:lpstr>Wingdings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1028</cp:revision>
  <cp:lastPrinted>2015-03-17T16:07:25Z</cp:lastPrinted>
  <dcterms:created xsi:type="dcterms:W3CDTF">2012-01-10T18:32:24Z</dcterms:created>
  <dcterms:modified xsi:type="dcterms:W3CDTF">2015-03-18T14:05:42Z</dcterms:modified>
</cp:coreProperties>
</file>