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354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6" r:id="rId13"/>
    <p:sldId id="381" r:id="rId14"/>
    <p:sldId id="382" r:id="rId15"/>
    <p:sldId id="383" r:id="rId16"/>
    <p:sldId id="384" r:id="rId17"/>
    <p:sldId id="385" r:id="rId18"/>
    <p:sldId id="387" r:id="rId19"/>
    <p:sldId id="388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3" d="100"/>
          <a:sy n="63" d="100"/>
        </p:scale>
        <p:origin x="6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781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14400"/>
            <a:ext cx="8229600" cy="47705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Start reading Chap. 9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Electromagnetic waves due to specific sources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Dipole radiation patterns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520" y="86975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538775"/>
              </p:ext>
            </p:extLst>
          </p:nvPr>
        </p:nvGraphicFramePr>
        <p:xfrm>
          <a:off x="455295" y="1143000"/>
          <a:ext cx="8048625" cy="310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2" name="数式" r:id="rId3" imgW="3530520" imgH="1358640" progId="Equation.3">
                  <p:embed/>
                </p:oleObj>
              </mc:Choice>
              <mc:Fallback>
                <p:oleObj name="数式" r:id="rId3" imgW="3530520" imgH="1358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" y="1143000"/>
                        <a:ext cx="8048625" cy="310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234769"/>
              </p:ext>
            </p:extLst>
          </p:nvPr>
        </p:nvGraphicFramePr>
        <p:xfrm>
          <a:off x="903288" y="4114800"/>
          <a:ext cx="6629400" cy="226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3" name="数式" r:id="rId5" imgW="2908080" imgH="990360" progId="Equation.3">
                  <p:embed/>
                </p:oleObj>
              </mc:Choice>
              <mc:Fallback>
                <p:oleObj name="数式" r:id="rId5" imgW="2908080" imgH="990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4114800"/>
                        <a:ext cx="6629400" cy="226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926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520" y="86975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408289"/>
              </p:ext>
            </p:extLst>
          </p:nvPr>
        </p:nvGraphicFramePr>
        <p:xfrm>
          <a:off x="455295" y="1143000"/>
          <a:ext cx="8048625" cy="310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51" name="数式" r:id="rId3" imgW="3530520" imgH="1358640" progId="Equation.3">
                  <p:embed/>
                </p:oleObj>
              </mc:Choice>
              <mc:Fallback>
                <p:oleObj name="数式" r:id="rId3" imgW="353052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" y="1143000"/>
                        <a:ext cx="8048625" cy="310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576699"/>
              </p:ext>
            </p:extLst>
          </p:nvPr>
        </p:nvGraphicFramePr>
        <p:xfrm>
          <a:off x="817563" y="4273550"/>
          <a:ext cx="6802437" cy="194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52" name="数式" r:id="rId5" imgW="2984400" imgH="850680" progId="Equation.3">
                  <p:embed/>
                </p:oleObj>
              </mc:Choice>
              <mc:Fallback>
                <p:oleObj name="数式" r:id="rId5" imgW="2984400" imgH="850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4273550"/>
                        <a:ext cx="6802437" cy="194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448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4360" y="272087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Forms of spherical Bessel and </a:t>
            </a:r>
            <a:r>
              <a:rPr lang="en-US" sz="2400" dirty="0" err="1" smtClean="0">
                <a:latin typeface="+mj-lt"/>
              </a:rPr>
              <a:t>Hankel</a:t>
            </a:r>
            <a:r>
              <a:rPr lang="en-US" sz="2400" dirty="0" smtClean="0">
                <a:latin typeface="+mj-lt"/>
              </a:rPr>
              <a:t>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575148"/>
              </p:ext>
            </p:extLst>
          </p:nvPr>
        </p:nvGraphicFramePr>
        <p:xfrm>
          <a:off x="304800" y="764232"/>
          <a:ext cx="8655051" cy="304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4" name="数式" r:id="rId3" imgW="3797280" imgH="1333440" progId="Equation.3">
                  <p:embed/>
                </p:oleObj>
              </mc:Choice>
              <mc:Fallback>
                <p:oleObj name="数式" r:id="rId3" imgW="3797280" imgH="1333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764232"/>
                        <a:ext cx="8655051" cy="304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218166"/>
              </p:ext>
            </p:extLst>
          </p:nvPr>
        </p:nvGraphicFramePr>
        <p:xfrm>
          <a:off x="1828800" y="3810000"/>
          <a:ext cx="4256087" cy="252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5" name="数式" r:id="rId5" imgW="1866600" imgH="1104840" progId="Equation.3">
                  <p:embed/>
                </p:oleObj>
              </mc:Choice>
              <mc:Fallback>
                <p:oleObj name="数式" r:id="rId5" imgW="1866600" imgH="1104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10000"/>
                        <a:ext cx="4256087" cy="2525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11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5203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446260"/>
              </p:ext>
            </p:extLst>
          </p:nvPr>
        </p:nvGraphicFramePr>
        <p:xfrm>
          <a:off x="914400" y="883027"/>
          <a:ext cx="6629400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01" name="数式" r:id="rId3" imgW="2908080" imgH="812520" progId="Equation.3">
                  <p:embed/>
                </p:oleObj>
              </mc:Choice>
              <mc:Fallback>
                <p:oleObj name="数式" r:id="rId3" imgW="290808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83027"/>
                        <a:ext cx="6629400" cy="185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464688"/>
              </p:ext>
            </p:extLst>
          </p:nvPr>
        </p:nvGraphicFramePr>
        <p:xfrm>
          <a:off x="995521" y="2667000"/>
          <a:ext cx="6802437" cy="194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02" name="数式" r:id="rId5" imgW="2984400" imgH="850680" progId="Equation.3">
                  <p:embed/>
                </p:oleObj>
              </mc:Choice>
              <mc:Fallback>
                <p:oleObj name="数式" r:id="rId5" imgW="2984400" imgH="850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521" y="2667000"/>
                        <a:ext cx="6802437" cy="194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022533"/>
              </p:ext>
            </p:extLst>
          </p:nvPr>
        </p:nvGraphicFramePr>
        <p:xfrm>
          <a:off x="1082675" y="4191000"/>
          <a:ext cx="6630988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03" name="数式" r:id="rId7" imgW="2908080" imgH="952200" progId="Equation.3">
                  <p:embed/>
                </p:oleObj>
              </mc:Choice>
              <mc:Fallback>
                <p:oleObj name="数式" r:id="rId7" imgW="2908080" imgH="952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4191000"/>
                        <a:ext cx="6630988" cy="217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71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5203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93759"/>
              </p:ext>
            </p:extLst>
          </p:nvPr>
        </p:nvGraphicFramePr>
        <p:xfrm>
          <a:off x="838200" y="883027"/>
          <a:ext cx="6630988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02" name="数式" r:id="rId3" imgW="2908080" imgH="952200" progId="Equation.3">
                  <p:embed/>
                </p:oleObj>
              </mc:Choice>
              <mc:Fallback>
                <p:oleObj name="数式" r:id="rId3" imgW="290808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883027"/>
                        <a:ext cx="6630988" cy="217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534254"/>
              </p:ext>
            </p:extLst>
          </p:nvPr>
        </p:nvGraphicFramePr>
        <p:xfrm>
          <a:off x="695325" y="3206750"/>
          <a:ext cx="7531100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03" name="数式" r:id="rId5" imgW="3301920" imgH="1396800" progId="Equation.3">
                  <p:embed/>
                </p:oleObj>
              </mc:Choice>
              <mc:Fallback>
                <p:oleObj name="数式" r:id="rId5" imgW="3301920" imgH="1396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3206750"/>
                        <a:ext cx="7531100" cy="319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405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5203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967853"/>
              </p:ext>
            </p:extLst>
          </p:nvPr>
        </p:nvGraphicFramePr>
        <p:xfrm>
          <a:off x="609600" y="883027"/>
          <a:ext cx="7151688" cy="522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1" name="数式" r:id="rId3" imgW="3136680" imgH="2286000" progId="Equation.3">
                  <p:embed/>
                </p:oleObj>
              </mc:Choice>
              <mc:Fallback>
                <p:oleObj name="数式" r:id="rId3" imgW="3136680" imgH="2286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883027"/>
                        <a:ext cx="7151688" cy="522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115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5203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837090"/>
              </p:ext>
            </p:extLst>
          </p:nvPr>
        </p:nvGraphicFramePr>
        <p:xfrm>
          <a:off x="457200" y="1127125"/>
          <a:ext cx="7499350" cy="397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4" name="数式" r:id="rId3" imgW="3288960" imgH="1739880" progId="Equation.3">
                  <p:embed/>
                </p:oleObj>
              </mc:Choice>
              <mc:Fallback>
                <p:oleObj name="数式" r:id="rId3" imgW="3288960" imgH="1739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127125"/>
                        <a:ext cx="7499350" cy="397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539496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in this case we have assumed a restricted  extent of the source such that  </a:t>
            </a:r>
            <a:r>
              <a:rPr lang="en-US" sz="2400" i="1" dirty="0" err="1" smtClean="0">
                <a:latin typeface="+mj-lt"/>
              </a:rPr>
              <a:t>kr</a:t>
            </a:r>
            <a:r>
              <a:rPr lang="en-US" sz="2400" i="1" dirty="0" smtClean="0">
                <a:latin typeface="+mj-lt"/>
              </a:rPr>
              <a:t>’&lt;&lt;1.</a:t>
            </a:r>
          </a:p>
        </p:txBody>
      </p:sp>
    </p:spTree>
    <p:extLst>
      <p:ext uri="{BB962C8B-B14F-4D97-AF65-F5344CB8AC3E}">
        <p14:creationId xmlns:p14="http://schemas.microsoft.com/office/powerpoint/2010/main" val="183609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5203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771595"/>
              </p:ext>
            </p:extLst>
          </p:nvPr>
        </p:nvGraphicFramePr>
        <p:xfrm>
          <a:off x="152400" y="914400"/>
          <a:ext cx="8910637" cy="567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7" name="数式" r:id="rId3" imgW="4140000" imgH="2628720" progId="Equation.3">
                  <p:embed/>
                </p:oleObj>
              </mc:Choice>
              <mc:Fallback>
                <p:oleObj name="数式" r:id="rId3" imgW="4140000" imgH="262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914400"/>
                        <a:ext cx="8910637" cy="567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005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dipole radiation source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63438"/>
              </p:ext>
            </p:extLst>
          </p:nvPr>
        </p:nvGraphicFramePr>
        <p:xfrm>
          <a:off x="698500" y="766763"/>
          <a:ext cx="6561138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0" name="数式" r:id="rId3" imgW="3047760" imgH="393480" progId="Equation.3">
                  <p:embed/>
                </p:oleObj>
              </mc:Choice>
              <mc:Fallback>
                <p:oleObj name="数式" r:id="rId3" imgW="3047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766763"/>
                        <a:ext cx="6561138" cy="84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868093"/>
              </p:ext>
            </p:extLst>
          </p:nvPr>
        </p:nvGraphicFramePr>
        <p:xfrm>
          <a:off x="838200" y="1676400"/>
          <a:ext cx="6970712" cy="208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1" name="数式" r:id="rId5" imgW="3238200" imgH="965160" progId="Equation.3">
                  <p:embed/>
                </p:oleObj>
              </mc:Choice>
              <mc:Fallback>
                <p:oleObj name="数式" r:id="rId5" imgW="323820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76400"/>
                        <a:ext cx="6970712" cy="208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748919"/>
              </p:ext>
            </p:extLst>
          </p:nvPr>
        </p:nvGraphicFramePr>
        <p:xfrm>
          <a:off x="1179513" y="3706813"/>
          <a:ext cx="6286500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2" name="数式" r:id="rId7" imgW="2920680" imgH="1180800" progId="Equation.3">
                  <p:embed/>
                </p:oleObj>
              </mc:Choice>
              <mc:Fallback>
                <p:oleObj name="数式" r:id="rId7" imgW="292068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3706813"/>
                        <a:ext cx="6286500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691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dipole radiation source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460367"/>
              </p:ext>
            </p:extLst>
          </p:nvPr>
        </p:nvGraphicFramePr>
        <p:xfrm>
          <a:off x="590550" y="383807"/>
          <a:ext cx="6286500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2" name="数式" r:id="rId3" imgW="2920680" imgH="1180800" progId="Equation.3">
                  <p:embed/>
                </p:oleObj>
              </mc:Choice>
              <mc:Fallback>
                <p:oleObj name="数式" r:id="rId3" imgW="292068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383807"/>
                        <a:ext cx="6286500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9560" y="2949472"/>
            <a:ext cx="8854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Relationship to pure dipole approximation (exact when </a:t>
            </a:r>
            <a:r>
              <a:rPr lang="en-US" sz="2400" i="1" dirty="0" smtClean="0">
                <a:latin typeface="+mj-lt"/>
              </a:rPr>
              <a:t>kR</a:t>
            </a:r>
            <a:r>
              <a:rPr lang="en-US" sz="2400" dirty="0" smtClean="0">
                <a:latin typeface="+mj-lt"/>
                <a:sym typeface="Wingdings" pitchFamily="2" charset="2"/>
              </a:rPr>
              <a:t></a:t>
            </a:r>
            <a:r>
              <a:rPr lang="en-US" sz="2400" dirty="0" smtClean="0">
                <a:latin typeface="+mj-lt"/>
              </a:rPr>
              <a:t>0)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596952"/>
              </p:ext>
            </p:extLst>
          </p:nvPr>
        </p:nvGraphicFramePr>
        <p:xfrm>
          <a:off x="609600" y="3200400"/>
          <a:ext cx="7991475" cy="301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3" name="数式" r:id="rId5" imgW="3504960" imgH="1320480" progId="Equation.3">
                  <p:embed/>
                </p:oleObj>
              </mc:Choice>
              <mc:Fallback>
                <p:oleObj name="数式" r:id="rId5" imgW="35049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00400"/>
                        <a:ext cx="7991475" cy="301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12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27498" y="5929313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136" y="1043781"/>
            <a:ext cx="8351463" cy="522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95870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703535"/>
              </p:ext>
            </p:extLst>
          </p:nvPr>
        </p:nvGraphicFramePr>
        <p:xfrm>
          <a:off x="533400" y="1295400"/>
          <a:ext cx="7961313" cy="522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39" name="数式" r:id="rId3" imgW="2946240" imgH="1930320" progId="Equation.3">
                  <p:embed/>
                </p:oleObj>
              </mc:Choice>
              <mc:Fallback>
                <p:oleObj name="数式" r:id="rId3" imgW="2946240" imgH="1930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61313" cy="522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646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38600" y="4876800"/>
            <a:ext cx="25908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95800" y="1600200"/>
            <a:ext cx="25908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81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Formulation of Maxwell’s equations in terms of vector and scalar potentials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124872"/>
              </p:ext>
            </p:extLst>
          </p:nvPr>
        </p:nvGraphicFramePr>
        <p:xfrm>
          <a:off x="1143000" y="1828800"/>
          <a:ext cx="6210300" cy="39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62" name="数式" r:id="rId3" imgW="2298600" imgH="1473120" progId="Equation.3">
                  <p:embed/>
                </p:oleObj>
              </mc:Choice>
              <mc:Fallback>
                <p:oleObj name="数式" r:id="rId3" imgW="229860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828800"/>
                        <a:ext cx="6210300" cy="398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12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396281"/>
              </p:ext>
            </p:extLst>
          </p:nvPr>
        </p:nvGraphicFramePr>
        <p:xfrm>
          <a:off x="974725" y="1349375"/>
          <a:ext cx="7324725" cy="452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88" name="数式" r:id="rId3" imgW="3213000" imgH="1981080" progId="Equation.3">
                  <p:embed/>
                </p:oleObj>
              </mc:Choice>
              <mc:Fallback>
                <p:oleObj name="数式" r:id="rId3" imgW="3213000" imgH="1981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1349375"/>
                        <a:ext cx="7324725" cy="452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252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994938"/>
              </p:ext>
            </p:extLst>
          </p:nvPr>
        </p:nvGraphicFramePr>
        <p:xfrm>
          <a:off x="675386" y="838200"/>
          <a:ext cx="8057134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49" name="数式" r:id="rId3" imgW="2349360" imgH="444240" progId="Equation.3">
                  <p:embed/>
                </p:oleObj>
              </mc:Choice>
              <mc:Fallback>
                <p:oleObj name="数式" r:id="rId3" imgW="2349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86" y="838200"/>
                        <a:ext cx="8057134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681702"/>
              </p:ext>
            </p:extLst>
          </p:nvPr>
        </p:nvGraphicFramePr>
        <p:xfrm>
          <a:off x="533400" y="2590800"/>
          <a:ext cx="7815262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50" name="数式" r:id="rId5" imgW="3429000" imgH="1143000" progId="Equation.3">
                  <p:embed/>
                </p:oleObj>
              </mc:Choice>
              <mc:Fallback>
                <p:oleObj name="数式" r:id="rId5" imgW="3429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7815262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913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520" y="86975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344568"/>
              </p:ext>
            </p:extLst>
          </p:nvPr>
        </p:nvGraphicFramePr>
        <p:xfrm>
          <a:off x="747395" y="548640"/>
          <a:ext cx="7756525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65" name="数式" r:id="rId3" imgW="3403440" imgH="1117440" progId="Equation.3">
                  <p:embed/>
                </p:oleObj>
              </mc:Choice>
              <mc:Fallback>
                <p:oleObj name="数式" r:id="rId3" imgW="3403440" imgH="11174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395" y="548640"/>
                        <a:ext cx="7756525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802340"/>
              </p:ext>
            </p:extLst>
          </p:nvPr>
        </p:nvGraphicFramePr>
        <p:xfrm>
          <a:off x="1487487" y="3338512"/>
          <a:ext cx="5903913" cy="252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66" name="数式" r:id="rId5" imgW="2590560" imgH="1104840" progId="Equation.3">
                  <p:embed/>
                </p:oleObj>
              </mc:Choice>
              <mc:Fallback>
                <p:oleObj name="数式" r:id="rId5" imgW="2590560" imgH="1104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7" y="3338512"/>
                        <a:ext cx="5903913" cy="252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76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56166"/>
              </p:ext>
            </p:extLst>
          </p:nvPr>
        </p:nvGraphicFramePr>
        <p:xfrm>
          <a:off x="614363" y="1260474"/>
          <a:ext cx="7843837" cy="4987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62" name="数式" r:id="rId3" imgW="3441600" imgH="2184120" progId="Equation.3">
                  <p:embed/>
                </p:oleObj>
              </mc:Choice>
              <mc:Fallback>
                <p:oleObj name="数式" r:id="rId3" imgW="3441600" imgH="21841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" y="1260474"/>
                        <a:ext cx="7843837" cy="49879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0520" y="86975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 – continued:</a:t>
            </a:r>
          </a:p>
        </p:txBody>
      </p:sp>
    </p:spTree>
    <p:extLst>
      <p:ext uri="{BB962C8B-B14F-4D97-AF65-F5344CB8AC3E}">
        <p14:creationId xmlns:p14="http://schemas.microsoft.com/office/powerpoint/2010/main" val="27275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520" y="86975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349785"/>
              </p:ext>
            </p:extLst>
          </p:nvPr>
        </p:nvGraphicFramePr>
        <p:xfrm>
          <a:off x="990600" y="1143000"/>
          <a:ext cx="6454775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11" name="数式" r:id="rId3" imgW="2831760" imgH="1079280" progId="Equation.3">
                  <p:embed/>
                </p:oleObj>
              </mc:Choice>
              <mc:Fallback>
                <p:oleObj name="数式" r:id="rId3" imgW="2831760" imgH="1079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43000"/>
                        <a:ext cx="6454775" cy="246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425812"/>
              </p:ext>
            </p:extLst>
          </p:nvPr>
        </p:nvGraphicFramePr>
        <p:xfrm>
          <a:off x="1066800" y="3402013"/>
          <a:ext cx="6135688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12" name="数式" r:id="rId5" imgW="2692080" imgH="1079280" progId="Equation.3">
                  <p:embed/>
                </p:oleObj>
              </mc:Choice>
              <mc:Fallback>
                <p:oleObj name="数式" r:id="rId5" imgW="2692080" imgH="1079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02013"/>
                        <a:ext cx="6135688" cy="246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659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17573</TotalTime>
  <Words>375</Words>
  <Application>Microsoft Office PowerPoint</Application>
  <PresentationFormat>On-screen Show (4:3)</PresentationFormat>
  <Paragraphs>85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Wingdings</vt:lpstr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1038</cp:revision>
  <cp:lastPrinted>2015-03-20T01:02:05Z</cp:lastPrinted>
  <dcterms:created xsi:type="dcterms:W3CDTF">2012-01-10T18:32:24Z</dcterms:created>
  <dcterms:modified xsi:type="dcterms:W3CDTF">2015-03-20T13:49:07Z</dcterms:modified>
</cp:coreProperties>
</file>