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72" r:id="rId4"/>
    <p:sldId id="387" r:id="rId5"/>
    <p:sldId id="388" r:id="rId6"/>
    <p:sldId id="380" r:id="rId7"/>
    <p:sldId id="389" r:id="rId8"/>
    <p:sldId id="384" r:id="rId9"/>
    <p:sldId id="385" r:id="rId10"/>
    <p:sldId id="390" r:id="rId11"/>
    <p:sldId id="399" r:id="rId12"/>
    <p:sldId id="400" r:id="rId13"/>
    <p:sldId id="401" r:id="rId14"/>
    <p:sldId id="402" r:id="rId15"/>
    <p:sldId id="403" r:id="rId16"/>
    <p:sldId id="393" r:id="rId17"/>
    <p:sldId id="394" r:id="rId18"/>
    <p:sldId id="395" r:id="rId19"/>
    <p:sldId id="396" r:id="rId20"/>
    <p:sldId id="397" r:id="rId21"/>
    <p:sldId id="398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6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5.wmf"/><Relationship Id="rId4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2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oleObject" Target="../embeddings/oleObject24.bin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4.wmf"/><Relationship Id="rId9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6.png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8229600" cy="5509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Chap. 9 &amp; 10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Electromagnetic waves due to specific sources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Dipole radiation examples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Scattered radiation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5203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dipole radiation field for </a:t>
            </a:r>
            <a:r>
              <a:rPr lang="en-US" sz="2400" i="1" dirty="0" err="1" smtClean="0">
                <a:latin typeface="+mj-lt"/>
              </a:rPr>
              <a:t>kr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&gt;&gt;1: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556902"/>
              </p:ext>
            </p:extLst>
          </p:nvPr>
        </p:nvGraphicFramePr>
        <p:xfrm>
          <a:off x="685800" y="685800"/>
          <a:ext cx="5795962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6" name="数式" r:id="rId3" imgW="2692080" imgH="1650960" progId="Equation.3">
                  <p:embed/>
                </p:oleObj>
              </mc:Choice>
              <mc:Fallback>
                <p:oleObj name="数式" r:id="rId3" imgW="269208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85800"/>
                        <a:ext cx="5795962" cy="356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971800" y="4492450"/>
            <a:ext cx="0" cy="12214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71800" y="5713883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286000" y="5713883"/>
            <a:ext cx="685800" cy="4583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240280" y="5156700"/>
            <a:ext cx="731520" cy="5583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124200" y="5710535"/>
            <a:ext cx="72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j-lt"/>
              </a:rPr>
              <a:t>B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09600" y="4385770"/>
            <a:ext cx="4953000" cy="2167430"/>
            <a:chOff x="609600" y="4385770"/>
            <a:chExt cx="4953000" cy="2167430"/>
          </a:xfrm>
        </p:grpSpPr>
        <p:sp>
          <p:nvSpPr>
            <p:cNvPr id="15" name="TextBox 14"/>
            <p:cNvSpPr txBox="1"/>
            <p:nvPr/>
          </p:nvSpPr>
          <p:spPr>
            <a:xfrm>
              <a:off x="1878330" y="5943041"/>
              <a:ext cx="723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29100" y="5405735"/>
              <a:ext cx="723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8" name="Right Arrow 17"/>
            <p:cNvSpPr/>
            <p:nvPr/>
          </p:nvSpPr>
          <p:spPr>
            <a:xfrm rot="9066170">
              <a:off x="2317581" y="5707005"/>
              <a:ext cx="762000" cy="381000"/>
            </a:xfrm>
            <a:prstGeom prst="righ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2987040" y="5483049"/>
              <a:ext cx="762000" cy="381000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609600" y="4385770"/>
              <a:ext cx="4953000" cy="1024430"/>
              <a:chOff x="609600" y="4385770"/>
              <a:chExt cx="4953000" cy="102443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09600" y="4415135"/>
                <a:ext cx="495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Example: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979420" y="4385770"/>
                <a:ext cx="723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943100" y="4876800"/>
                <a:ext cx="723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38400" y="4876800"/>
                <a:ext cx="723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q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124200" y="4948535"/>
                <a:ext cx="723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+mj-lt"/>
                  </a:rPr>
                  <a:t>p</a:t>
                </a:r>
                <a:endParaRPr lang="en-US" sz="2400" b="1" dirty="0" smtClean="0">
                  <a:solidFill>
                    <a:srgbClr val="FF0000"/>
                  </a:solidFill>
                  <a:latin typeface="+mj-lt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438400" y="6091535"/>
              <a:ext cx="723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E</a:t>
              </a:r>
            </a:p>
          </p:txBody>
        </p:sp>
      </p:grpSp>
      <p:sp>
        <p:nvSpPr>
          <p:cNvPr id="17" name="Right Arrow 16"/>
          <p:cNvSpPr/>
          <p:nvPr/>
        </p:nvSpPr>
        <p:spPr>
          <a:xfrm rot="16200000">
            <a:off x="2613660" y="5219700"/>
            <a:ext cx="7620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Alternative approach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94744"/>
              </p:ext>
            </p:extLst>
          </p:nvPr>
        </p:nvGraphicFramePr>
        <p:xfrm>
          <a:off x="1219200" y="2321521"/>
          <a:ext cx="4921250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1" name="Equation" r:id="rId3" imgW="2158920" imgH="685800" progId="Equation.DSMT4">
                  <p:embed/>
                </p:oleObj>
              </mc:Choice>
              <mc:Fallback>
                <p:oleObj name="Equation" r:id="rId3" imgW="2158920" imgH="685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321521"/>
                        <a:ext cx="4921250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49933"/>
              </p:ext>
            </p:extLst>
          </p:nvPr>
        </p:nvGraphicFramePr>
        <p:xfrm>
          <a:off x="1219200" y="918865"/>
          <a:ext cx="5210175" cy="203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2" name="Equation" r:id="rId5" imgW="2286000" imgH="888840" progId="Equation.DSMT4">
                  <p:embed/>
                </p:oleObj>
              </mc:Choice>
              <mc:Fallback>
                <p:oleObj name="Equation" r:id="rId5" imgW="2286000" imgH="888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918865"/>
                        <a:ext cx="5210175" cy="203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037182"/>
              </p:ext>
            </p:extLst>
          </p:nvPr>
        </p:nvGraphicFramePr>
        <p:xfrm>
          <a:off x="990600" y="3707725"/>
          <a:ext cx="8713788" cy="261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3" name="Equation" r:id="rId7" imgW="3822480" imgH="1143000" progId="Equation.DSMT4">
                  <p:embed/>
                </p:oleObj>
              </mc:Choice>
              <mc:Fallback>
                <p:oleObj name="Equation" r:id="rId7" imgW="3822480" imgH="1143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07725"/>
                        <a:ext cx="8713788" cy="261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4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Alternative approach -- continued</a:t>
            </a:r>
          </a:p>
        </p:txBody>
      </p:sp>
      <p:pic>
        <p:nvPicPr>
          <p:cNvPr id="144386" name="Picture 2" descr="https://encrypted-tbn0.gstatic.com/shopping?q=tbn:ANd9GcRw8IND7kmpQiPNtsKs1DQ-iS3sGwAsxtWDpGXwnISCtjZ1QaWk-S8CUEUy5z3GJi0Xe59GLM-y&amp;usqp=CA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914400"/>
            <a:ext cx="3667125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15240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Linear center-fed antenna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419600" y="1447800"/>
            <a:ext cx="609600" cy="307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38600" y="1143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z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715000" y="152400"/>
            <a:ext cx="685800" cy="2133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67400" y="15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53100" y="1443335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sp>
        <p:nvSpPr>
          <p:cNvPr id="14" name="Right Brace 13"/>
          <p:cNvSpPr/>
          <p:nvPr/>
        </p:nvSpPr>
        <p:spPr>
          <a:xfrm rot="17780629">
            <a:off x="7595798" y="1375658"/>
            <a:ext cx="381000" cy="205315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00" y="1824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d/2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617845"/>
              </p:ext>
            </p:extLst>
          </p:nvPr>
        </p:nvGraphicFramePr>
        <p:xfrm>
          <a:off x="736600" y="2925763"/>
          <a:ext cx="5588000" cy="301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3" name="Equation" r:id="rId4" imgW="2450880" imgH="1320480" progId="Equation.DSMT4">
                  <p:embed/>
                </p:oleObj>
              </mc:Choice>
              <mc:Fallback>
                <p:oleObj name="Equation" r:id="rId4" imgW="2450880" imgH="1320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2925763"/>
                        <a:ext cx="5588000" cy="301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5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Alternative approach – linear center-fed antenna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17594"/>
              </p:ext>
            </p:extLst>
          </p:nvPr>
        </p:nvGraphicFramePr>
        <p:xfrm>
          <a:off x="785812" y="990600"/>
          <a:ext cx="7672388" cy="351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0" name="Equation" r:id="rId3" imgW="3365280" imgH="1536480" progId="Equation.DSMT4">
                  <p:embed/>
                </p:oleObj>
              </mc:Choice>
              <mc:Fallback>
                <p:oleObj name="Equation" r:id="rId3" imgW="3365280" imgH="1536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2" y="990600"/>
                        <a:ext cx="7672388" cy="351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025550"/>
              </p:ext>
            </p:extLst>
          </p:nvPr>
        </p:nvGraphicFramePr>
        <p:xfrm>
          <a:off x="595313" y="3846513"/>
          <a:ext cx="9958387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1" name="Equation" r:id="rId5" imgW="4368600" imgH="1117440" progId="Equation.DSMT4">
                  <p:embed/>
                </p:oleObj>
              </mc:Choice>
              <mc:Fallback>
                <p:oleObj name="Equation" r:id="rId5" imgW="4368600" imgH="11174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3846513"/>
                        <a:ext cx="9958387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78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" y="2263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Alternative approach – linear center-fed antenna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861663"/>
              </p:ext>
            </p:extLst>
          </p:nvPr>
        </p:nvGraphicFramePr>
        <p:xfrm>
          <a:off x="466725" y="798513"/>
          <a:ext cx="6716713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9" name="Equation" r:id="rId3" imgW="2946240" imgH="1117440" progId="Equation.DSMT4">
                  <p:embed/>
                </p:oleObj>
              </mc:Choice>
              <mc:Fallback>
                <p:oleObj name="Equation" r:id="rId3" imgW="2946240" imgH="11174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798513"/>
                        <a:ext cx="6716713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712633"/>
              </p:ext>
            </p:extLst>
          </p:nvPr>
        </p:nvGraphicFramePr>
        <p:xfrm>
          <a:off x="327025" y="3319463"/>
          <a:ext cx="7150100" cy="307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0" name="Equation" r:id="rId5" imgW="3136680" imgH="1346040" progId="Equation.DSMT4">
                  <p:embed/>
                </p:oleObj>
              </mc:Choice>
              <mc:Fallback>
                <p:oleObj name="Equation" r:id="rId5" imgW="3136680" imgH="1346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319463"/>
                        <a:ext cx="7150100" cy="307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39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76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Alternative approach – linear center-fed antenna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796561"/>
              </p:ext>
            </p:extLst>
          </p:nvPr>
        </p:nvGraphicFramePr>
        <p:xfrm>
          <a:off x="421005" y="648346"/>
          <a:ext cx="6716713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4" name="Equation" r:id="rId3" imgW="2946240" imgH="1117440" progId="Equation.DSMT4">
                  <p:embed/>
                </p:oleObj>
              </mc:Choice>
              <mc:Fallback>
                <p:oleObj name="Equation" r:id="rId3" imgW="294624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05" y="648346"/>
                        <a:ext cx="6716713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1639" y="3445508"/>
            <a:ext cx="1822297" cy="18222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6222" y="3454400"/>
            <a:ext cx="1728317" cy="17283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5321" y="3374392"/>
            <a:ext cx="1728317" cy="17283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50800" y="3428999"/>
            <a:ext cx="1855317" cy="185531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55284" y="3313113"/>
            <a:ext cx="1869603" cy="18696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8600" y="5334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kd</a:t>
            </a:r>
            <a:r>
              <a:rPr lang="en-US" sz="2400" i="1" dirty="0" smtClean="0">
                <a:latin typeface="+mj-lt"/>
              </a:rPr>
              <a:t>=</a:t>
            </a:r>
            <a:r>
              <a:rPr lang="en-US" sz="2400" i="1" dirty="0" smtClean="0">
                <a:latin typeface="Symbol" panose="05050102010706020507" pitchFamily="18" charset="2"/>
              </a:rPr>
              <a:t>p                  2p                   3p                   4p                 5p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83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199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Dipole radiation in light scattering by small (dielectric) particles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44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33400" y="1371600"/>
            <a:ext cx="1143000" cy="457200"/>
            <a:chOff x="533400" y="1676400"/>
            <a:chExt cx="1143000" cy="4572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533400" y="16764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33400" y="18288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33400" y="19812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33400" y="21336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 flipV="1">
            <a:off x="2895600" y="838200"/>
            <a:ext cx="152400" cy="4527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971800" y="13716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895600" y="1828800"/>
            <a:ext cx="4572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67000" y="19812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5800" y="2209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E</a:t>
            </a:r>
            <a:r>
              <a:rPr lang="en-US" sz="2400" b="1" baseline="-25000" dirty="0" err="1" smtClean="0">
                <a:latin typeface="+mj-lt"/>
              </a:rPr>
              <a:t>inc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" y="2586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H</a:t>
            </a:r>
            <a:r>
              <a:rPr lang="en-US" sz="2400" b="1" baseline="-25000" dirty="0" err="1" smtClean="0">
                <a:latin typeface="+mj-lt"/>
              </a:rPr>
              <a:t>inc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28060" y="1748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H</a:t>
            </a:r>
            <a:r>
              <a:rPr lang="en-US" sz="2400" b="1" baseline="-25000" dirty="0" err="1" smtClean="0">
                <a:latin typeface="+mj-lt"/>
              </a:rPr>
              <a:t>sc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05200" y="129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</a:t>
            </a:r>
            <a:r>
              <a:rPr lang="en-US" sz="2400" b="1" baseline="-25000" dirty="0" smtClean="0">
                <a:latin typeface="+mj-lt"/>
              </a:rPr>
              <a:t>sc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27600"/>
              </p:ext>
            </p:extLst>
          </p:nvPr>
        </p:nvGraphicFramePr>
        <p:xfrm>
          <a:off x="1233488" y="3417888"/>
          <a:ext cx="6745287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9" name="数式" r:id="rId3" imgW="2958840" imgH="1130040" progId="Equation.3">
                  <p:embed/>
                </p:oleObj>
              </mc:Choice>
              <mc:Fallback>
                <p:oleObj name="数式" r:id="rId3" imgW="2958840" imgH="1130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3417888"/>
                        <a:ext cx="6745287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30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199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Dipole radiation in light scattering by small (dielectric) particles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44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33400" y="1371600"/>
            <a:ext cx="1143000" cy="457200"/>
            <a:chOff x="533400" y="1676400"/>
            <a:chExt cx="1143000" cy="4572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533400" y="16764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33400" y="18288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33400" y="19812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33400" y="21336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 flipV="1">
            <a:off x="2895600" y="838200"/>
            <a:ext cx="152400" cy="4527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971800" y="13716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895600" y="1828800"/>
            <a:ext cx="4572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67000" y="19812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5800" y="2209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E</a:t>
            </a:r>
            <a:r>
              <a:rPr lang="en-US" sz="2400" b="1" baseline="-25000" dirty="0" err="1" smtClean="0">
                <a:latin typeface="+mj-lt"/>
              </a:rPr>
              <a:t>inc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" y="2586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H</a:t>
            </a:r>
            <a:r>
              <a:rPr lang="en-US" sz="2400" b="1" baseline="-25000" dirty="0" err="1" smtClean="0">
                <a:latin typeface="+mj-lt"/>
              </a:rPr>
              <a:t>inc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28060" y="1748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H</a:t>
            </a:r>
            <a:r>
              <a:rPr lang="en-US" sz="2400" b="1" baseline="-25000" dirty="0" err="1" smtClean="0">
                <a:latin typeface="+mj-lt"/>
              </a:rPr>
              <a:t>sc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05200" y="129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</a:t>
            </a:r>
            <a:r>
              <a:rPr lang="en-US" sz="2400" b="1" baseline="-25000" dirty="0" smtClean="0">
                <a:latin typeface="+mj-lt"/>
              </a:rPr>
              <a:t>sc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681301"/>
              </p:ext>
            </p:extLst>
          </p:nvPr>
        </p:nvGraphicFramePr>
        <p:xfrm>
          <a:off x="1981200" y="3200400"/>
          <a:ext cx="6484937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72" name="数式" r:id="rId3" imgW="2844720" imgH="1295280" progId="Equation.3">
                  <p:embed/>
                </p:oleObj>
              </mc:Choice>
              <mc:Fallback>
                <p:oleObj name="数式" r:id="rId3" imgW="284472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200400"/>
                        <a:ext cx="6484937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95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Estimation of scattering dipole moment:</a:t>
            </a:r>
          </a:p>
          <a:p>
            <a:pPr lvl="1"/>
            <a:r>
              <a:rPr lang="en-US" sz="2400" dirty="0" smtClean="0">
                <a:latin typeface="+mj-lt"/>
              </a:rPr>
              <a:t>Suppose the scattering particle is a dielectric sphere with permittivity </a:t>
            </a:r>
            <a:r>
              <a:rPr lang="en-US" sz="2400" dirty="0" smtClean="0">
                <a:latin typeface="Symbol" pitchFamily="18" charset="2"/>
              </a:rPr>
              <a:t>e </a:t>
            </a:r>
            <a:r>
              <a:rPr lang="en-US" sz="2400" dirty="0" smtClean="0">
                <a:latin typeface="+mj-lt"/>
              </a:rPr>
              <a:t>and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Symbol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399141"/>
              </p:ext>
            </p:extLst>
          </p:nvPr>
        </p:nvGraphicFramePr>
        <p:xfrm>
          <a:off x="1600200" y="1642289"/>
          <a:ext cx="6456362" cy="406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94" name="数式" r:id="rId3" imgW="2831760" imgH="1777680" progId="Equation.3">
                  <p:embed/>
                </p:oleObj>
              </mc:Choice>
              <mc:Fallback>
                <p:oleObj name="数式" r:id="rId3" imgW="2831760" imgH="17776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642289"/>
                        <a:ext cx="6456362" cy="406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2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" y="21112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Scattering by dielectric sphere with permittivity </a:t>
            </a:r>
            <a:r>
              <a:rPr lang="en-US" sz="2400" dirty="0" smtClean="0">
                <a:latin typeface="Symbol" pitchFamily="18" charset="2"/>
              </a:rPr>
              <a:t>e </a:t>
            </a:r>
            <a:r>
              <a:rPr lang="en-US" sz="2400" dirty="0" smtClean="0">
                <a:latin typeface="+mj-lt"/>
              </a:rPr>
              <a:t>and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Symbol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915358"/>
              </p:ext>
            </p:extLst>
          </p:nvPr>
        </p:nvGraphicFramePr>
        <p:xfrm>
          <a:off x="2590800" y="2178050"/>
          <a:ext cx="6430773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9" name="数式" r:id="rId3" imgW="2489040" imgH="1041120" progId="Equation.3">
                  <p:embed/>
                </p:oleObj>
              </mc:Choice>
              <mc:Fallback>
                <p:oleObj name="数式" r:id="rId3" imgW="248904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78050"/>
                        <a:ext cx="6430773" cy="269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152400" y="1143000"/>
            <a:ext cx="2362200" cy="2590800"/>
            <a:chOff x="152400" y="1143000"/>
            <a:chExt cx="2362200" cy="25908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143000" y="1143000"/>
              <a:ext cx="0" cy="1828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52400" y="2971800"/>
              <a:ext cx="990600" cy="762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143000" y="29718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538685"/>
              </p:ext>
            </p:extLst>
          </p:nvPr>
        </p:nvGraphicFramePr>
        <p:xfrm>
          <a:off x="1251744" y="3122613"/>
          <a:ext cx="39211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30" name="数式" r:id="rId5" imgW="114120" imgH="177480" progId="Equation.3">
                  <p:embed/>
                </p:oleObj>
              </mc:Choice>
              <mc:Fallback>
                <p:oleObj name="数式" r:id="rId5" imgW="114120" imgH="177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1744" y="3122613"/>
                        <a:ext cx="392112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025639"/>
              </p:ext>
            </p:extLst>
          </p:nvPr>
        </p:nvGraphicFramePr>
        <p:xfrm>
          <a:off x="423863" y="3405188"/>
          <a:ext cx="56673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31" name="数式" r:id="rId7" imgW="164880" imgH="228600" progId="Equation.3">
                  <p:embed/>
                </p:oleObj>
              </mc:Choice>
              <mc:Fallback>
                <p:oleObj name="数式" r:id="rId7" imgW="1648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3405188"/>
                        <a:ext cx="566737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519948"/>
              </p:ext>
            </p:extLst>
          </p:nvPr>
        </p:nvGraphicFramePr>
        <p:xfrm>
          <a:off x="533400" y="2133600"/>
          <a:ext cx="3921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32" name="数式" r:id="rId9" imgW="114120" imgH="177480" progId="Equation.3">
                  <p:embed/>
                </p:oleObj>
              </mc:Choice>
              <mc:Fallback>
                <p:oleObj name="数式" r:id="rId9" imgW="114120" imgH="177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33600"/>
                        <a:ext cx="392112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810346"/>
              </p:ext>
            </p:extLst>
          </p:nvPr>
        </p:nvGraphicFramePr>
        <p:xfrm>
          <a:off x="1220470" y="990600"/>
          <a:ext cx="6540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33" name="数式" r:id="rId11" imgW="190440" imgH="253800" progId="Equation.3">
                  <p:embed/>
                </p:oleObj>
              </mc:Choice>
              <mc:Fallback>
                <p:oleObj name="数式" r:id="rId11" imgW="190440" imgH="253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470" y="990600"/>
                        <a:ext cx="65405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H="1" flipV="1">
            <a:off x="647700" y="1752600"/>
            <a:ext cx="4953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8200" y="1828800"/>
            <a:ext cx="60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9400" y="838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b="1" dirty="0" err="1" smtClean="0">
                <a:latin typeface="+mj-lt"/>
              </a:rPr>
              <a:t>E</a:t>
            </a:r>
            <a:r>
              <a:rPr lang="en-US" sz="2400" b="1" baseline="-25000" dirty="0" err="1" smtClean="0">
                <a:latin typeface="+mj-lt"/>
              </a:rPr>
              <a:t>inc</a:t>
            </a:r>
            <a:r>
              <a:rPr lang="en-US" sz="2400" dirty="0" smtClean="0">
                <a:latin typeface="+mj-lt"/>
              </a:rPr>
              <a:t> polarized in scattering plane: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143000" y="297180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8200" y="3124200"/>
            <a:ext cx="60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39347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74320" y="5140773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43000"/>
            <a:ext cx="8141377" cy="435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" y="21112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Scattering by dielectric sphere with permittivity </a:t>
            </a:r>
            <a:r>
              <a:rPr lang="en-US" sz="2400" dirty="0" smtClean="0">
                <a:latin typeface="Symbol" pitchFamily="18" charset="2"/>
              </a:rPr>
              <a:t>e </a:t>
            </a:r>
            <a:r>
              <a:rPr lang="en-US" sz="2400" dirty="0" smtClean="0">
                <a:latin typeface="+mj-lt"/>
              </a:rPr>
              <a:t>and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Symbol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404923"/>
              </p:ext>
            </p:extLst>
          </p:nvPr>
        </p:nvGraphicFramePr>
        <p:xfrm>
          <a:off x="2804160" y="1188720"/>
          <a:ext cx="6202363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0" name="数式" r:id="rId3" imgW="2400120" imgH="1041120" progId="Equation.3">
                  <p:embed/>
                </p:oleObj>
              </mc:Choice>
              <mc:Fallback>
                <p:oleObj name="数式" r:id="rId3" imgW="240012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4160" y="1188720"/>
                        <a:ext cx="6202363" cy="269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152400" y="1143000"/>
            <a:ext cx="2362200" cy="2590800"/>
            <a:chOff x="152400" y="1143000"/>
            <a:chExt cx="2362200" cy="25908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143000" y="1143000"/>
              <a:ext cx="0" cy="1828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52400" y="2971800"/>
              <a:ext cx="990600" cy="762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143000" y="29718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710672"/>
              </p:ext>
            </p:extLst>
          </p:nvPr>
        </p:nvGraphicFramePr>
        <p:xfrm>
          <a:off x="1893888" y="2971800"/>
          <a:ext cx="3921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1" name="数式" r:id="rId5" imgW="114120" imgH="177480" progId="Equation.3">
                  <p:embed/>
                </p:oleObj>
              </mc:Choice>
              <mc:Fallback>
                <p:oleObj name="数式" r:id="rId5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2971800"/>
                        <a:ext cx="39211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043434"/>
              </p:ext>
            </p:extLst>
          </p:nvPr>
        </p:nvGraphicFramePr>
        <p:xfrm>
          <a:off x="1545431" y="2316480"/>
          <a:ext cx="56673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2" name="数式" r:id="rId7" imgW="164880" imgH="228600" progId="Equation.3">
                  <p:embed/>
                </p:oleObj>
              </mc:Choice>
              <mc:Fallback>
                <p:oleObj name="数式" r:id="rId7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5431" y="2316480"/>
                        <a:ext cx="566737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676279"/>
              </p:ext>
            </p:extLst>
          </p:nvPr>
        </p:nvGraphicFramePr>
        <p:xfrm>
          <a:off x="533400" y="2133600"/>
          <a:ext cx="3921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3" name="数式" r:id="rId9" imgW="114120" imgH="177480" progId="Equation.3">
                  <p:embed/>
                </p:oleObj>
              </mc:Choice>
              <mc:Fallback>
                <p:oleObj name="数式" r:id="rId9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33600"/>
                        <a:ext cx="392112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088483"/>
              </p:ext>
            </p:extLst>
          </p:nvPr>
        </p:nvGraphicFramePr>
        <p:xfrm>
          <a:off x="1220470" y="990600"/>
          <a:ext cx="6540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4" name="数式" r:id="rId11" imgW="190440" imgH="253800" progId="Equation.3">
                  <p:embed/>
                </p:oleObj>
              </mc:Choice>
              <mc:Fallback>
                <p:oleObj name="数式" r:id="rId11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470" y="990600"/>
                        <a:ext cx="65405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H="1" flipV="1">
            <a:off x="647700" y="1752600"/>
            <a:ext cx="4953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8200" y="1828800"/>
            <a:ext cx="60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9400" y="657552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b="1" dirty="0" err="1" smtClean="0">
                <a:latin typeface="+mj-lt"/>
              </a:rPr>
              <a:t>E</a:t>
            </a:r>
            <a:r>
              <a:rPr lang="en-US" sz="2400" b="1" baseline="-25000" dirty="0" err="1" smtClean="0">
                <a:latin typeface="+mj-lt"/>
              </a:rPr>
              <a:t>inc</a:t>
            </a:r>
            <a:r>
              <a:rPr lang="en-US" sz="2400" dirty="0" smtClean="0">
                <a:latin typeface="+mj-lt"/>
              </a:rPr>
              <a:t> polarized perpendicular to scattering plane: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88627"/>
              </p:ext>
            </p:extLst>
          </p:nvPr>
        </p:nvGraphicFramePr>
        <p:xfrm>
          <a:off x="304800" y="4038600"/>
          <a:ext cx="8696325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5" name="数式" r:id="rId13" imgW="3365280" imgH="965160" progId="Equation.3">
                  <p:embed/>
                </p:oleObj>
              </mc:Choice>
              <mc:Fallback>
                <p:oleObj name="数式" r:id="rId13" imgW="3365280" imgH="965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038600"/>
                        <a:ext cx="8696325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5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" y="21112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Scattering by dielectric sphere with permittivity </a:t>
            </a:r>
            <a:r>
              <a:rPr lang="en-US" sz="2400" dirty="0" smtClean="0">
                <a:latin typeface="Symbol" pitchFamily="18" charset="2"/>
              </a:rPr>
              <a:t>e </a:t>
            </a:r>
            <a:r>
              <a:rPr lang="en-US" sz="2400" dirty="0" smtClean="0">
                <a:latin typeface="+mj-lt"/>
              </a:rPr>
              <a:t>and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Symbol" pitchFamily="18" charset="2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2400" y="1143000"/>
            <a:ext cx="2362200" cy="2590800"/>
            <a:chOff x="152400" y="1143000"/>
            <a:chExt cx="2362200" cy="25908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143000" y="1143000"/>
              <a:ext cx="0" cy="1828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52400" y="2971800"/>
              <a:ext cx="990600" cy="762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143000" y="29718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948844"/>
              </p:ext>
            </p:extLst>
          </p:nvPr>
        </p:nvGraphicFramePr>
        <p:xfrm>
          <a:off x="1893888" y="2971800"/>
          <a:ext cx="3921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4" name="数式" r:id="rId3" imgW="114120" imgH="177480" progId="Equation.3">
                  <p:embed/>
                </p:oleObj>
              </mc:Choice>
              <mc:Fallback>
                <p:oleObj name="数式" r:id="rId3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2971800"/>
                        <a:ext cx="39211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082881"/>
              </p:ext>
            </p:extLst>
          </p:nvPr>
        </p:nvGraphicFramePr>
        <p:xfrm>
          <a:off x="1545431" y="2316480"/>
          <a:ext cx="56673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5" name="数式" r:id="rId5" imgW="164880" imgH="228600" progId="Equation.3">
                  <p:embed/>
                </p:oleObj>
              </mc:Choice>
              <mc:Fallback>
                <p:oleObj name="数式" r:id="rId5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5431" y="2316480"/>
                        <a:ext cx="566737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627337"/>
              </p:ext>
            </p:extLst>
          </p:nvPr>
        </p:nvGraphicFramePr>
        <p:xfrm>
          <a:off x="533400" y="2133600"/>
          <a:ext cx="3921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6" name="数式" r:id="rId7" imgW="114120" imgH="177480" progId="Equation.3">
                  <p:embed/>
                </p:oleObj>
              </mc:Choice>
              <mc:Fallback>
                <p:oleObj name="数式" r:id="rId7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33600"/>
                        <a:ext cx="392112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95676"/>
              </p:ext>
            </p:extLst>
          </p:nvPr>
        </p:nvGraphicFramePr>
        <p:xfrm>
          <a:off x="1220470" y="990600"/>
          <a:ext cx="6540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7" name="数式" r:id="rId9" imgW="190440" imgH="253800" progId="Equation.3">
                  <p:embed/>
                </p:oleObj>
              </mc:Choice>
              <mc:Fallback>
                <p:oleObj name="数式" r:id="rId9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470" y="990600"/>
                        <a:ext cx="65405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H="1" flipV="1">
            <a:off x="647700" y="1752600"/>
            <a:ext cx="4953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8200" y="1828800"/>
            <a:ext cx="60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525455"/>
              </p:ext>
            </p:extLst>
          </p:nvPr>
        </p:nvGraphicFramePr>
        <p:xfrm>
          <a:off x="2636947" y="1338263"/>
          <a:ext cx="5821253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8" name="Equation" r:id="rId11" imgW="2895480" imgH="507960" progId="Equation.DSMT4">
                  <p:embed/>
                </p:oleObj>
              </mc:Choice>
              <mc:Fallback>
                <p:oleObj name="Equation" r:id="rId11" imgW="28954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947" y="1338263"/>
                        <a:ext cx="5821253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105" y="2614612"/>
            <a:ext cx="6017895" cy="355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54052" y="6019800"/>
            <a:ext cx="399574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endParaRPr lang="en-US" sz="2400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36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703535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8" name="数式" r:id="rId3" imgW="2946240" imgH="1930320" progId="Equation.3">
                  <p:embed/>
                </p:oleObj>
              </mc:Choice>
              <mc:Fallback>
                <p:oleObj name="数式" r:id="rId3" imgW="29462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76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62646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80754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408423"/>
              </p:ext>
            </p:extLst>
          </p:nvPr>
        </p:nvGraphicFramePr>
        <p:xfrm>
          <a:off x="457200" y="1291431"/>
          <a:ext cx="7324725" cy="286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88" name="数式" r:id="rId3" imgW="3213000" imgH="1257120" progId="Equation.3">
                  <p:embed/>
                </p:oleObj>
              </mc:Choice>
              <mc:Fallback>
                <p:oleObj name="数式" r:id="rId3" imgW="321300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1431"/>
                        <a:ext cx="7324725" cy="286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18888"/>
              </p:ext>
            </p:extLst>
          </p:nvPr>
        </p:nvGraphicFramePr>
        <p:xfrm>
          <a:off x="685800" y="4084002"/>
          <a:ext cx="63134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89" name="数式" r:id="rId5" imgW="2336760" imgH="393480" progId="Equation.3">
                  <p:embed/>
                </p:oleObj>
              </mc:Choice>
              <mc:Fallback>
                <p:oleObj name="数式" r:id="rId5" imgW="23367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084002"/>
                        <a:ext cx="631348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656179"/>
              </p:ext>
            </p:extLst>
          </p:nvPr>
        </p:nvGraphicFramePr>
        <p:xfrm>
          <a:off x="533400" y="5112067"/>
          <a:ext cx="73866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90" name="数式" r:id="rId7" imgW="3238200" imgH="609480" progId="Equation.3">
                  <p:embed/>
                </p:oleObj>
              </mc:Choice>
              <mc:Fallback>
                <p:oleObj name="数式" r:id="rId7" imgW="3238200" imgH="609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12067"/>
                        <a:ext cx="7386638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76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280252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43289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930900"/>
              </p:ext>
            </p:extLst>
          </p:nvPr>
        </p:nvGraphicFramePr>
        <p:xfrm>
          <a:off x="775176" y="1025763"/>
          <a:ext cx="6454775" cy="226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0" name="数式" r:id="rId3" imgW="2831760" imgH="990360" progId="Equation.3">
                  <p:embed/>
                </p:oleObj>
              </mc:Choice>
              <mc:Fallback>
                <p:oleObj name="数式" r:id="rId3" imgW="283176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176" y="1025763"/>
                        <a:ext cx="6454775" cy="226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83396"/>
              </p:ext>
            </p:extLst>
          </p:nvPr>
        </p:nvGraphicFramePr>
        <p:xfrm>
          <a:off x="775176" y="3413839"/>
          <a:ext cx="6454775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1" name="数式" r:id="rId5" imgW="2831760" imgH="1079280" progId="Equation.3">
                  <p:embed/>
                </p:oleObj>
              </mc:Choice>
              <mc:Fallback>
                <p:oleObj name="数式" r:id="rId5" imgW="2831760" imgH="1079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176" y="3413839"/>
                        <a:ext cx="6454775" cy="246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910471"/>
              </p:ext>
            </p:extLst>
          </p:nvPr>
        </p:nvGraphicFramePr>
        <p:xfrm>
          <a:off x="934720" y="5402104"/>
          <a:ext cx="6135688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2" name="数式" r:id="rId7" imgW="2692080" imgH="685800" progId="Equation.3">
                  <p:embed/>
                </p:oleObj>
              </mc:Choice>
              <mc:Fallback>
                <p:oleObj name="数式" r:id="rId7" imgW="269208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720" y="5402104"/>
                        <a:ext cx="6135688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76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14276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2676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838738"/>
              </p:ext>
            </p:extLst>
          </p:nvPr>
        </p:nvGraphicFramePr>
        <p:xfrm>
          <a:off x="872649" y="1608335"/>
          <a:ext cx="5992813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0" name="数式" r:id="rId3" imgW="2628720" imgH="888840" progId="Equation.3">
                  <p:embed/>
                </p:oleObj>
              </mc:Choice>
              <mc:Fallback>
                <p:oleObj name="数式" r:id="rId3" imgW="26287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649" y="1608335"/>
                        <a:ext cx="5992813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531504"/>
              </p:ext>
            </p:extLst>
          </p:nvPr>
        </p:nvGraphicFramePr>
        <p:xfrm>
          <a:off x="816769" y="4923472"/>
          <a:ext cx="6802437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1" name="数式" r:id="rId5" imgW="2984400" imgH="850680" progId="Equation.3">
                  <p:embed/>
                </p:oleObj>
              </mc:Choice>
              <mc:Fallback>
                <p:oleObj name="数式" r:id="rId5" imgW="29844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769" y="4923472"/>
                        <a:ext cx="6802437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587107"/>
              </p:ext>
            </p:extLst>
          </p:nvPr>
        </p:nvGraphicFramePr>
        <p:xfrm>
          <a:off x="872649" y="3207266"/>
          <a:ext cx="662940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2" name="数式" r:id="rId7" imgW="2908080" imgH="990360" progId="Equation.3">
                  <p:embed/>
                </p:oleObj>
              </mc:Choice>
              <mc:Fallback>
                <p:oleObj name="数式" r:id="rId7" imgW="2908080" imgH="990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649" y="3207266"/>
                        <a:ext cx="662940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76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309448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17187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Forms of spherical Bessel and </a:t>
            </a:r>
            <a:r>
              <a:rPr lang="en-US" sz="2400" dirty="0" err="1" smtClean="0">
                <a:latin typeface="+mj-lt"/>
              </a:rPr>
              <a:t>Hankel</a:t>
            </a:r>
            <a:r>
              <a:rPr lang="en-US" sz="2400" dirty="0" smtClean="0">
                <a:latin typeface="+mj-lt"/>
              </a:rPr>
              <a:t>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804133"/>
              </p:ext>
            </p:extLst>
          </p:nvPr>
        </p:nvGraphicFramePr>
        <p:xfrm>
          <a:off x="396240" y="963612"/>
          <a:ext cx="8655051" cy="304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7" name="数式" r:id="rId3" imgW="3797280" imgH="1333440" progId="Equation.3">
                  <p:embed/>
                </p:oleObj>
              </mc:Choice>
              <mc:Fallback>
                <p:oleObj name="数式" r:id="rId3" imgW="3797280" imgH="13334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" y="963612"/>
                        <a:ext cx="8655051" cy="304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047763"/>
              </p:ext>
            </p:extLst>
          </p:nvPr>
        </p:nvGraphicFramePr>
        <p:xfrm>
          <a:off x="1219200" y="4013200"/>
          <a:ext cx="4256087" cy="252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8" name="数式" r:id="rId5" imgW="1866600" imgH="1104840" progId="Equation.3">
                  <p:embed/>
                </p:oleObj>
              </mc:Choice>
              <mc:Fallback>
                <p:oleObj name="数式" r:id="rId5" imgW="1866600" imgH="11048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13200"/>
                        <a:ext cx="4256087" cy="252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6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12773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03336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107008"/>
              </p:ext>
            </p:extLst>
          </p:nvPr>
        </p:nvGraphicFramePr>
        <p:xfrm>
          <a:off x="320040" y="1905000"/>
          <a:ext cx="9004300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55" name="数式" r:id="rId3" imgW="3949560" imgH="1981080" progId="Equation.3">
                  <p:embed/>
                </p:oleObj>
              </mc:Choice>
              <mc:Fallback>
                <p:oleObj name="数式" r:id="rId3" imgW="394956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1905000"/>
                        <a:ext cx="9004300" cy="453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76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18360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321" y="456922"/>
            <a:ext cx="9027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10158"/>
              </p:ext>
            </p:extLst>
          </p:nvPr>
        </p:nvGraphicFramePr>
        <p:xfrm>
          <a:off x="116681" y="918587"/>
          <a:ext cx="8910637" cy="567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83" name="数式" r:id="rId3" imgW="4140000" imgH="2628720" progId="Equation.3">
                  <p:embed/>
                </p:oleObj>
              </mc:Choice>
              <mc:Fallback>
                <p:oleObj name="数式" r:id="rId3" imgW="4140000" imgH="262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" y="918587"/>
                        <a:ext cx="8910637" cy="567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76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19400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18822</TotalTime>
  <Words>454</Words>
  <Application>Microsoft Office PowerPoint</Application>
  <PresentationFormat>On-screen Show (4:3)</PresentationFormat>
  <Paragraphs>130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数式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1078</cp:revision>
  <cp:lastPrinted>2014-03-21T13:48:22Z</cp:lastPrinted>
  <dcterms:created xsi:type="dcterms:W3CDTF">2012-01-10T18:32:24Z</dcterms:created>
  <dcterms:modified xsi:type="dcterms:W3CDTF">2015-03-23T13:55:52Z</dcterms:modified>
</cp:coreProperties>
</file>