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05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25:</a:t>
            </a:r>
            <a:endParaRPr lang="en-US" sz="3200" b="1" dirty="0">
              <a:solidFill>
                <a:schemeClr val="folHlink"/>
              </a:solidFill>
            </a:endParaRPr>
          </a:p>
          <a:p>
            <a:pPr lvl="2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Chap. 11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Equations in </a:t>
            </a:r>
            <a:r>
              <a:rPr lang="en-US" sz="3200" b="1" dirty="0" err="1" smtClean="0">
                <a:solidFill>
                  <a:schemeClr val="folHlink"/>
                </a:solidFill>
              </a:rPr>
              <a:t>cgs</a:t>
            </a:r>
            <a:r>
              <a:rPr lang="en-US" sz="3200" b="1" dirty="0" smtClean="0">
                <a:solidFill>
                  <a:schemeClr val="folHlink"/>
                </a:solidFill>
              </a:rPr>
              <a:t> (Gaussian) units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Special theory of relativity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Lorentz transformation relations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Doppler Effect     (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dirty="0" smtClean="0">
                <a:latin typeface="+mj-lt"/>
              </a:rPr>
              <a:t>=0)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165868"/>
              </p:ext>
            </p:extLst>
          </p:nvPr>
        </p:nvGraphicFramePr>
        <p:xfrm>
          <a:off x="800099" y="1219200"/>
          <a:ext cx="7124701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99" name="数式" r:id="rId3" imgW="2590560" imgH="469800" progId="Equation.3">
                  <p:embed/>
                </p:oleObj>
              </mc:Choice>
              <mc:Fallback>
                <p:oleObj name="数式" r:id="rId3" imgW="2590560" imgH="469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99" y="1219200"/>
                        <a:ext cx="7124701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20198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Sound Doppler Effect     (</a:t>
            </a:r>
            <a:r>
              <a:rPr lang="en-US" sz="2400" dirty="0" smtClean="0">
                <a:latin typeface="Symbol" pitchFamily="18" charset="2"/>
              </a:rPr>
              <a:t>q</a:t>
            </a:r>
            <a:r>
              <a:rPr lang="en-US" sz="2400" dirty="0" smtClean="0">
                <a:latin typeface="+mj-lt"/>
              </a:rPr>
              <a:t>=0)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689460"/>
              </p:ext>
            </p:extLst>
          </p:nvPr>
        </p:nvGraphicFramePr>
        <p:xfrm>
          <a:off x="2312988" y="3946525"/>
          <a:ext cx="3946525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00" name="数式" r:id="rId5" imgW="1434960" imgH="482400" progId="Equation.3">
                  <p:embed/>
                </p:oleObj>
              </mc:Choice>
              <mc:Fallback>
                <p:oleObj name="数式" r:id="rId5" imgW="14349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3946525"/>
                        <a:ext cx="3946525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55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transformation of the velocity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604172"/>
              </p:ext>
            </p:extLst>
          </p:nvPr>
        </p:nvGraphicFramePr>
        <p:xfrm>
          <a:off x="1143000" y="990600"/>
          <a:ext cx="515143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21" name="数式" r:id="rId3" imgW="2590800" imgH="1079500" progId="Equation.3">
                  <p:embed/>
                </p:oleObj>
              </mc:Choice>
              <mc:Fallback>
                <p:oleObj name="数式" r:id="rId3" imgW="2590800" imgH="10795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5151438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124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an infinitesimal increment: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43524"/>
              </p:ext>
            </p:extLst>
          </p:nvPr>
        </p:nvGraphicFramePr>
        <p:xfrm>
          <a:off x="1143000" y="3595009"/>
          <a:ext cx="5151438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22" name="数式" r:id="rId5" imgW="2590560" imgH="1091880" progId="Equation.3">
                  <p:embed/>
                </p:oleObj>
              </mc:Choice>
              <mc:Fallback>
                <p:oleObj name="数式" r:id="rId5" imgW="259056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95009"/>
                        <a:ext cx="5151438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2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transformation of the velocity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897159"/>
              </p:ext>
            </p:extLst>
          </p:nvPr>
        </p:nvGraphicFramePr>
        <p:xfrm>
          <a:off x="1143000" y="860953"/>
          <a:ext cx="5151438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98" name="数式" r:id="rId3" imgW="2590560" imgH="1091880" progId="Equation.3">
                  <p:embed/>
                </p:oleObj>
              </mc:Choice>
              <mc:Fallback>
                <p:oleObj name="数式" r:id="rId3" imgW="259056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60953"/>
                        <a:ext cx="5151438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389031"/>
              </p:ext>
            </p:extLst>
          </p:nvPr>
        </p:nvGraphicFramePr>
        <p:xfrm>
          <a:off x="1193800" y="3048000"/>
          <a:ext cx="52784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99" name="数式" r:id="rId5" imgW="2654280" imgH="812520" progId="Equation.3">
                  <p:embed/>
                </p:oleObj>
              </mc:Choice>
              <mc:Fallback>
                <p:oleObj name="数式" r:id="rId5" imgW="2654280" imgH="812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048000"/>
                        <a:ext cx="527843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335328"/>
              </p:ext>
            </p:extLst>
          </p:nvPr>
        </p:nvGraphicFramePr>
        <p:xfrm>
          <a:off x="1309688" y="4710113"/>
          <a:ext cx="4949825" cy="176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00" name="数式" r:id="rId7" imgW="2489040" imgH="888840" progId="Equation.3">
                  <p:embed/>
                </p:oleObj>
              </mc:Choice>
              <mc:Fallback>
                <p:oleObj name="数式" r:id="rId7" imgW="248904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4710113"/>
                        <a:ext cx="4949825" cy="176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3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" y="1527175"/>
            <a:ext cx="912114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2209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u</a:t>
            </a:r>
            <a:r>
              <a:rPr lang="en-US" sz="2400" i="1" baseline="-25000" dirty="0" err="1" smtClean="0">
                <a:latin typeface="+mj-lt"/>
              </a:rPr>
              <a:t>x</a:t>
            </a:r>
            <a:r>
              <a:rPr lang="en-US" sz="2400" i="1" dirty="0" smtClean="0">
                <a:latin typeface="+mj-lt"/>
              </a:rPr>
              <a:t>/c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32721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u</a:t>
            </a:r>
            <a:r>
              <a:rPr lang="en-US" sz="2400" i="1" baseline="-25000" dirty="0" err="1" smtClean="0">
                <a:latin typeface="+mj-lt"/>
              </a:rPr>
              <a:t>y</a:t>
            </a:r>
            <a:r>
              <a:rPr lang="en-US" sz="2400" i="1" dirty="0" smtClean="0">
                <a:latin typeface="+mj-lt"/>
              </a:rPr>
              <a:t>/c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80304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 velocity variation with </a:t>
            </a:r>
            <a:r>
              <a:rPr lang="en-US" sz="2400" dirty="0" smtClean="0">
                <a:latin typeface="Symbol" pitchFamily="18" charset="2"/>
              </a:rPr>
              <a:t>b: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2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01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Velocity transformations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752988"/>
              </p:ext>
            </p:extLst>
          </p:nvPr>
        </p:nvGraphicFramePr>
        <p:xfrm>
          <a:off x="144463" y="636588"/>
          <a:ext cx="881380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6" name="数式" r:id="rId3" imgW="4431960" imgH="1688760" progId="Equation.3">
                  <p:embed/>
                </p:oleObj>
              </mc:Choice>
              <mc:Fallback>
                <p:oleObj name="数式" r:id="rId3" imgW="443196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636588"/>
                        <a:ext cx="8813800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570002"/>
              </p:ext>
            </p:extLst>
          </p:nvPr>
        </p:nvGraphicFramePr>
        <p:xfrm>
          <a:off x="3114675" y="3887788"/>
          <a:ext cx="4016375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7" name="Equation" r:id="rId5" imgW="2019240" imgH="1358640" progId="Equation.DSMT4">
                  <p:embed/>
                </p:oleObj>
              </mc:Choice>
              <mc:Fallback>
                <p:oleObj name="Equation" r:id="rId5" imgW="2019240" imgH="1358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3887788"/>
                        <a:ext cx="4016375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49485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Velocity 4-vector:</a:t>
            </a:r>
          </a:p>
        </p:txBody>
      </p:sp>
    </p:spTree>
    <p:extLst>
      <p:ext uri="{BB962C8B-B14F-4D97-AF65-F5344CB8AC3E}">
        <p14:creationId xmlns:p14="http://schemas.microsoft.com/office/powerpoint/2010/main" val="7793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63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Significance of 4-velocity vector: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140962"/>
              </p:ext>
            </p:extLst>
          </p:nvPr>
        </p:nvGraphicFramePr>
        <p:xfrm>
          <a:off x="4989513" y="30163"/>
          <a:ext cx="1011237" cy="186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7" name="数式" r:id="rId3" imgW="507960" imgH="939600" progId="Equation.3">
                  <p:embed/>
                </p:oleObj>
              </mc:Choice>
              <mc:Fallback>
                <p:oleObj name="数式" r:id="rId3" imgW="5079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30163"/>
                        <a:ext cx="1011237" cy="186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699371"/>
              </p:ext>
            </p:extLst>
          </p:nvPr>
        </p:nvGraphicFramePr>
        <p:xfrm>
          <a:off x="2538413" y="2341563"/>
          <a:ext cx="3789362" cy="186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8" name="数式" r:id="rId5" imgW="1904760" imgH="939600" progId="Equation.3">
                  <p:embed/>
                </p:oleObj>
              </mc:Choice>
              <mc:Fallback>
                <p:oleObj name="数式" r:id="rId5" imgW="1904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2341563"/>
                        <a:ext cx="3789362" cy="186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040" y="1900981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Introduce the “rest” mass</a:t>
            </a:r>
            <a:r>
              <a:rPr lang="en-US" sz="2400" i="1" dirty="0" smtClean="0">
                <a:latin typeface="+mj-lt"/>
              </a:rPr>
              <a:t> m </a:t>
            </a:r>
            <a:r>
              <a:rPr lang="en-US" sz="2400" dirty="0" smtClean="0">
                <a:latin typeface="+mj-lt"/>
              </a:rPr>
              <a:t>of  particle characterized by velocity </a:t>
            </a:r>
            <a:r>
              <a:rPr lang="en-US" sz="2400" b="1" dirty="0" smtClean="0">
                <a:latin typeface="+mj-lt"/>
              </a:rPr>
              <a:t>u</a:t>
            </a:r>
            <a:r>
              <a:rPr lang="en-US" sz="2400" dirty="0" smtClean="0">
                <a:latin typeface="+mj-lt"/>
              </a:rPr>
              <a:t>:</a:t>
            </a:r>
            <a:r>
              <a:rPr lang="en-US" sz="2400" b="1" dirty="0" smtClean="0">
                <a:latin typeface="+mj-lt"/>
              </a:rPr>
              <a:t>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122003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energy-moment 4-vector: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382826"/>
              </p:ext>
            </p:extLst>
          </p:nvPr>
        </p:nvGraphicFramePr>
        <p:xfrm>
          <a:off x="515938" y="4667250"/>
          <a:ext cx="8475662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9" name="数式" r:id="rId7" imgW="5041800" imgH="939600" progId="Equation.3">
                  <p:embed/>
                </p:oleObj>
              </mc:Choice>
              <mc:Fallback>
                <p:oleObj name="数式" r:id="rId7" imgW="50418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4667250"/>
                        <a:ext cx="8475662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20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52400"/>
            <a:ext cx="7447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Properties of Energy-momentum 4-vector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066319"/>
              </p:ext>
            </p:extLst>
          </p:nvPr>
        </p:nvGraphicFramePr>
        <p:xfrm>
          <a:off x="465138" y="2667000"/>
          <a:ext cx="795549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1" name="数式" r:id="rId3" imgW="4889160" imgH="558720" progId="Equation.3">
                  <p:embed/>
                </p:oleObj>
              </mc:Choice>
              <mc:Fallback>
                <p:oleObj name="数式" r:id="rId3" imgW="48891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667000"/>
                        <a:ext cx="795549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06491"/>
              </p:ext>
            </p:extLst>
          </p:nvPr>
        </p:nvGraphicFramePr>
        <p:xfrm>
          <a:off x="838200" y="644545"/>
          <a:ext cx="2224282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2" name="数式" r:id="rId5" imgW="1155600" imgH="939600" progId="Equation.3">
                  <p:embed/>
                </p:oleObj>
              </mc:Choice>
              <mc:Fallback>
                <p:oleObj name="数式" r:id="rId5" imgW="11556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44545"/>
                        <a:ext cx="2224282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45758"/>
              </p:ext>
            </p:extLst>
          </p:nvPr>
        </p:nvGraphicFramePr>
        <p:xfrm>
          <a:off x="661821" y="3474084"/>
          <a:ext cx="8104600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3" name="Equation" r:id="rId7" imgW="6045120" imgH="2298600" progId="Equation.DSMT4">
                  <p:embed/>
                </p:oleObj>
              </mc:Choice>
              <mc:Fallback>
                <p:oleObj name="Equation" r:id="rId7" imgW="6045120" imgH="229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21" y="3474084"/>
                        <a:ext cx="8104600" cy="307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11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relativistic energy relationships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2159"/>
              </p:ext>
            </p:extLst>
          </p:nvPr>
        </p:nvGraphicFramePr>
        <p:xfrm>
          <a:off x="838200" y="644525"/>
          <a:ext cx="2298700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2" name="数式" r:id="rId3" imgW="1155600" imgH="939600" progId="Equation.3">
                  <p:embed/>
                </p:oleObj>
              </mc:Choice>
              <mc:Fallback>
                <p:oleObj name="数式" r:id="rId3" imgW="11556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44525"/>
                        <a:ext cx="2298700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014519"/>
              </p:ext>
            </p:extLst>
          </p:nvPr>
        </p:nvGraphicFramePr>
        <p:xfrm>
          <a:off x="990600" y="2971800"/>
          <a:ext cx="514667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3" name="数式" r:id="rId5" imgW="3060360" imgH="583920" progId="Equation.3">
                  <p:embed/>
                </p:oleObj>
              </mc:Choice>
              <mc:Fallback>
                <p:oleObj name="数式" r:id="rId5" imgW="30603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514667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508751"/>
              </p:ext>
            </p:extLst>
          </p:nvPr>
        </p:nvGraphicFramePr>
        <p:xfrm>
          <a:off x="963613" y="4094163"/>
          <a:ext cx="6427787" cy="230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4" name="数式" r:id="rId7" imgW="3822480" imgH="1371600" progId="Equation.3">
                  <p:embed/>
                </p:oleObj>
              </mc:Choice>
              <mc:Fallback>
                <p:oleObj name="数式" r:id="rId7" imgW="38224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4094163"/>
                        <a:ext cx="6427787" cy="230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theory of relativity and Maxwell’s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585926"/>
              </p:ext>
            </p:extLst>
          </p:nvPr>
        </p:nvGraphicFramePr>
        <p:xfrm>
          <a:off x="762000" y="1295400"/>
          <a:ext cx="6691312" cy="4684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9" name="数式" r:id="rId3" imgW="3225600" imgH="2260440" progId="Equation.3">
                  <p:embed/>
                </p:oleObj>
              </mc:Choice>
              <mc:Fallback>
                <p:oleObj name="数式" r:id="rId3" imgW="322560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6691312" cy="4684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4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999885"/>
              </p:ext>
            </p:extLst>
          </p:nvPr>
        </p:nvGraphicFramePr>
        <p:xfrm>
          <a:off x="2079625" y="817563"/>
          <a:ext cx="5453063" cy="560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3" name="数式" r:id="rId3" imgW="2743200" imgH="2819160" progId="Equation.3">
                  <p:embed/>
                </p:oleObj>
              </mc:Choice>
              <mc:Fallback>
                <p:oleObj name="数式" r:id="rId3" imgW="2743200" imgH="281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817563"/>
                        <a:ext cx="5453063" cy="560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243840"/>
            <a:ext cx="792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4-vectors:</a:t>
            </a:r>
          </a:p>
        </p:txBody>
      </p:sp>
    </p:spTree>
    <p:extLst>
      <p:ext uri="{BB962C8B-B14F-4D97-AF65-F5344CB8AC3E}">
        <p14:creationId xmlns:p14="http://schemas.microsoft.com/office/powerpoint/2010/main" val="30100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79038" y="1905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38" y="1219200"/>
            <a:ext cx="8297602" cy="475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004094"/>
              </p:ext>
            </p:extLst>
          </p:nvPr>
        </p:nvGraphicFramePr>
        <p:xfrm>
          <a:off x="4419600" y="228600"/>
          <a:ext cx="3308350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0" name="数式" r:id="rId3" imgW="1663560" imgH="914400" progId="Equation.3">
                  <p:embed/>
                </p:oleObj>
              </mc:Choice>
              <mc:Fallback>
                <p:oleObj name="数式" r:id="rId3" imgW="16635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"/>
                        <a:ext cx="3308350" cy="181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306840"/>
              </p:ext>
            </p:extLst>
          </p:nvPr>
        </p:nvGraphicFramePr>
        <p:xfrm>
          <a:off x="1143000" y="2590800"/>
          <a:ext cx="6235701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1" name="数式" r:id="rId5" imgW="3136680" imgH="774360" progId="Equation.3">
                  <p:embed/>
                </p:oleObj>
              </mc:Choice>
              <mc:Fallback>
                <p:oleObj name="数式" r:id="rId5" imgW="3136680" imgH="774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6235701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16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00" t="12403" r="31584" b="4186"/>
          <a:stretch/>
        </p:blipFill>
        <p:spPr bwMode="auto">
          <a:xfrm>
            <a:off x="1828800" y="25400"/>
            <a:ext cx="5397500" cy="683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Notions of special relativity</a:t>
            </a:r>
          </a:p>
          <a:p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The basic laws of physics are the same in all frames of reference (at rest or moving at constant velocity).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The speed of light in vacuum </a:t>
            </a:r>
            <a:r>
              <a:rPr lang="en-US" sz="2400" i="1" dirty="0" smtClean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 is the same in all frames of reference.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90600" y="3200400"/>
            <a:ext cx="3048000" cy="2438400"/>
            <a:chOff x="990600" y="3200400"/>
            <a:chExt cx="3048000" cy="24384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47800" y="2971800"/>
            <a:ext cx="3048000" cy="2438400"/>
            <a:chOff x="990600" y="3200400"/>
            <a:chExt cx="3048000" cy="24384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38100">
              <a:solidFill>
                <a:srgbClr val="DA32AA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381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ight Arrow 14"/>
          <p:cNvSpPr/>
          <p:nvPr/>
        </p:nvSpPr>
        <p:spPr>
          <a:xfrm>
            <a:off x="1447800" y="4038600"/>
            <a:ext cx="304800" cy="152400"/>
          </a:xfrm>
          <a:prstGeom prst="rightArrow">
            <a:avLst/>
          </a:prstGeom>
          <a:solidFill>
            <a:srgbClr val="DA32AA"/>
          </a:solidFill>
          <a:ln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91000" y="5638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00200" y="2667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</a:rPr>
              <a:t>y’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5100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52600" y="3881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  <p:sp>
        <p:nvSpPr>
          <p:cNvPr id="21" name="Oval 20"/>
          <p:cNvSpPr/>
          <p:nvPr/>
        </p:nvSpPr>
        <p:spPr>
          <a:xfrm>
            <a:off x="2743200" y="4343400"/>
            <a:ext cx="228600" cy="228600"/>
          </a:xfrm>
          <a:prstGeom prst="ellipse">
            <a:avLst/>
          </a:prstGeom>
          <a:solidFill>
            <a:srgbClr val="FC4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9812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5600" y="4643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2AA"/>
                </a:solidFill>
              </a:rPr>
              <a:t>y’</a:t>
            </a:r>
          </a:p>
        </p:txBody>
      </p:sp>
      <p:cxnSp>
        <p:nvCxnSpPr>
          <p:cNvPr id="25" name="Straight Connector 24"/>
          <p:cNvCxnSpPr>
            <a:endCxn id="21" idx="2"/>
          </p:cNvCxnSpPr>
          <p:nvPr/>
        </p:nvCxnSpPr>
        <p:spPr>
          <a:xfrm>
            <a:off x="1447800" y="4419600"/>
            <a:ext cx="1295400" cy="38100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871216" y="4538522"/>
            <a:ext cx="0" cy="871678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95600" y="4533900"/>
            <a:ext cx="0" cy="11049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90800" y="5177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y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990600" y="4419600"/>
            <a:ext cx="1828800" cy="381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86000" y="4038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3258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0600" y="3200400"/>
            <a:ext cx="3048000" cy="2438400"/>
            <a:chOff x="990600" y="3200400"/>
            <a:chExt cx="3048000" cy="2438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1447800" y="2971800"/>
            <a:ext cx="3048000" cy="2438400"/>
            <a:chOff x="990600" y="3200400"/>
            <a:chExt cx="3048000" cy="24384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38100">
              <a:solidFill>
                <a:srgbClr val="DA32AA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381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ight Arrow 10"/>
          <p:cNvSpPr/>
          <p:nvPr/>
        </p:nvSpPr>
        <p:spPr>
          <a:xfrm>
            <a:off x="1447800" y="4038600"/>
            <a:ext cx="304800" cy="152400"/>
          </a:xfrm>
          <a:prstGeom prst="rightArrow">
            <a:avLst/>
          </a:prstGeom>
          <a:solidFill>
            <a:srgbClr val="DA32AA"/>
          </a:solidFill>
          <a:ln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91000" y="5638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00200" y="2667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</a:rPr>
              <a:t>y’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5100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52600" y="3881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  <p:sp>
        <p:nvSpPr>
          <p:cNvPr id="17" name="Oval 16"/>
          <p:cNvSpPr/>
          <p:nvPr/>
        </p:nvSpPr>
        <p:spPr>
          <a:xfrm>
            <a:off x="2743200" y="4343400"/>
            <a:ext cx="228600" cy="228600"/>
          </a:xfrm>
          <a:prstGeom prst="ellipse">
            <a:avLst/>
          </a:prstGeom>
          <a:solidFill>
            <a:srgbClr val="FC4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600" y="4643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2AA"/>
                </a:solidFill>
              </a:rPr>
              <a:t>y’</a:t>
            </a:r>
          </a:p>
        </p:txBody>
      </p:sp>
      <p:cxnSp>
        <p:nvCxnSpPr>
          <p:cNvPr id="20" name="Straight Connector 19"/>
          <p:cNvCxnSpPr>
            <a:endCxn id="17" idx="2"/>
          </p:cNvCxnSpPr>
          <p:nvPr/>
        </p:nvCxnSpPr>
        <p:spPr>
          <a:xfrm>
            <a:off x="1447800" y="4419600"/>
            <a:ext cx="1295400" cy="38100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871216" y="4538522"/>
            <a:ext cx="0" cy="871678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895600" y="4533900"/>
            <a:ext cx="0" cy="11049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90800" y="5177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y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990600" y="4419600"/>
            <a:ext cx="1828800" cy="381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0" y="4038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2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transformations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887636"/>
              </p:ext>
            </p:extLst>
          </p:nvPr>
        </p:nvGraphicFramePr>
        <p:xfrm>
          <a:off x="5065776" y="297888"/>
          <a:ext cx="2674937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0" name="数式" r:id="rId3" imgW="1346040" imgH="1091880" progId="Equation.3">
                  <p:embed/>
                </p:oleObj>
              </mc:Choice>
              <mc:Fallback>
                <p:oleObj name="数式" r:id="rId3" imgW="134604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65776" y="297888"/>
                        <a:ext cx="2674937" cy="217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161374"/>
              </p:ext>
            </p:extLst>
          </p:nvPr>
        </p:nvGraphicFramePr>
        <p:xfrm>
          <a:off x="3810000" y="2654808"/>
          <a:ext cx="515143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1" name="数式" r:id="rId5" imgW="2590560" imgH="1079280" progId="Equation.3">
                  <p:embed/>
                </p:oleObj>
              </mc:Choice>
              <mc:Fallback>
                <p:oleObj name="数式" r:id="rId5" imgW="2590560" imgH="10792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654808"/>
                        <a:ext cx="5151438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51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Lorentz transformations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450245"/>
              </p:ext>
            </p:extLst>
          </p:nvPr>
        </p:nvGraphicFramePr>
        <p:xfrm>
          <a:off x="1295400" y="1069975"/>
          <a:ext cx="70199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9" name="数式" r:id="rId3" imgW="3530520" imgH="2565360" progId="Equation.3">
                  <p:embed/>
                </p:oleObj>
              </mc:Choice>
              <mc:Fallback>
                <p:oleObj name="数式" r:id="rId3" imgW="3530520" imgH="25653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069975"/>
                        <a:ext cx="70199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47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524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Examples of other 4-vectors </a:t>
            </a:r>
          </a:p>
          <a:p>
            <a:pPr algn="ctr"/>
            <a:r>
              <a:rPr lang="en-US" sz="2400" dirty="0" smtClean="0">
                <a:latin typeface="+mj-lt"/>
              </a:rPr>
              <a:t>applicable to the Lorentz transformation: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941370"/>
              </p:ext>
            </p:extLst>
          </p:nvPr>
        </p:nvGraphicFramePr>
        <p:xfrm>
          <a:off x="185419" y="1123950"/>
          <a:ext cx="8882381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8" name="数式" r:id="rId3" imgW="5283000" imgH="3047760" progId="Equation.3">
                  <p:embed/>
                </p:oleObj>
              </mc:Choice>
              <mc:Fallback>
                <p:oleObj name="数式" r:id="rId3" imgW="5283000" imgH="304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19" y="1123950"/>
                        <a:ext cx="8882381" cy="512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77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The Doppler Effect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298731"/>
              </p:ext>
            </p:extLst>
          </p:nvPr>
        </p:nvGraphicFramePr>
        <p:xfrm>
          <a:off x="76200" y="838200"/>
          <a:ext cx="895653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58" name="数式" r:id="rId3" imgW="5130720" imgH="2095200" progId="Equation.3">
                  <p:embed/>
                </p:oleObj>
              </mc:Choice>
              <mc:Fallback>
                <p:oleObj name="数式" r:id="rId3" imgW="5130720" imgH="209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838200"/>
                        <a:ext cx="895653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830640"/>
              </p:ext>
            </p:extLst>
          </p:nvPr>
        </p:nvGraphicFramePr>
        <p:xfrm>
          <a:off x="750888" y="4724400"/>
          <a:ext cx="5853112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59" name="数式" r:id="rId5" imgW="3352680" imgH="457200" progId="Equation.3">
                  <p:embed/>
                </p:oleObj>
              </mc:Choice>
              <mc:Fallback>
                <p:oleObj name="数式" r:id="rId5" imgW="33526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4724400"/>
                        <a:ext cx="5853112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9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The Doppler Effect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736011"/>
              </p:ext>
            </p:extLst>
          </p:nvPr>
        </p:nvGraphicFramePr>
        <p:xfrm>
          <a:off x="598488" y="1066800"/>
          <a:ext cx="5853112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32" name="数式" r:id="rId3" imgW="3352680" imgH="457200" progId="Equation.3">
                  <p:embed/>
                </p:oleObj>
              </mc:Choice>
              <mc:Fallback>
                <p:oleObj name="数式" r:id="rId3" imgW="3352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066800"/>
                        <a:ext cx="5853112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304800" y="2438400"/>
            <a:ext cx="4191000" cy="3662065"/>
            <a:chOff x="838200" y="2438400"/>
            <a:chExt cx="4191000" cy="3662065"/>
          </a:xfrm>
        </p:grpSpPr>
        <p:grpSp>
          <p:nvGrpSpPr>
            <p:cNvPr id="8" name="Group 7"/>
            <p:cNvGrpSpPr/>
            <p:nvPr/>
          </p:nvGrpSpPr>
          <p:grpSpPr>
            <a:xfrm>
              <a:off x="990600" y="3200400"/>
              <a:ext cx="3048000" cy="2438400"/>
              <a:chOff x="990600" y="3200400"/>
              <a:chExt cx="3048000" cy="2438400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990600" y="3200400"/>
                <a:ext cx="0" cy="2438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990600" y="5638800"/>
                <a:ext cx="3048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1447800" y="2971800"/>
              <a:ext cx="3048000" cy="2438400"/>
              <a:chOff x="990600" y="3200400"/>
              <a:chExt cx="3048000" cy="2438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>
                <a:off x="990600" y="3200400"/>
                <a:ext cx="0" cy="2438400"/>
              </a:xfrm>
              <a:prstGeom prst="straightConnector1">
                <a:avLst/>
              </a:prstGeom>
              <a:ln w="38100">
                <a:solidFill>
                  <a:srgbClr val="DA32AA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990600" y="5638800"/>
                <a:ext cx="3048000" cy="0"/>
              </a:xfrm>
              <a:prstGeom prst="straightConnector1">
                <a:avLst/>
              </a:prstGeom>
              <a:ln w="381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ight Arrow 13"/>
            <p:cNvSpPr/>
            <p:nvPr/>
          </p:nvSpPr>
          <p:spPr>
            <a:xfrm rot="18707894">
              <a:off x="1447800" y="4038600"/>
              <a:ext cx="304800" cy="152400"/>
            </a:xfrm>
            <a:prstGeom prst="rightArrow">
              <a:avLst/>
            </a:prstGeom>
            <a:solidFill>
              <a:srgbClr val="DA32AA"/>
            </a:solidFill>
            <a:ln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638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38200" y="2743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72000" y="510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x’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3881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v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71600" y="2438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y’</a:t>
              </a:r>
            </a:p>
          </p:txBody>
        </p:sp>
        <p:sp>
          <p:nvSpPr>
            <p:cNvPr id="29" name="Right Arrow 28"/>
            <p:cNvSpPr/>
            <p:nvPr/>
          </p:nvSpPr>
          <p:spPr>
            <a:xfrm rot="19233600">
              <a:off x="2117572" y="3757155"/>
              <a:ext cx="1447800" cy="228600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 rot="20099721">
              <a:off x="1739048" y="4492371"/>
              <a:ext cx="1447800" cy="228600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43200" y="32721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k’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79344" y="455458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7030A0"/>
                  </a:solidFill>
                  <a:latin typeface="+mj-lt"/>
                </a:rPr>
                <a:t>k</a:t>
              </a:r>
            </a:p>
          </p:txBody>
        </p:sp>
      </p:grp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55913"/>
              </p:ext>
            </p:extLst>
          </p:nvPr>
        </p:nvGraphicFramePr>
        <p:xfrm>
          <a:off x="3505200" y="2198687"/>
          <a:ext cx="5786437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33" name="数式" r:id="rId5" imgW="3314520" imgH="965160" progId="Equation.3">
                  <p:embed/>
                </p:oleObj>
              </mc:Choice>
              <mc:Fallback>
                <p:oleObj name="数式" r:id="rId5" imgW="3314520" imgH="965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198687"/>
                        <a:ext cx="5786437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65913"/>
              </p:ext>
            </p:extLst>
          </p:nvPr>
        </p:nvGraphicFramePr>
        <p:xfrm>
          <a:off x="4949825" y="4048125"/>
          <a:ext cx="396875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34" name="数式" r:id="rId7" imgW="2273040" imgH="1346040" progId="Equation.3">
                  <p:embed/>
                </p:oleObj>
              </mc:Choice>
              <mc:Fallback>
                <p:oleObj name="数式" r:id="rId7" imgW="2273040" imgH="13460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4048125"/>
                        <a:ext cx="3968750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82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19313</TotalTime>
  <Words>408</Words>
  <Application>Microsoft Office PowerPoint</Application>
  <PresentationFormat>On-screen Show (4:3)</PresentationFormat>
  <Paragraphs>123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数式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1139</cp:revision>
  <cp:lastPrinted>2014-03-24T08:03:21Z</cp:lastPrinted>
  <dcterms:created xsi:type="dcterms:W3CDTF">2012-01-10T18:32:24Z</dcterms:created>
  <dcterms:modified xsi:type="dcterms:W3CDTF">2015-03-27T14:03:10Z</dcterms:modified>
</cp:coreProperties>
</file>