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96" r:id="rId2"/>
    <p:sldId id="354" r:id="rId3"/>
    <p:sldId id="357" r:id="rId4"/>
    <p:sldId id="358" r:id="rId5"/>
    <p:sldId id="370" r:id="rId6"/>
    <p:sldId id="371" r:id="rId7"/>
    <p:sldId id="376" r:id="rId8"/>
    <p:sldId id="372" r:id="rId9"/>
    <p:sldId id="373" r:id="rId10"/>
    <p:sldId id="374" r:id="rId11"/>
    <p:sldId id="375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99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2AA"/>
    <a:srgbClr val="FC481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60"/>
  </p:normalViewPr>
  <p:slideViewPr>
    <p:cSldViewPr>
      <p:cViewPr varScale="1">
        <p:scale>
          <a:sx n="56" d="100"/>
          <a:sy n="56" d="100"/>
        </p:scale>
        <p:origin x="9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8194727C-8B30-4386-9703-61EF7B04C9A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7E357BCF-F272-4C79-9BBA-DF21EFA30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3/30/2015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47" tIns="48324" rIns="96647" bIns="483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420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3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3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04800"/>
            <a:ext cx="8991600" cy="66479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PHY 712 Electrodynamics</a:t>
            </a:r>
          </a:p>
          <a:p>
            <a:pPr algn="ctr"/>
            <a:r>
              <a:rPr lang="en-US" sz="3200" b="1" dirty="0" smtClean="0"/>
              <a:t>9-9:50 AM  MWF  Olin 103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Plan for Lecture 26:</a:t>
            </a:r>
            <a:endParaRPr lang="en-US" sz="3200" b="1" dirty="0">
              <a:solidFill>
                <a:schemeClr val="folHlink"/>
              </a:solidFill>
            </a:endParaRPr>
          </a:p>
          <a:p>
            <a:pPr marL="457200" lvl="2" algn="ctr">
              <a:spcBef>
                <a:spcPct val="50000"/>
              </a:spcBef>
            </a:pPr>
            <a:r>
              <a:rPr lang="en-US" sz="3200" b="1" dirty="0" smtClean="0">
                <a:solidFill>
                  <a:schemeClr val="folHlink"/>
                </a:solidFill>
              </a:rPr>
              <a:t>Continue reading Chap. 11 – </a:t>
            </a:r>
          </a:p>
          <a:p>
            <a:pPr marL="457200" lvl="2" algn="ctr">
              <a:spcBef>
                <a:spcPct val="50000"/>
              </a:spcBef>
            </a:pPr>
            <a:r>
              <a:rPr lang="en-US" sz="3200" b="1" dirty="0" smtClean="0">
                <a:solidFill>
                  <a:schemeClr val="folHlink"/>
                </a:solidFill>
              </a:rPr>
              <a:t>Theory of Special Relativity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lphaUcPeriod"/>
            </a:pPr>
            <a:r>
              <a:rPr lang="en-US" sz="2800" b="1" dirty="0" smtClean="0">
                <a:solidFill>
                  <a:schemeClr val="folHlink"/>
                </a:solidFill>
              </a:rPr>
              <a:t>Lorentz transformation relations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lphaUcPeriod"/>
            </a:pPr>
            <a:r>
              <a:rPr lang="en-US" sz="2800" b="1" dirty="0" smtClean="0">
                <a:solidFill>
                  <a:schemeClr val="folHlink"/>
                </a:solidFill>
              </a:rPr>
              <a:t>Electromagnetic field transformations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lphaUcPeriod"/>
            </a:pPr>
            <a:r>
              <a:rPr lang="en-US" sz="2800" b="1" dirty="0">
                <a:solidFill>
                  <a:schemeClr val="folHlink"/>
                </a:solidFill>
              </a:rPr>
              <a:t>Connection to </a:t>
            </a:r>
            <a:r>
              <a:rPr lang="en-US" sz="2800" b="1" dirty="0" err="1">
                <a:solidFill>
                  <a:srgbClr val="7030A0"/>
                </a:solidFill>
              </a:rPr>
              <a:t>Liénard-Wiechert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>
                <a:solidFill>
                  <a:schemeClr val="folHlink"/>
                </a:solidFill>
              </a:rPr>
              <a:t>potentials for constant velocity sources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lphaUcPeriod"/>
            </a:pPr>
            <a:endParaRPr lang="en-US" sz="3200" b="1" dirty="0" smtClean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8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048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Electric and Magnetic field relationships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488781"/>
              </p:ext>
            </p:extLst>
          </p:nvPr>
        </p:nvGraphicFramePr>
        <p:xfrm>
          <a:off x="685800" y="766465"/>
          <a:ext cx="231775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10" name="数式" r:id="rId3" imgW="1117440" imgH="393480" progId="Equation.3">
                  <p:embed/>
                </p:oleObj>
              </mc:Choice>
              <mc:Fallback>
                <p:oleObj name="数式" r:id="rId3" imgW="11174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766465"/>
                        <a:ext cx="2317750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364571"/>
              </p:ext>
            </p:extLst>
          </p:nvPr>
        </p:nvGraphicFramePr>
        <p:xfrm>
          <a:off x="3465513" y="750888"/>
          <a:ext cx="4505325" cy="26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11" name="Equation" r:id="rId5" imgW="2171520" imgH="1269720" progId="Equation.DSMT4">
                  <p:embed/>
                </p:oleObj>
              </mc:Choice>
              <mc:Fallback>
                <p:oleObj name="Equation" r:id="rId5" imgW="2171520" imgH="1269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3" y="750888"/>
                        <a:ext cx="4505325" cy="263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422429"/>
              </p:ext>
            </p:extLst>
          </p:nvPr>
        </p:nvGraphicFramePr>
        <p:xfrm>
          <a:off x="685800" y="3429000"/>
          <a:ext cx="1344613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12" name="数式" r:id="rId7" imgW="647640" imgH="177480" progId="Equation.3">
                  <p:embed/>
                </p:oleObj>
              </mc:Choice>
              <mc:Fallback>
                <p:oleObj name="数式" r:id="rId7" imgW="647640" imgH="177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429000"/>
                        <a:ext cx="1344613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6249"/>
              </p:ext>
            </p:extLst>
          </p:nvPr>
        </p:nvGraphicFramePr>
        <p:xfrm>
          <a:off x="3533775" y="3465513"/>
          <a:ext cx="4216400" cy="270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13" name="数式" r:id="rId9" imgW="2031840" imgH="1307880" progId="Equation.3">
                  <p:embed/>
                </p:oleObj>
              </mc:Choice>
              <mc:Fallback>
                <p:oleObj name="数式" r:id="rId9" imgW="2031840" imgH="13078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775" y="3465513"/>
                        <a:ext cx="4216400" cy="270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03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5461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Field strength tensor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73104"/>
              </p:ext>
            </p:extLst>
          </p:nvPr>
        </p:nvGraphicFramePr>
        <p:xfrm>
          <a:off x="3810000" y="241617"/>
          <a:ext cx="276701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90" name="数式" r:id="rId3" imgW="1333440" imgH="228600" progId="Equation.3">
                  <p:embed/>
                </p:oleObj>
              </mc:Choice>
              <mc:Fallback>
                <p:oleObj name="数式" r:id="rId3" imgW="133344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41617"/>
                        <a:ext cx="2767013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043053"/>
              </p:ext>
            </p:extLst>
          </p:nvPr>
        </p:nvGraphicFramePr>
        <p:xfrm>
          <a:off x="609600" y="609600"/>
          <a:ext cx="4164013" cy="195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91" name="数式" r:id="rId5" imgW="2006280" imgH="939600" progId="Equation.3">
                  <p:embed/>
                </p:oleObj>
              </mc:Choice>
              <mc:Fallback>
                <p:oleObj name="数式" r:id="rId5" imgW="2006280" imgH="939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609600"/>
                        <a:ext cx="4164013" cy="195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2438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Transformation of field strength tensor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061571"/>
              </p:ext>
            </p:extLst>
          </p:nvPr>
        </p:nvGraphicFramePr>
        <p:xfrm>
          <a:off x="106362" y="2873760"/>
          <a:ext cx="8961438" cy="352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92" name="数式" r:id="rId7" imgW="4775040" imgH="1879560" progId="Equation.3">
                  <p:embed/>
                </p:oleObj>
              </mc:Choice>
              <mc:Fallback>
                <p:oleObj name="数式" r:id="rId7" imgW="4775040" imgH="18795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" y="2873760"/>
                        <a:ext cx="8961438" cy="3527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176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5280" y="409247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Inverse transformation of field strength tensor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4885442"/>
              </p:ext>
            </p:extLst>
          </p:nvPr>
        </p:nvGraphicFramePr>
        <p:xfrm>
          <a:off x="76200" y="1066800"/>
          <a:ext cx="8985250" cy="352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98" name="数式" r:id="rId3" imgW="4787640" imgH="1879560" progId="Equation.3">
                  <p:embed/>
                </p:oleObj>
              </mc:Choice>
              <mc:Fallback>
                <p:oleObj name="数式" r:id="rId3" imgW="4787640" imgH="1879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066800"/>
                        <a:ext cx="8985250" cy="352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134508"/>
              </p:ext>
            </p:extLst>
          </p:nvPr>
        </p:nvGraphicFramePr>
        <p:xfrm>
          <a:off x="1295400" y="4648200"/>
          <a:ext cx="5459413" cy="176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99" name="数式" r:id="rId5" imgW="2908080" imgH="939600" progId="Equation.3">
                  <p:embed/>
                </p:oleObj>
              </mc:Choice>
              <mc:Fallback>
                <p:oleObj name="数式" r:id="rId5" imgW="29080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648200"/>
                        <a:ext cx="5459413" cy="176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066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810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Example: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52400" y="1600200"/>
            <a:ext cx="4191000" cy="2895600"/>
            <a:chOff x="152400" y="1600200"/>
            <a:chExt cx="4191000" cy="289560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838200" y="1600200"/>
              <a:ext cx="0" cy="20574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838200" y="3657600"/>
              <a:ext cx="3200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152400" y="3657600"/>
              <a:ext cx="685800" cy="762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990600" y="16002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+mj-lt"/>
                </a:rPr>
                <a:t>y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1000" y="4034135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+mj-lt"/>
                </a:rPr>
                <a:t>z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038600" y="3424535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+mj-lt"/>
                </a:rPr>
                <a:t>x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62000" y="1524000"/>
            <a:ext cx="4724400" cy="2895600"/>
            <a:chOff x="152400" y="1600200"/>
            <a:chExt cx="4724400" cy="2895600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838200" y="1600200"/>
              <a:ext cx="0" cy="2057400"/>
            </a:xfrm>
            <a:prstGeom prst="straightConnector1">
              <a:avLst/>
            </a:prstGeom>
            <a:ln w="25400">
              <a:solidFill>
                <a:srgbClr val="DA32A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838200" y="3657600"/>
              <a:ext cx="3200400" cy="0"/>
            </a:xfrm>
            <a:prstGeom prst="straightConnector1">
              <a:avLst/>
            </a:prstGeom>
            <a:ln w="25400">
              <a:solidFill>
                <a:srgbClr val="DA32A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152400" y="3657600"/>
              <a:ext cx="685800" cy="762000"/>
            </a:xfrm>
            <a:prstGeom prst="straightConnector1">
              <a:avLst/>
            </a:prstGeom>
            <a:ln w="25400">
              <a:solidFill>
                <a:srgbClr val="DA32A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990600" y="1600200"/>
              <a:ext cx="6096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DA32AA"/>
                  </a:solidFill>
                  <a:latin typeface="+mj-lt"/>
                </a:rPr>
                <a:t>y’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1000" y="4034135"/>
              <a:ext cx="6096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DA32AA"/>
                  </a:solidFill>
                  <a:latin typeface="+mj-lt"/>
                </a:rPr>
                <a:t>z’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038600" y="3424535"/>
              <a:ext cx="838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DA32AA"/>
                  </a:solidFill>
                  <a:latin typeface="+mj-lt"/>
                </a:rPr>
                <a:t>x’</a:t>
              </a:r>
            </a:p>
          </p:txBody>
        </p:sp>
      </p:grpSp>
      <p:sp>
        <p:nvSpPr>
          <p:cNvPr id="23" name="Oval 22"/>
          <p:cNvSpPr/>
          <p:nvPr/>
        </p:nvSpPr>
        <p:spPr>
          <a:xfrm>
            <a:off x="1341120" y="3444240"/>
            <a:ext cx="228600" cy="23083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600200" y="3048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q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822960" y="2316480"/>
            <a:ext cx="617220" cy="123667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Left Brace 26"/>
          <p:cNvSpPr/>
          <p:nvPr/>
        </p:nvSpPr>
        <p:spPr>
          <a:xfrm>
            <a:off x="381000" y="2316480"/>
            <a:ext cx="304800" cy="1338887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" y="2743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b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533894"/>
              </p:ext>
            </p:extLst>
          </p:nvPr>
        </p:nvGraphicFramePr>
        <p:xfrm>
          <a:off x="1752600" y="4038600"/>
          <a:ext cx="5459413" cy="176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2" name="数式" r:id="rId3" imgW="2908080" imgH="939600" progId="Equation.3">
                  <p:embed/>
                </p:oleObj>
              </mc:Choice>
              <mc:Fallback>
                <p:oleObj name="数式" r:id="rId3" imgW="29080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038600"/>
                        <a:ext cx="5459413" cy="176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996105"/>
              </p:ext>
            </p:extLst>
          </p:nvPr>
        </p:nvGraphicFramePr>
        <p:xfrm>
          <a:off x="3276600" y="552450"/>
          <a:ext cx="4219575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3" name="数式" r:id="rId5" imgW="2247840" imgH="876240" progId="Equation.3">
                  <p:embed/>
                </p:oleObj>
              </mc:Choice>
              <mc:Fallback>
                <p:oleObj name="数式" r:id="rId5" imgW="2247840" imgH="876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52450"/>
                        <a:ext cx="4219575" cy="164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ight Arrow 30"/>
          <p:cNvSpPr/>
          <p:nvPr/>
        </p:nvSpPr>
        <p:spPr>
          <a:xfrm>
            <a:off x="1455420" y="2316480"/>
            <a:ext cx="449580" cy="236220"/>
          </a:xfrm>
          <a:prstGeom prst="rightArrow">
            <a:avLst/>
          </a:prstGeom>
          <a:solidFill>
            <a:srgbClr val="DA32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440180" y="24339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DA32AA"/>
                </a:solidFill>
                <a:latin typeface="+mj-lt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37711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810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6680" y="25123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b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743369"/>
              </p:ext>
            </p:extLst>
          </p:nvPr>
        </p:nvGraphicFramePr>
        <p:xfrm>
          <a:off x="4495800" y="3530600"/>
          <a:ext cx="3765550" cy="309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46" name="数式" r:id="rId3" imgW="2006280" imgH="1650960" progId="Equation.3">
                  <p:embed/>
                </p:oleObj>
              </mc:Choice>
              <mc:Fallback>
                <p:oleObj name="数式" r:id="rId3" imgW="2006280" imgH="1650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530600"/>
                        <a:ext cx="3765550" cy="309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943883"/>
              </p:ext>
            </p:extLst>
          </p:nvPr>
        </p:nvGraphicFramePr>
        <p:xfrm>
          <a:off x="3276600" y="552450"/>
          <a:ext cx="4219575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47" name="数式" r:id="rId5" imgW="2247840" imgH="876240" progId="Equation.3">
                  <p:embed/>
                </p:oleObj>
              </mc:Choice>
              <mc:Fallback>
                <p:oleObj name="数式" r:id="rId5" imgW="2247840" imgH="876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52450"/>
                        <a:ext cx="4219575" cy="164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28600" y="1219200"/>
            <a:ext cx="5334000" cy="2971800"/>
            <a:chOff x="152400" y="1524000"/>
            <a:chExt cx="5334000" cy="2971800"/>
          </a:xfrm>
        </p:grpSpPr>
        <p:grpSp>
          <p:nvGrpSpPr>
            <p:cNvPr id="15" name="Group 14"/>
            <p:cNvGrpSpPr/>
            <p:nvPr/>
          </p:nvGrpSpPr>
          <p:grpSpPr>
            <a:xfrm>
              <a:off x="152400" y="1600200"/>
              <a:ext cx="4191000" cy="2895600"/>
              <a:chOff x="152400" y="1600200"/>
              <a:chExt cx="4191000" cy="2895600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V="1">
                <a:off x="838200" y="1600200"/>
                <a:ext cx="0" cy="20574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>
                <a:off x="838200" y="3657600"/>
                <a:ext cx="32004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 flipH="1">
                <a:off x="152400" y="3657600"/>
                <a:ext cx="685800" cy="7620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990600" y="1600200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+mj-lt"/>
                  </a:rPr>
                  <a:t>y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81000" y="4034135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+mj-lt"/>
                  </a:rPr>
                  <a:t>z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038600" y="3424535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+mj-lt"/>
                  </a:rPr>
                  <a:t>x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762000" y="1524000"/>
              <a:ext cx="4724400" cy="2895600"/>
              <a:chOff x="152400" y="1600200"/>
              <a:chExt cx="4724400" cy="2895600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flipV="1">
                <a:off x="838200" y="1600200"/>
                <a:ext cx="0" cy="2057400"/>
              </a:xfrm>
              <a:prstGeom prst="straightConnector1">
                <a:avLst/>
              </a:prstGeom>
              <a:ln w="25400">
                <a:solidFill>
                  <a:srgbClr val="DA32AA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838200" y="3657600"/>
                <a:ext cx="3200400" cy="0"/>
              </a:xfrm>
              <a:prstGeom prst="straightConnector1">
                <a:avLst/>
              </a:prstGeom>
              <a:ln w="25400">
                <a:solidFill>
                  <a:srgbClr val="DA32AA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H="1">
                <a:off x="152400" y="3657600"/>
                <a:ext cx="685800" cy="762000"/>
              </a:xfrm>
              <a:prstGeom prst="straightConnector1">
                <a:avLst/>
              </a:prstGeom>
              <a:ln w="25400">
                <a:solidFill>
                  <a:srgbClr val="DA32AA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990600" y="1600200"/>
                <a:ext cx="6096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DA32AA"/>
                    </a:solidFill>
                    <a:latin typeface="+mj-lt"/>
                  </a:rPr>
                  <a:t>y’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81000" y="4034135"/>
                <a:ext cx="6096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DA32AA"/>
                    </a:solidFill>
                    <a:latin typeface="+mj-lt"/>
                  </a:rPr>
                  <a:t>z’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038600" y="3424535"/>
                <a:ext cx="8382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DA32AA"/>
                    </a:solidFill>
                    <a:latin typeface="+mj-lt"/>
                  </a:rPr>
                  <a:t>x’</a:t>
                </a:r>
              </a:p>
            </p:txBody>
          </p:sp>
        </p:grpSp>
        <p:sp>
          <p:nvSpPr>
            <p:cNvPr id="23" name="Oval 22"/>
            <p:cNvSpPr/>
            <p:nvPr/>
          </p:nvSpPr>
          <p:spPr>
            <a:xfrm>
              <a:off x="1341120" y="3444240"/>
              <a:ext cx="228600" cy="23083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600200" y="30480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q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H="1" flipV="1">
              <a:off x="822960" y="2316480"/>
              <a:ext cx="617220" cy="123667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Left Brace 26"/>
            <p:cNvSpPr/>
            <p:nvPr/>
          </p:nvSpPr>
          <p:spPr>
            <a:xfrm>
              <a:off x="381000" y="2316480"/>
              <a:ext cx="304800" cy="1338887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1455420" y="2316480"/>
              <a:ext cx="449580" cy="236220"/>
            </a:xfrm>
            <a:prstGeom prst="rightArrow">
              <a:avLst/>
            </a:prstGeom>
            <a:solidFill>
              <a:srgbClr val="DA32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440180" y="24339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DA32AA"/>
                  </a:solidFill>
                  <a:latin typeface="+mj-lt"/>
                </a:rPr>
                <a:t>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35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810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6680" y="25123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b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011324"/>
              </p:ext>
            </p:extLst>
          </p:nvPr>
        </p:nvGraphicFramePr>
        <p:xfrm>
          <a:off x="4400550" y="3506788"/>
          <a:ext cx="3956050" cy="314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70" name="数式" r:id="rId3" imgW="2108160" imgH="1676160" progId="Equation.3">
                  <p:embed/>
                </p:oleObj>
              </mc:Choice>
              <mc:Fallback>
                <p:oleObj name="数式" r:id="rId3" imgW="2108160" imgH="1676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3506788"/>
                        <a:ext cx="3956050" cy="314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025158"/>
              </p:ext>
            </p:extLst>
          </p:nvPr>
        </p:nvGraphicFramePr>
        <p:xfrm>
          <a:off x="3276600" y="552450"/>
          <a:ext cx="4219575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71" name="数式" r:id="rId5" imgW="2247840" imgH="876240" progId="Equation.3">
                  <p:embed/>
                </p:oleObj>
              </mc:Choice>
              <mc:Fallback>
                <p:oleObj name="数式" r:id="rId5" imgW="2247840" imgH="876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52450"/>
                        <a:ext cx="4219575" cy="164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28600" y="1219200"/>
            <a:ext cx="5334000" cy="2971800"/>
            <a:chOff x="152400" y="1524000"/>
            <a:chExt cx="5334000" cy="2971800"/>
          </a:xfrm>
        </p:grpSpPr>
        <p:grpSp>
          <p:nvGrpSpPr>
            <p:cNvPr id="15" name="Group 14"/>
            <p:cNvGrpSpPr/>
            <p:nvPr/>
          </p:nvGrpSpPr>
          <p:grpSpPr>
            <a:xfrm>
              <a:off x="152400" y="1600200"/>
              <a:ext cx="4191000" cy="2895600"/>
              <a:chOff x="152400" y="1600200"/>
              <a:chExt cx="4191000" cy="2895600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V="1">
                <a:off x="838200" y="1600200"/>
                <a:ext cx="0" cy="20574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>
                <a:off x="838200" y="3657600"/>
                <a:ext cx="32004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 flipH="1">
                <a:off x="152400" y="3657600"/>
                <a:ext cx="685800" cy="7620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990600" y="1600200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+mj-lt"/>
                  </a:rPr>
                  <a:t>y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81000" y="4034135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+mj-lt"/>
                  </a:rPr>
                  <a:t>z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038600" y="3424535"/>
                <a:ext cx="304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+mj-lt"/>
                  </a:rPr>
                  <a:t>x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762000" y="1524000"/>
              <a:ext cx="4724400" cy="2895600"/>
              <a:chOff x="152400" y="1600200"/>
              <a:chExt cx="4724400" cy="2895600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flipV="1">
                <a:off x="838200" y="1600200"/>
                <a:ext cx="0" cy="2057400"/>
              </a:xfrm>
              <a:prstGeom prst="straightConnector1">
                <a:avLst/>
              </a:prstGeom>
              <a:ln w="25400">
                <a:solidFill>
                  <a:srgbClr val="DA32AA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838200" y="3657600"/>
                <a:ext cx="3200400" cy="0"/>
              </a:xfrm>
              <a:prstGeom prst="straightConnector1">
                <a:avLst/>
              </a:prstGeom>
              <a:ln w="25400">
                <a:solidFill>
                  <a:srgbClr val="DA32AA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H="1">
                <a:off x="152400" y="3657600"/>
                <a:ext cx="685800" cy="762000"/>
              </a:xfrm>
              <a:prstGeom prst="straightConnector1">
                <a:avLst/>
              </a:prstGeom>
              <a:ln w="25400">
                <a:solidFill>
                  <a:srgbClr val="DA32AA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990600" y="1600200"/>
                <a:ext cx="6096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DA32AA"/>
                    </a:solidFill>
                    <a:latin typeface="+mj-lt"/>
                  </a:rPr>
                  <a:t>y’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81000" y="4034135"/>
                <a:ext cx="6096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DA32AA"/>
                    </a:solidFill>
                    <a:latin typeface="+mj-lt"/>
                  </a:rPr>
                  <a:t>z’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038600" y="3424535"/>
                <a:ext cx="8382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DA32AA"/>
                    </a:solidFill>
                    <a:latin typeface="+mj-lt"/>
                  </a:rPr>
                  <a:t>x’</a:t>
                </a:r>
              </a:p>
            </p:txBody>
          </p:sp>
        </p:grpSp>
        <p:sp>
          <p:nvSpPr>
            <p:cNvPr id="23" name="Oval 22"/>
            <p:cNvSpPr/>
            <p:nvPr/>
          </p:nvSpPr>
          <p:spPr>
            <a:xfrm>
              <a:off x="1341120" y="3444240"/>
              <a:ext cx="228600" cy="23083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600200" y="30480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+mj-lt"/>
                </a:rPr>
                <a:t>q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H="1" flipV="1">
              <a:off x="822960" y="2316480"/>
              <a:ext cx="617220" cy="123667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Left Brace 26"/>
            <p:cNvSpPr/>
            <p:nvPr/>
          </p:nvSpPr>
          <p:spPr>
            <a:xfrm>
              <a:off x="381000" y="2316480"/>
              <a:ext cx="304800" cy="1338887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1455420" y="2316480"/>
              <a:ext cx="449580" cy="236220"/>
            </a:xfrm>
            <a:prstGeom prst="rightArrow">
              <a:avLst/>
            </a:prstGeom>
            <a:solidFill>
              <a:srgbClr val="DA32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440180" y="24339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DA32AA"/>
                  </a:solidFill>
                  <a:latin typeface="+mj-lt"/>
                </a:rPr>
                <a:t>v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6680" y="4800600"/>
            <a:ext cx="3246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Expression in terms of consistent coordinates</a:t>
            </a:r>
          </a:p>
        </p:txBody>
      </p:sp>
    </p:spTree>
    <p:extLst>
      <p:ext uri="{BB962C8B-B14F-4D97-AF65-F5344CB8AC3E}">
        <p14:creationId xmlns:p14="http://schemas.microsoft.com/office/powerpoint/2010/main" val="333368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16</a:t>
            </a:fld>
            <a:endParaRPr lang="en-US" dirty="0"/>
          </a:p>
        </p:txBody>
      </p:sp>
      <p:pic>
        <p:nvPicPr>
          <p:cNvPr id="1679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524000"/>
            <a:ext cx="82867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504807"/>
              </p:ext>
            </p:extLst>
          </p:nvPr>
        </p:nvGraphicFramePr>
        <p:xfrm>
          <a:off x="990600" y="381000"/>
          <a:ext cx="264477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90" name="数式" r:id="rId4" imgW="1409400" imgH="469800" progId="Equation.3">
                  <p:embed/>
                </p:oleObj>
              </mc:Choice>
              <mc:Fallback>
                <p:oleObj name="数式" r:id="rId4" imgW="14094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"/>
                        <a:ext cx="2644775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76800" y="20574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Symbol" pitchFamily="18" charset="2"/>
              </a:rPr>
              <a:t>g</a:t>
            </a:r>
            <a:r>
              <a:rPr lang="en-US" sz="2400" baseline="-25000" dirty="0" err="1" smtClean="0">
                <a:latin typeface="+mj-lt"/>
              </a:rPr>
              <a:t>v</a:t>
            </a:r>
            <a:r>
              <a:rPr lang="en-US" sz="2400" dirty="0" smtClean="0">
                <a:latin typeface="+mj-lt"/>
              </a:rPr>
              <a:t>=10</a:t>
            </a:r>
            <a:endParaRPr lang="en-US" sz="2400" baseline="-25000" dirty="0" smtClean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0" y="395793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Symbol" pitchFamily="18" charset="2"/>
              </a:rPr>
              <a:t>g</a:t>
            </a:r>
            <a:r>
              <a:rPr lang="en-US" sz="2400" baseline="-25000" dirty="0" err="1" smtClean="0">
                <a:latin typeface="+mj-lt"/>
              </a:rPr>
              <a:t>v</a:t>
            </a:r>
            <a:r>
              <a:rPr lang="en-US" sz="2400" dirty="0" smtClean="0">
                <a:latin typeface="+mj-lt"/>
              </a:rPr>
              <a:t>=2</a:t>
            </a:r>
            <a:endParaRPr lang="en-US" sz="2400" baseline="-25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607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Examination of this system from the viewpoint of the</a:t>
            </a:r>
          </a:p>
          <a:p>
            <a:r>
              <a:rPr lang="en-US" sz="2400" dirty="0" smtClean="0">
                <a:latin typeface="+mj-lt"/>
              </a:rPr>
              <a:t>the </a:t>
            </a:r>
            <a:r>
              <a:rPr lang="en-US" sz="2400" dirty="0" err="1" smtClean="0">
                <a:latin typeface="+mj-lt"/>
              </a:rPr>
              <a:t>Li</a:t>
            </a:r>
            <a:r>
              <a:rPr lang="en-US" sz="2400" dirty="0" err="1"/>
              <a:t>è</a:t>
            </a:r>
            <a:r>
              <a:rPr lang="en-US" sz="2400" dirty="0" err="1" smtClean="0">
                <a:latin typeface="+mj-lt"/>
              </a:rPr>
              <a:t>nard-Wiechert</a:t>
            </a:r>
            <a:r>
              <a:rPr lang="en-US" sz="2400" dirty="0" smtClean="0">
                <a:latin typeface="+mj-lt"/>
              </a:rPr>
              <a:t> potentials (temporarily keeping SI units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743447"/>
              </p:ext>
            </p:extLst>
          </p:nvPr>
        </p:nvGraphicFramePr>
        <p:xfrm>
          <a:off x="457200" y="2438400"/>
          <a:ext cx="8081963" cy="368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18" name="Equation" r:id="rId3" imgW="3898800" imgH="1777680" progId="Equation.DSMT4">
                  <p:embed/>
                </p:oleObj>
              </mc:Choice>
              <mc:Fallback>
                <p:oleObj name="Equation" r:id="rId3" imgW="3898800" imgH="1777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2438400"/>
                        <a:ext cx="8081963" cy="368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562405"/>
              </p:ext>
            </p:extLst>
          </p:nvPr>
        </p:nvGraphicFramePr>
        <p:xfrm>
          <a:off x="457200" y="1378094"/>
          <a:ext cx="8048625" cy="755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19" name="Equation" r:id="rId5" imgW="4470120" imgH="419040" progId="Equation.DSMT4">
                  <p:embed/>
                </p:oleObj>
              </mc:Choice>
              <mc:Fallback>
                <p:oleObj name="Equation" r:id="rId5" imgW="44701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8094"/>
                        <a:ext cx="8048625" cy="7555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830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Examination of this system from the viewpoint of the</a:t>
            </a:r>
          </a:p>
          <a:p>
            <a:r>
              <a:rPr lang="en-US" sz="2400" dirty="0" smtClean="0">
                <a:latin typeface="+mj-lt"/>
              </a:rPr>
              <a:t>the </a:t>
            </a:r>
            <a:r>
              <a:rPr lang="en-US" sz="2400" dirty="0" err="1" smtClean="0">
                <a:latin typeface="+mj-lt"/>
              </a:rPr>
              <a:t>Li</a:t>
            </a:r>
            <a:r>
              <a:rPr lang="en-US" sz="2400" dirty="0" err="1"/>
              <a:t>è</a:t>
            </a:r>
            <a:r>
              <a:rPr lang="en-US" sz="2400" dirty="0" err="1" smtClean="0">
                <a:latin typeface="+mj-lt"/>
              </a:rPr>
              <a:t>nard-Wiechert</a:t>
            </a:r>
            <a:r>
              <a:rPr lang="en-US" sz="2400" dirty="0" smtClean="0">
                <a:latin typeface="+mj-lt"/>
              </a:rPr>
              <a:t> potentials – continued (SI units)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665180"/>
              </p:ext>
            </p:extLst>
          </p:nvPr>
        </p:nvGraphicFramePr>
        <p:xfrm>
          <a:off x="990600" y="1216025"/>
          <a:ext cx="4824413" cy="297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42" name="Equation" r:id="rId3" imgW="2679480" imgH="1650960" progId="Equation.DSMT4">
                  <p:embed/>
                </p:oleObj>
              </mc:Choice>
              <mc:Fallback>
                <p:oleObj name="Equation" r:id="rId3" imgW="2679480" imgH="1650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16025"/>
                        <a:ext cx="4824413" cy="297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074311"/>
              </p:ext>
            </p:extLst>
          </p:nvPr>
        </p:nvGraphicFramePr>
        <p:xfrm>
          <a:off x="1219200" y="4495800"/>
          <a:ext cx="322421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43" name="Equation" r:id="rId5" imgW="1790640" imgH="634680" progId="Equation.DSMT4">
                  <p:embed/>
                </p:oleObj>
              </mc:Choice>
              <mc:Fallback>
                <p:oleObj name="Equation" r:id="rId5" imgW="179064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95800"/>
                        <a:ext cx="322421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866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Examination of this system from the viewpoint of the</a:t>
            </a:r>
          </a:p>
          <a:p>
            <a:r>
              <a:rPr lang="en-US" sz="2400" dirty="0" smtClean="0">
                <a:latin typeface="+mj-lt"/>
              </a:rPr>
              <a:t>the </a:t>
            </a:r>
            <a:r>
              <a:rPr lang="en-US" sz="2400" dirty="0" err="1" smtClean="0">
                <a:latin typeface="+mj-lt"/>
              </a:rPr>
              <a:t>Li</a:t>
            </a:r>
            <a:r>
              <a:rPr lang="en-US" sz="2400" dirty="0" err="1"/>
              <a:t>è</a:t>
            </a:r>
            <a:r>
              <a:rPr lang="en-US" sz="2400" dirty="0" err="1" smtClean="0">
                <a:latin typeface="+mj-lt"/>
              </a:rPr>
              <a:t>nard-Wiechert</a:t>
            </a:r>
            <a:r>
              <a:rPr lang="en-US" sz="2400" dirty="0" smtClean="0">
                <a:latin typeface="+mj-lt"/>
              </a:rPr>
              <a:t> potentials – continued (SI units)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297413"/>
              </p:ext>
            </p:extLst>
          </p:nvPr>
        </p:nvGraphicFramePr>
        <p:xfrm>
          <a:off x="363537" y="1773237"/>
          <a:ext cx="8094663" cy="371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62" name="Equation" r:id="rId3" imgW="4495680" imgH="2057400" progId="Equation.DSMT4">
                  <p:embed/>
                </p:oleObj>
              </mc:Choice>
              <mc:Fallback>
                <p:oleObj name="Equation" r:id="rId3" imgW="4495680" imgH="2057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" y="1773237"/>
                        <a:ext cx="8094663" cy="371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39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457200" y="2362200"/>
            <a:ext cx="457200" cy="381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167" y="1447800"/>
            <a:ext cx="7665633" cy="4465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63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Examination of this system from the viewpoint of the</a:t>
            </a:r>
          </a:p>
          <a:p>
            <a:r>
              <a:rPr lang="en-US" sz="2400" dirty="0" smtClean="0">
                <a:latin typeface="+mj-lt"/>
              </a:rPr>
              <a:t>the </a:t>
            </a:r>
            <a:r>
              <a:rPr lang="en-US" sz="2400" dirty="0" err="1" smtClean="0">
                <a:latin typeface="+mj-lt"/>
              </a:rPr>
              <a:t>Li</a:t>
            </a:r>
            <a:r>
              <a:rPr lang="en-US" sz="2400" dirty="0" err="1"/>
              <a:t>è</a:t>
            </a:r>
            <a:r>
              <a:rPr lang="en-US" sz="2400" dirty="0" err="1" smtClean="0">
                <a:latin typeface="+mj-lt"/>
              </a:rPr>
              <a:t>nard-Wiechert</a:t>
            </a:r>
            <a:r>
              <a:rPr lang="en-US" sz="2400" dirty="0" smtClean="0">
                <a:latin typeface="+mj-lt"/>
              </a:rPr>
              <a:t> potentials – continued (Gaussian units)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594987"/>
              </p:ext>
            </p:extLst>
          </p:nvPr>
        </p:nvGraphicFramePr>
        <p:xfrm>
          <a:off x="660400" y="1784350"/>
          <a:ext cx="7500938" cy="369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86" name="Equation" r:id="rId3" imgW="4165560" imgH="2044440" progId="Equation.DSMT4">
                  <p:embed/>
                </p:oleObj>
              </mc:Choice>
              <mc:Fallback>
                <p:oleObj name="Equation" r:id="rId3" imgW="4165560" imgH="2044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784350"/>
                        <a:ext cx="7500938" cy="369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319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762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Examination of this system from the viewpoint of the</a:t>
            </a:r>
          </a:p>
          <a:p>
            <a:r>
              <a:rPr lang="en-US" sz="2400" dirty="0" smtClean="0">
                <a:latin typeface="+mj-lt"/>
              </a:rPr>
              <a:t>the </a:t>
            </a:r>
            <a:r>
              <a:rPr lang="en-US" sz="2400" dirty="0" err="1" smtClean="0">
                <a:latin typeface="+mj-lt"/>
              </a:rPr>
              <a:t>Li</a:t>
            </a:r>
            <a:r>
              <a:rPr lang="en-US" sz="2400" dirty="0" err="1"/>
              <a:t>è</a:t>
            </a:r>
            <a:r>
              <a:rPr lang="en-US" sz="2400" dirty="0" err="1" smtClean="0">
                <a:latin typeface="+mj-lt"/>
              </a:rPr>
              <a:t>nard-Wiechert</a:t>
            </a:r>
            <a:r>
              <a:rPr lang="en-US" sz="2400" dirty="0" smtClean="0">
                <a:latin typeface="+mj-lt"/>
              </a:rPr>
              <a:t> potentials – continued (Gaussian units)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023992"/>
              </p:ext>
            </p:extLst>
          </p:nvPr>
        </p:nvGraphicFramePr>
        <p:xfrm>
          <a:off x="304800" y="1143000"/>
          <a:ext cx="4697412" cy="28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8" name="Equation" r:id="rId3" imgW="2654280" imgH="1625400" progId="Equation.DSMT4">
                  <p:embed/>
                </p:oleObj>
              </mc:Choice>
              <mc:Fallback>
                <p:oleObj name="Equation" r:id="rId3" imgW="2654280" imgH="1625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143000"/>
                        <a:ext cx="4697412" cy="288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023140"/>
              </p:ext>
            </p:extLst>
          </p:nvPr>
        </p:nvGraphicFramePr>
        <p:xfrm>
          <a:off x="278969" y="3962400"/>
          <a:ext cx="7204075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9" name="Equation" r:id="rId5" imgW="4000320" imgH="1231560" progId="Equation.DSMT4">
                  <p:embed/>
                </p:oleObj>
              </mc:Choice>
              <mc:Fallback>
                <p:oleObj name="Equation" r:id="rId5" imgW="4000320" imgH="1231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69" y="3962400"/>
                        <a:ext cx="7204075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225280"/>
              </p:ext>
            </p:extLst>
          </p:nvPr>
        </p:nvGraphicFramePr>
        <p:xfrm>
          <a:off x="5172075" y="1771650"/>
          <a:ext cx="3933825" cy="207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0" name="Equation" r:id="rId7" imgW="2222280" imgH="1168200" progId="Equation.DSMT4">
                  <p:embed/>
                </p:oleObj>
              </mc:Choice>
              <mc:Fallback>
                <p:oleObj name="Equation" r:id="rId7" imgW="222228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5" y="1771650"/>
                        <a:ext cx="3933825" cy="207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52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990600" y="3200400"/>
            <a:ext cx="3048000" cy="2438400"/>
            <a:chOff x="990600" y="3200400"/>
            <a:chExt cx="3048000" cy="243840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990600" y="3200400"/>
              <a:ext cx="0" cy="24384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990600" y="5638800"/>
              <a:ext cx="3048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1447800" y="2971800"/>
            <a:ext cx="3048000" cy="2438400"/>
            <a:chOff x="990600" y="3200400"/>
            <a:chExt cx="3048000" cy="2438400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990600" y="3200400"/>
              <a:ext cx="0" cy="2438400"/>
            </a:xfrm>
            <a:prstGeom prst="straightConnector1">
              <a:avLst/>
            </a:prstGeom>
            <a:ln w="38100">
              <a:solidFill>
                <a:srgbClr val="DA32AA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990600" y="5638800"/>
              <a:ext cx="3048000" cy="0"/>
            </a:xfrm>
            <a:prstGeom prst="straightConnector1">
              <a:avLst/>
            </a:prstGeom>
            <a:ln w="38100">
              <a:solidFill>
                <a:srgbClr val="DA32A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ight Arrow 10"/>
          <p:cNvSpPr/>
          <p:nvPr/>
        </p:nvSpPr>
        <p:spPr>
          <a:xfrm>
            <a:off x="1447800" y="4038600"/>
            <a:ext cx="304800" cy="152400"/>
          </a:xfrm>
          <a:prstGeom prst="rightArrow">
            <a:avLst/>
          </a:prstGeom>
          <a:solidFill>
            <a:srgbClr val="DA32AA"/>
          </a:solidFill>
          <a:ln>
            <a:solidFill>
              <a:srgbClr val="DA32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191000" y="5638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200" y="2743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0200" y="2667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DA32AA"/>
                </a:solidFill>
              </a:rPr>
              <a:t>y’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5100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DA32AA"/>
                </a:solidFill>
                <a:latin typeface="+mj-lt"/>
              </a:rPr>
              <a:t>x’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38817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DA32AA"/>
                </a:solidFill>
                <a:latin typeface="+mj-lt"/>
              </a:rPr>
              <a:t>v</a:t>
            </a:r>
          </a:p>
        </p:txBody>
      </p:sp>
      <p:sp>
        <p:nvSpPr>
          <p:cNvPr id="17" name="Oval 16"/>
          <p:cNvSpPr/>
          <p:nvPr/>
        </p:nvSpPr>
        <p:spPr>
          <a:xfrm>
            <a:off x="2743200" y="4343400"/>
            <a:ext cx="228600" cy="228600"/>
          </a:xfrm>
          <a:prstGeom prst="ellipse">
            <a:avLst/>
          </a:prstGeom>
          <a:solidFill>
            <a:srgbClr val="FC48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4419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DA32AA"/>
                </a:solidFill>
                <a:latin typeface="+mj-lt"/>
              </a:rPr>
              <a:t>x’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5600" y="46437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DA32AA"/>
                </a:solidFill>
              </a:rPr>
              <a:t>y’</a:t>
            </a:r>
          </a:p>
        </p:txBody>
      </p:sp>
      <p:cxnSp>
        <p:nvCxnSpPr>
          <p:cNvPr id="20" name="Straight Connector 19"/>
          <p:cNvCxnSpPr>
            <a:endCxn id="17" idx="2"/>
          </p:cNvCxnSpPr>
          <p:nvPr/>
        </p:nvCxnSpPr>
        <p:spPr>
          <a:xfrm>
            <a:off x="1447800" y="4419600"/>
            <a:ext cx="1295400" cy="38100"/>
          </a:xfrm>
          <a:prstGeom prst="line">
            <a:avLst/>
          </a:prstGeom>
          <a:ln w="12700">
            <a:solidFill>
              <a:srgbClr val="DA32A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2871216" y="4538522"/>
            <a:ext cx="0" cy="871678"/>
          </a:xfrm>
          <a:prstGeom prst="line">
            <a:avLst/>
          </a:prstGeom>
          <a:ln w="12700">
            <a:solidFill>
              <a:srgbClr val="DA32A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895600" y="4533900"/>
            <a:ext cx="0" cy="11049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590800" y="51771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y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990600" y="4419600"/>
            <a:ext cx="1828800" cy="381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286000" y="4038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x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8200" y="3810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Lorentz transformations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247286"/>
              </p:ext>
            </p:extLst>
          </p:nvPr>
        </p:nvGraphicFramePr>
        <p:xfrm>
          <a:off x="5065713" y="285750"/>
          <a:ext cx="2674937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12" name="数式" r:id="rId3" imgW="1346040" imgH="1104840" progId="Equation.3">
                  <p:embed/>
                </p:oleObj>
              </mc:Choice>
              <mc:Fallback>
                <p:oleObj name="数式" r:id="rId3" imgW="1346040" imgH="1104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65713" y="285750"/>
                        <a:ext cx="2674937" cy="219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161374"/>
              </p:ext>
            </p:extLst>
          </p:nvPr>
        </p:nvGraphicFramePr>
        <p:xfrm>
          <a:off x="3810000" y="2654808"/>
          <a:ext cx="5151438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13" name="数式" r:id="rId5" imgW="2590560" imgH="1079280" progId="Equation.3">
                  <p:embed/>
                </p:oleObj>
              </mc:Choice>
              <mc:Fallback>
                <p:oleObj name="数式" r:id="rId5" imgW="2590560" imgH="10792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54808"/>
                        <a:ext cx="5151438" cy="214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510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3810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Lorentz transformations  -- continued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951379"/>
              </p:ext>
            </p:extLst>
          </p:nvPr>
        </p:nvGraphicFramePr>
        <p:xfrm>
          <a:off x="838200" y="1066800"/>
          <a:ext cx="8131175" cy="510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74" name="数式" r:id="rId3" imgW="4089240" imgH="2565360" progId="Equation.3">
                  <p:embed/>
                </p:oleObj>
              </mc:Choice>
              <mc:Fallback>
                <p:oleObj name="数式" r:id="rId3" imgW="4089240" imgH="256536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066800"/>
                        <a:ext cx="8131175" cy="510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347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810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Special theory of relativity and Maxwell’s equations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011029"/>
              </p:ext>
            </p:extLst>
          </p:nvPr>
        </p:nvGraphicFramePr>
        <p:xfrm>
          <a:off x="1154430" y="1066800"/>
          <a:ext cx="7543800" cy="5160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10" name="Equation" r:id="rId3" imgW="4914720" imgH="3365280" progId="Equation.DSMT4">
                  <p:embed/>
                </p:oleObj>
              </mc:Choice>
              <mc:Fallback>
                <p:oleObj name="Equation" r:id="rId3" imgW="4914720" imgH="3365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430" y="1066800"/>
                        <a:ext cx="7543800" cy="51603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35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67346"/>
              </p:ext>
            </p:extLst>
          </p:nvPr>
        </p:nvGraphicFramePr>
        <p:xfrm>
          <a:off x="2079625" y="817563"/>
          <a:ext cx="5453063" cy="560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36" name="数式" r:id="rId3" imgW="2743200" imgH="2819160" progId="Equation.3">
                  <p:embed/>
                </p:oleObj>
              </mc:Choice>
              <mc:Fallback>
                <p:oleObj name="数式" r:id="rId3" imgW="2743200" imgH="28191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25" y="817563"/>
                        <a:ext cx="5453063" cy="560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243840"/>
            <a:ext cx="7924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More 4-vectors:</a:t>
            </a:r>
          </a:p>
        </p:txBody>
      </p:sp>
    </p:spTree>
    <p:extLst>
      <p:ext uri="{BB962C8B-B14F-4D97-AF65-F5344CB8AC3E}">
        <p14:creationId xmlns:p14="http://schemas.microsoft.com/office/powerpoint/2010/main" val="296958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810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Lorentz transformations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660030"/>
              </p:ext>
            </p:extLst>
          </p:nvPr>
        </p:nvGraphicFramePr>
        <p:xfrm>
          <a:off x="4419600" y="228600"/>
          <a:ext cx="3308350" cy="181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74" name="数式" r:id="rId3" imgW="1663560" imgH="914400" progId="Equation.3">
                  <p:embed/>
                </p:oleObj>
              </mc:Choice>
              <mc:Fallback>
                <p:oleObj name="数式" r:id="rId3" imgW="166356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28600"/>
                        <a:ext cx="3308350" cy="181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499419"/>
              </p:ext>
            </p:extLst>
          </p:nvPr>
        </p:nvGraphicFramePr>
        <p:xfrm>
          <a:off x="1143000" y="2590800"/>
          <a:ext cx="6235701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75" name="数式" r:id="rId5" imgW="3136680" imgH="774360" progId="Equation.3">
                  <p:embed/>
                </p:oleObj>
              </mc:Choice>
              <mc:Fallback>
                <p:oleObj name="数式" r:id="rId5" imgW="3136680" imgH="7743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90800"/>
                        <a:ext cx="6235701" cy="153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992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810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4-vector relationships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124746"/>
              </p:ext>
            </p:extLst>
          </p:nvPr>
        </p:nvGraphicFramePr>
        <p:xfrm>
          <a:off x="381000" y="1143000"/>
          <a:ext cx="8432800" cy="277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96" name="数式" r:id="rId3" imgW="4241520" imgH="1396800" progId="Equation.3">
                  <p:embed/>
                </p:oleObj>
              </mc:Choice>
              <mc:Fallback>
                <p:oleObj name="数式" r:id="rId3" imgW="4241520" imgH="1396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143000"/>
                        <a:ext cx="8432800" cy="277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836051"/>
              </p:ext>
            </p:extLst>
          </p:nvPr>
        </p:nvGraphicFramePr>
        <p:xfrm>
          <a:off x="1143000" y="3581400"/>
          <a:ext cx="4518025" cy="131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97" name="数式" r:id="rId5" imgW="2273040" imgH="660240" progId="Equation.3">
                  <p:embed/>
                </p:oleObj>
              </mc:Choice>
              <mc:Fallback>
                <p:oleObj name="数式" r:id="rId5" imgW="2273040" imgH="660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81400"/>
                        <a:ext cx="4518025" cy="1312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554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03/30/2015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712  Spring 2015 -- Lecture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810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Special theory of relativity and Maxwell’s equations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58165"/>
              </p:ext>
            </p:extLst>
          </p:nvPr>
        </p:nvGraphicFramePr>
        <p:xfrm>
          <a:off x="30480" y="1295400"/>
          <a:ext cx="6691312" cy="4684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888" name="数式" r:id="rId3" imgW="3225600" imgH="2260440" progId="Equation.3">
                  <p:embed/>
                </p:oleObj>
              </mc:Choice>
              <mc:Fallback>
                <p:oleObj name="数式" r:id="rId3" imgW="3225600" imgH="226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" y="1295400"/>
                        <a:ext cx="6691312" cy="46841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49257"/>
              </p:ext>
            </p:extLst>
          </p:nvPr>
        </p:nvGraphicFramePr>
        <p:xfrm>
          <a:off x="7315200" y="1295400"/>
          <a:ext cx="12620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889" name="数式" r:id="rId5" imgW="634680" imgH="241200" progId="Equation.3">
                  <p:embed/>
                </p:oleObj>
              </mc:Choice>
              <mc:Fallback>
                <p:oleObj name="数式" r:id="rId5" imgW="63468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295400"/>
                        <a:ext cx="1262062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115763"/>
              </p:ext>
            </p:extLst>
          </p:nvPr>
        </p:nvGraphicFramePr>
        <p:xfrm>
          <a:off x="7337425" y="2209800"/>
          <a:ext cx="12858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890" name="数式" r:id="rId7" imgW="647640" imgH="241200" progId="Equation.3">
                  <p:embed/>
                </p:oleObj>
              </mc:Choice>
              <mc:Fallback>
                <p:oleObj name="数式" r:id="rId7" imgW="64764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7425" y="2209800"/>
                        <a:ext cx="128587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075297"/>
              </p:ext>
            </p:extLst>
          </p:nvPr>
        </p:nvGraphicFramePr>
        <p:xfrm>
          <a:off x="6781800" y="3581400"/>
          <a:ext cx="2192337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891" name="数式" r:id="rId9" imgW="1104840" imgH="393480" progId="Equation.3">
                  <p:embed/>
                </p:oleObj>
              </mc:Choice>
              <mc:Fallback>
                <p:oleObj name="数式" r:id="rId9" imgW="110484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581400"/>
                        <a:ext cx="2192337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100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19895</TotalTime>
  <Words>426</Words>
  <Application>Microsoft Office PowerPoint</Application>
  <PresentationFormat>On-screen Show (4:3)</PresentationFormat>
  <Paragraphs>137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Symbol</vt:lpstr>
      <vt:lpstr>Office Theme</vt:lpstr>
      <vt:lpstr>Equation</vt:lpstr>
      <vt:lpstr>数式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Holzwarth, Natalie</cp:lastModifiedBy>
  <cp:revision>1131</cp:revision>
  <cp:lastPrinted>2015-03-28T20:25:19Z</cp:lastPrinted>
  <dcterms:created xsi:type="dcterms:W3CDTF">2012-01-10T18:32:24Z</dcterms:created>
  <dcterms:modified xsi:type="dcterms:W3CDTF">2015-03-30T13:56:49Z</dcterms:modified>
</cp:coreProperties>
</file>