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400" r:id="rId4"/>
    <p:sldId id="401" r:id="rId5"/>
    <p:sldId id="390" r:id="rId6"/>
    <p:sldId id="391" r:id="rId7"/>
    <p:sldId id="392" r:id="rId8"/>
    <p:sldId id="393" r:id="rId9"/>
    <p:sldId id="394" r:id="rId10"/>
    <p:sldId id="398" r:id="rId11"/>
    <p:sldId id="399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C481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6" d="100"/>
          <a:sy n="56" d="100"/>
        </p:scale>
        <p:origin x="952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3/31/2015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2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8991600" cy="61247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Finish Chap. 11 and begin Chap. 14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2800" b="1" dirty="0" smtClean="0">
                <a:solidFill>
                  <a:schemeClr val="folHlink"/>
                </a:solidFill>
              </a:rPr>
              <a:t>Electromagnetic field transformations &amp; corresponding analysis using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Liénard-Wiechert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>
                <a:solidFill>
                  <a:schemeClr val="folHlink"/>
                </a:solidFill>
              </a:rPr>
              <a:t>potentials for constant velocity </a:t>
            </a:r>
            <a:r>
              <a:rPr lang="en-US" sz="2800" b="1" dirty="0" smtClean="0">
                <a:solidFill>
                  <a:schemeClr val="folHlink"/>
                </a:solidFill>
              </a:rPr>
              <a:t>sources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2800" b="1" dirty="0" smtClean="0">
                <a:solidFill>
                  <a:schemeClr val="folHlink"/>
                </a:solidFill>
              </a:rPr>
              <a:t>Radiation by moving charged particles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Examination of this system from the viewpoint of the</a:t>
            </a:r>
          </a:p>
          <a:p>
            <a:r>
              <a:rPr lang="en-US" sz="2400" dirty="0" smtClean="0">
                <a:latin typeface="+mj-lt"/>
              </a:rPr>
              <a:t>the </a:t>
            </a:r>
            <a:r>
              <a:rPr lang="en-US" sz="2400" dirty="0" err="1" smtClean="0">
                <a:latin typeface="+mj-lt"/>
              </a:rPr>
              <a:t>Li</a:t>
            </a:r>
            <a:r>
              <a:rPr lang="en-US" sz="2400" dirty="0" err="1"/>
              <a:t>è</a:t>
            </a:r>
            <a:r>
              <a:rPr lang="en-US" sz="2400" dirty="0" err="1" smtClean="0">
                <a:latin typeface="+mj-lt"/>
              </a:rPr>
              <a:t>nard-Wiechert</a:t>
            </a:r>
            <a:r>
              <a:rPr lang="en-US" sz="2400" dirty="0" smtClean="0">
                <a:latin typeface="+mj-lt"/>
              </a:rPr>
              <a:t> potentials –(Gaussian units)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594987"/>
              </p:ext>
            </p:extLst>
          </p:nvPr>
        </p:nvGraphicFramePr>
        <p:xfrm>
          <a:off x="660400" y="1784350"/>
          <a:ext cx="7500938" cy="369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1" name="Equation" r:id="rId3" imgW="4165560" imgH="2044440" progId="Equation.DSMT4">
                  <p:embed/>
                </p:oleObj>
              </mc:Choice>
              <mc:Fallback>
                <p:oleObj name="Equation" r:id="rId3" imgW="4165560" imgH="2044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1784350"/>
                        <a:ext cx="7500938" cy="369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319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Examination of this system from the viewpoint of the</a:t>
            </a:r>
          </a:p>
          <a:p>
            <a:r>
              <a:rPr lang="en-US" sz="2400" dirty="0" smtClean="0">
                <a:latin typeface="+mj-lt"/>
              </a:rPr>
              <a:t>the </a:t>
            </a:r>
            <a:r>
              <a:rPr lang="en-US" sz="2400" dirty="0" err="1" smtClean="0">
                <a:latin typeface="+mj-lt"/>
              </a:rPr>
              <a:t>Li</a:t>
            </a:r>
            <a:r>
              <a:rPr lang="en-US" sz="2400" dirty="0" err="1"/>
              <a:t>è</a:t>
            </a:r>
            <a:r>
              <a:rPr lang="en-US" sz="2400" dirty="0" err="1" smtClean="0">
                <a:latin typeface="+mj-lt"/>
              </a:rPr>
              <a:t>nard-Wiechert</a:t>
            </a:r>
            <a:r>
              <a:rPr lang="en-US" sz="2400" dirty="0" smtClean="0">
                <a:latin typeface="+mj-lt"/>
              </a:rPr>
              <a:t> potentials –(Gaussian units)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023992"/>
              </p:ext>
            </p:extLst>
          </p:nvPr>
        </p:nvGraphicFramePr>
        <p:xfrm>
          <a:off x="304800" y="1143000"/>
          <a:ext cx="4697412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3" name="Equation" r:id="rId3" imgW="2654280" imgH="1625400" progId="Equation.DSMT4">
                  <p:embed/>
                </p:oleObj>
              </mc:Choice>
              <mc:Fallback>
                <p:oleObj name="Equation" r:id="rId3" imgW="265428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4697412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811640"/>
              </p:ext>
            </p:extLst>
          </p:nvPr>
        </p:nvGraphicFramePr>
        <p:xfrm>
          <a:off x="278969" y="3962400"/>
          <a:ext cx="7204075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4" name="Equation" r:id="rId5" imgW="4000320" imgH="1231560" progId="Equation.DSMT4">
                  <p:embed/>
                </p:oleObj>
              </mc:Choice>
              <mc:Fallback>
                <p:oleObj name="Equation" r:id="rId5" imgW="4000320" imgH="1231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69" y="3962400"/>
                        <a:ext cx="7204075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225280"/>
              </p:ext>
            </p:extLst>
          </p:nvPr>
        </p:nvGraphicFramePr>
        <p:xfrm>
          <a:off x="5172075" y="1771650"/>
          <a:ext cx="3933825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5" name="Equation" r:id="rId7" imgW="2222280" imgH="1168200" progId="Equation.DSMT4">
                  <p:embed/>
                </p:oleObj>
              </mc:Choice>
              <mc:Fallback>
                <p:oleObj name="Equation" r:id="rId7" imgW="22222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5" y="1771650"/>
                        <a:ext cx="3933825" cy="207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52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280" y="171498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574875"/>
              </p:ext>
            </p:extLst>
          </p:nvPr>
        </p:nvGraphicFramePr>
        <p:xfrm>
          <a:off x="335280" y="532611"/>
          <a:ext cx="4697412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56" name="Equation" r:id="rId3" imgW="2654280" imgH="1625400" progId="Equation.DSMT4">
                  <p:embed/>
                </p:oleObj>
              </mc:Choice>
              <mc:Fallback>
                <p:oleObj name="Equation" r:id="rId3" imgW="265428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" y="532611"/>
                        <a:ext cx="4697412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643492"/>
              </p:ext>
            </p:extLst>
          </p:nvPr>
        </p:nvGraphicFramePr>
        <p:xfrm>
          <a:off x="5210175" y="1749179"/>
          <a:ext cx="3933825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57" name="Equation" r:id="rId5" imgW="2222280" imgH="1168200" progId="Equation.DSMT4">
                  <p:embed/>
                </p:oleObj>
              </mc:Choice>
              <mc:Fallback>
                <p:oleObj name="Equation" r:id="rId5" imgW="22222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1749179"/>
                        <a:ext cx="3933825" cy="207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967641"/>
              </p:ext>
            </p:extLst>
          </p:nvPr>
        </p:nvGraphicFramePr>
        <p:xfrm>
          <a:off x="838200" y="3707693"/>
          <a:ext cx="5559425" cy="2461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58" name="Equation" r:id="rId7" imgW="4216320" imgH="1866600" progId="Equation.DSMT4">
                  <p:embed/>
                </p:oleObj>
              </mc:Choice>
              <mc:Fallback>
                <p:oleObj name="Equation" r:id="rId7" imgW="421632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3707693"/>
                        <a:ext cx="5559425" cy="24615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4924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continued: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11781"/>
              </p:ext>
            </p:extLst>
          </p:nvPr>
        </p:nvGraphicFramePr>
        <p:xfrm>
          <a:off x="4191000" y="170815"/>
          <a:ext cx="40005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4" name="Equation" r:id="rId3" imgW="2666880" imgH="2234880" progId="Equation.DSMT4">
                  <p:embed/>
                </p:oleObj>
              </mc:Choice>
              <mc:Fallback>
                <p:oleObj name="Equation" r:id="rId3" imgW="2666880" imgH="223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0" y="170815"/>
                        <a:ext cx="4000500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8914"/>
              </p:ext>
            </p:extLst>
          </p:nvPr>
        </p:nvGraphicFramePr>
        <p:xfrm>
          <a:off x="990600" y="3656012"/>
          <a:ext cx="6764338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5" name="Equation" r:id="rId5" imgW="3822480" imgH="1625400" progId="Equation.DSMT4">
                  <p:embed/>
                </p:oleObj>
              </mc:Choice>
              <mc:Fallback>
                <p:oleObj name="Equation" r:id="rId5" imgW="382248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656012"/>
                        <a:ext cx="6764338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1206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396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from a moving charged particle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752600" y="1600200"/>
            <a:ext cx="76200" cy="3657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752600" y="5257800"/>
            <a:ext cx="449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81000" y="5257800"/>
            <a:ext cx="13716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767840" y="3063240"/>
            <a:ext cx="1341120" cy="2209800"/>
          </a:xfrm>
          <a:custGeom>
            <a:avLst/>
            <a:gdLst>
              <a:gd name="connsiteX0" fmla="*/ 0 w 1341120"/>
              <a:gd name="connsiteY0" fmla="*/ 2209800 h 2209800"/>
              <a:gd name="connsiteX1" fmla="*/ 76200 w 1341120"/>
              <a:gd name="connsiteY1" fmla="*/ 2179320 h 2209800"/>
              <a:gd name="connsiteX2" fmla="*/ 121920 w 1341120"/>
              <a:gd name="connsiteY2" fmla="*/ 2164080 h 2209800"/>
              <a:gd name="connsiteX3" fmla="*/ 167640 w 1341120"/>
              <a:gd name="connsiteY3" fmla="*/ 2133600 h 2209800"/>
              <a:gd name="connsiteX4" fmla="*/ 228600 w 1341120"/>
              <a:gd name="connsiteY4" fmla="*/ 2057400 h 2209800"/>
              <a:gd name="connsiteX5" fmla="*/ 259080 w 1341120"/>
              <a:gd name="connsiteY5" fmla="*/ 2011680 h 2209800"/>
              <a:gd name="connsiteX6" fmla="*/ 304800 w 1341120"/>
              <a:gd name="connsiteY6" fmla="*/ 1965960 h 2209800"/>
              <a:gd name="connsiteX7" fmla="*/ 350520 w 1341120"/>
              <a:gd name="connsiteY7" fmla="*/ 1905000 h 2209800"/>
              <a:gd name="connsiteX8" fmla="*/ 365760 w 1341120"/>
              <a:gd name="connsiteY8" fmla="*/ 1859280 h 2209800"/>
              <a:gd name="connsiteX9" fmla="*/ 426720 w 1341120"/>
              <a:gd name="connsiteY9" fmla="*/ 1737360 h 2209800"/>
              <a:gd name="connsiteX10" fmla="*/ 457200 w 1341120"/>
              <a:gd name="connsiteY10" fmla="*/ 1645920 h 2209800"/>
              <a:gd name="connsiteX11" fmla="*/ 472440 w 1341120"/>
              <a:gd name="connsiteY11" fmla="*/ 1600200 h 2209800"/>
              <a:gd name="connsiteX12" fmla="*/ 487680 w 1341120"/>
              <a:gd name="connsiteY12" fmla="*/ 1508760 h 2209800"/>
              <a:gd name="connsiteX13" fmla="*/ 502920 w 1341120"/>
              <a:gd name="connsiteY13" fmla="*/ 1432560 h 2209800"/>
              <a:gd name="connsiteX14" fmla="*/ 533400 w 1341120"/>
              <a:gd name="connsiteY14" fmla="*/ 1219200 h 2209800"/>
              <a:gd name="connsiteX15" fmla="*/ 502920 w 1341120"/>
              <a:gd name="connsiteY15" fmla="*/ 960120 h 2209800"/>
              <a:gd name="connsiteX16" fmla="*/ 487680 w 1341120"/>
              <a:gd name="connsiteY16" fmla="*/ 899160 h 2209800"/>
              <a:gd name="connsiteX17" fmla="*/ 457200 w 1341120"/>
              <a:gd name="connsiteY17" fmla="*/ 853440 h 2209800"/>
              <a:gd name="connsiteX18" fmla="*/ 441960 w 1341120"/>
              <a:gd name="connsiteY18" fmla="*/ 792480 h 2209800"/>
              <a:gd name="connsiteX19" fmla="*/ 411480 w 1341120"/>
              <a:gd name="connsiteY19" fmla="*/ 746760 h 2209800"/>
              <a:gd name="connsiteX20" fmla="*/ 381000 w 1341120"/>
              <a:gd name="connsiteY20" fmla="*/ 685800 h 2209800"/>
              <a:gd name="connsiteX21" fmla="*/ 320040 w 1341120"/>
              <a:gd name="connsiteY21" fmla="*/ 548640 h 2209800"/>
              <a:gd name="connsiteX22" fmla="*/ 304800 w 1341120"/>
              <a:gd name="connsiteY22" fmla="*/ 487680 h 2209800"/>
              <a:gd name="connsiteX23" fmla="*/ 289560 w 1341120"/>
              <a:gd name="connsiteY23" fmla="*/ 441960 h 2209800"/>
              <a:gd name="connsiteX24" fmla="*/ 335280 w 1341120"/>
              <a:gd name="connsiteY24" fmla="*/ 228600 h 2209800"/>
              <a:gd name="connsiteX25" fmla="*/ 365760 w 1341120"/>
              <a:gd name="connsiteY25" fmla="*/ 167640 h 2209800"/>
              <a:gd name="connsiteX26" fmla="*/ 411480 w 1341120"/>
              <a:gd name="connsiteY26" fmla="*/ 106680 h 2209800"/>
              <a:gd name="connsiteX27" fmla="*/ 441960 w 1341120"/>
              <a:gd name="connsiteY27" fmla="*/ 60960 h 2209800"/>
              <a:gd name="connsiteX28" fmla="*/ 533400 w 1341120"/>
              <a:gd name="connsiteY28" fmla="*/ 76200 h 2209800"/>
              <a:gd name="connsiteX29" fmla="*/ 655320 w 1341120"/>
              <a:gd name="connsiteY29" fmla="*/ 106680 h 2209800"/>
              <a:gd name="connsiteX30" fmla="*/ 731520 w 1341120"/>
              <a:gd name="connsiteY30" fmla="*/ 152400 h 2209800"/>
              <a:gd name="connsiteX31" fmla="*/ 838200 w 1341120"/>
              <a:gd name="connsiteY31" fmla="*/ 182880 h 2209800"/>
              <a:gd name="connsiteX32" fmla="*/ 883920 w 1341120"/>
              <a:gd name="connsiteY32" fmla="*/ 213360 h 2209800"/>
              <a:gd name="connsiteX33" fmla="*/ 975360 w 1341120"/>
              <a:gd name="connsiteY33" fmla="*/ 243840 h 2209800"/>
              <a:gd name="connsiteX34" fmla="*/ 1097280 w 1341120"/>
              <a:gd name="connsiteY34" fmla="*/ 228600 h 2209800"/>
              <a:gd name="connsiteX35" fmla="*/ 1143000 w 1341120"/>
              <a:gd name="connsiteY35" fmla="*/ 213360 h 2209800"/>
              <a:gd name="connsiteX36" fmla="*/ 1188720 w 1341120"/>
              <a:gd name="connsiteY36" fmla="*/ 152400 h 2209800"/>
              <a:gd name="connsiteX37" fmla="*/ 1234440 w 1341120"/>
              <a:gd name="connsiteY37" fmla="*/ 121920 h 2209800"/>
              <a:gd name="connsiteX38" fmla="*/ 1280160 w 1341120"/>
              <a:gd name="connsiteY38" fmla="*/ 76200 h 2209800"/>
              <a:gd name="connsiteX39" fmla="*/ 1295400 w 1341120"/>
              <a:gd name="connsiteY39" fmla="*/ 30480 h 2209800"/>
              <a:gd name="connsiteX40" fmla="*/ 1341120 w 1341120"/>
              <a:gd name="connsiteY40" fmla="*/ 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341120" h="2209800">
                <a:moveTo>
                  <a:pt x="0" y="2209800"/>
                </a:moveTo>
                <a:cubicBezTo>
                  <a:pt x="25400" y="2199640"/>
                  <a:pt x="50585" y="2188926"/>
                  <a:pt x="76200" y="2179320"/>
                </a:cubicBezTo>
                <a:cubicBezTo>
                  <a:pt x="91242" y="2173679"/>
                  <a:pt x="107552" y="2171264"/>
                  <a:pt x="121920" y="2164080"/>
                </a:cubicBezTo>
                <a:cubicBezTo>
                  <a:pt x="138303" y="2155889"/>
                  <a:pt x="152400" y="2143760"/>
                  <a:pt x="167640" y="2133600"/>
                </a:cubicBezTo>
                <a:cubicBezTo>
                  <a:pt x="197309" y="2044593"/>
                  <a:pt x="159666" y="2126334"/>
                  <a:pt x="228600" y="2057400"/>
                </a:cubicBezTo>
                <a:cubicBezTo>
                  <a:pt x="241552" y="2044448"/>
                  <a:pt x="247354" y="2025751"/>
                  <a:pt x="259080" y="2011680"/>
                </a:cubicBezTo>
                <a:cubicBezTo>
                  <a:pt x="272878" y="1995123"/>
                  <a:pt x="290774" y="1982324"/>
                  <a:pt x="304800" y="1965960"/>
                </a:cubicBezTo>
                <a:cubicBezTo>
                  <a:pt x="321330" y="1946675"/>
                  <a:pt x="335280" y="1925320"/>
                  <a:pt x="350520" y="1905000"/>
                </a:cubicBezTo>
                <a:cubicBezTo>
                  <a:pt x="355600" y="1889760"/>
                  <a:pt x="359113" y="1873904"/>
                  <a:pt x="365760" y="1859280"/>
                </a:cubicBezTo>
                <a:cubicBezTo>
                  <a:pt x="384562" y="1817916"/>
                  <a:pt x="412352" y="1780465"/>
                  <a:pt x="426720" y="1737360"/>
                </a:cubicBezTo>
                <a:lnTo>
                  <a:pt x="457200" y="1645920"/>
                </a:lnTo>
                <a:cubicBezTo>
                  <a:pt x="462280" y="1630680"/>
                  <a:pt x="469799" y="1616046"/>
                  <a:pt x="472440" y="1600200"/>
                </a:cubicBezTo>
                <a:cubicBezTo>
                  <a:pt x="477520" y="1569720"/>
                  <a:pt x="482152" y="1539162"/>
                  <a:pt x="487680" y="1508760"/>
                </a:cubicBezTo>
                <a:cubicBezTo>
                  <a:pt x="492314" y="1483275"/>
                  <a:pt x="499257" y="1458203"/>
                  <a:pt x="502920" y="1432560"/>
                </a:cubicBezTo>
                <a:cubicBezTo>
                  <a:pt x="539121" y="1179153"/>
                  <a:pt x="498946" y="1391469"/>
                  <a:pt x="533400" y="1219200"/>
                </a:cubicBezTo>
                <a:cubicBezTo>
                  <a:pt x="509029" y="878004"/>
                  <a:pt x="542507" y="1098674"/>
                  <a:pt x="502920" y="960120"/>
                </a:cubicBezTo>
                <a:cubicBezTo>
                  <a:pt x="497166" y="939981"/>
                  <a:pt x="495931" y="918412"/>
                  <a:pt x="487680" y="899160"/>
                </a:cubicBezTo>
                <a:cubicBezTo>
                  <a:pt x="480465" y="882325"/>
                  <a:pt x="467360" y="868680"/>
                  <a:pt x="457200" y="853440"/>
                </a:cubicBezTo>
                <a:cubicBezTo>
                  <a:pt x="452120" y="833120"/>
                  <a:pt x="450211" y="811732"/>
                  <a:pt x="441960" y="792480"/>
                </a:cubicBezTo>
                <a:cubicBezTo>
                  <a:pt x="434745" y="775645"/>
                  <a:pt x="420567" y="762663"/>
                  <a:pt x="411480" y="746760"/>
                </a:cubicBezTo>
                <a:cubicBezTo>
                  <a:pt x="400208" y="727035"/>
                  <a:pt x="388977" y="707072"/>
                  <a:pt x="381000" y="685800"/>
                </a:cubicBezTo>
                <a:cubicBezTo>
                  <a:pt x="328677" y="546272"/>
                  <a:pt x="418820" y="713273"/>
                  <a:pt x="320040" y="548640"/>
                </a:cubicBezTo>
                <a:cubicBezTo>
                  <a:pt x="314960" y="528320"/>
                  <a:pt x="310554" y="507819"/>
                  <a:pt x="304800" y="487680"/>
                </a:cubicBezTo>
                <a:cubicBezTo>
                  <a:pt x="300387" y="472234"/>
                  <a:pt x="289560" y="458024"/>
                  <a:pt x="289560" y="441960"/>
                </a:cubicBezTo>
                <a:cubicBezTo>
                  <a:pt x="289560" y="381974"/>
                  <a:pt x="306930" y="285300"/>
                  <a:pt x="335280" y="228600"/>
                </a:cubicBezTo>
                <a:cubicBezTo>
                  <a:pt x="345440" y="208280"/>
                  <a:pt x="353719" y="186905"/>
                  <a:pt x="365760" y="167640"/>
                </a:cubicBezTo>
                <a:cubicBezTo>
                  <a:pt x="379222" y="146101"/>
                  <a:pt x="396717" y="127349"/>
                  <a:pt x="411480" y="106680"/>
                </a:cubicBezTo>
                <a:cubicBezTo>
                  <a:pt x="422126" y="91775"/>
                  <a:pt x="431800" y="76200"/>
                  <a:pt x="441960" y="60960"/>
                </a:cubicBezTo>
                <a:cubicBezTo>
                  <a:pt x="472440" y="66040"/>
                  <a:pt x="503185" y="69725"/>
                  <a:pt x="533400" y="76200"/>
                </a:cubicBezTo>
                <a:cubicBezTo>
                  <a:pt x="574361" y="84977"/>
                  <a:pt x="655320" y="106680"/>
                  <a:pt x="655320" y="106680"/>
                </a:cubicBezTo>
                <a:cubicBezTo>
                  <a:pt x="680720" y="121920"/>
                  <a:pt x="704452" y="140370"/>
                  <a:pt x="731520" y="152400"/>
                </a:cubicBezTo>
                <a:cubicBezTo>
                  <a:pt x="819413" y="191463"/>
                  <a:pt x="763906" y="145733"/>
                  <a:pt x="838200" y="182880"/>
                </a:cubicBezTo>
                <a:cubicBezTo>
                  <a:pt x="854583" y="191071"/>
                  <a:pt x="867182" y="205921"/>
                  <a:pt x="883920" y="213360"/>
                </a:cubicBezTo>
                <a:cubicBezTo>
                  <a:pt x="913280" y="226409"/>
                  <a:pt x="975360" y="243840"/>
                  <a:pt x="975360" y="243840"/>
                </a:cubicBezTo>
                <a:cubicBezTo>
                  <a:pt x="1016000" y="238760"/>
                  <a:pt x="1056984" y="235926"/>
                  <a:pt x="1097280" y="228600"/>
                </a:cubicBezTo>
                <a:cubicBezTo>
                  <a:pt x="1113085" y="225726"/>
                  <a:pt x="1130659" y="223644"/>
                  <a:pt x="1143000" y="213360"/>
                </a:cubicBezTo>
                <a:cubicBezTo>
                  <a:pt x="1162513" y="197099"/>
                  <a:pt x="1170759" y="170361"/>
                  <a:pt x="1188720" y="152400"/>
                </a:cubicBezTo>
                <a:cubicBezTo>
                  <a:pt x="1201672" y="139448"/>
                  <a:pt x="1220369" y="133646"/>
                  <a:pt x="1234440" y="121920"/>
                </a:cubicBezTo>
                <a:cubicBezTo>
                  <a:pt x="1250997" y="108122"/>
                  <a:pt x="1264920" y="91440"/>
                  <a:pt x="1280160" y="76200"/>
                </a:cubicBezTo>
                <a:cubicBezTo>
                  <a:pt x="1285240" y="60960"/>
                  <a:pt x="1285365" y="43024"/>
                  <a:pt x="1295400" y="30480"/>
                </a:cubicBezTo>
                <a:cubicBezTo>
                  <a:pt x="1306842" y="16177"/>
                  <a:pt x="1341120" y="0"/>
                  <a:pt x="1341120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6096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67400" y="5334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0" y="1371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z</a:t>
            </a:r>
          </a:p>
        </p:txBody>
      </p:sp>
      <p:sp>
        <p:nvSpPr>
          <p:cNvPr id="13" name="Oval 12"/>
          <p:cNvSpPr/>
          <p:nvPr/>
        </p:nvSpPr>
        <p:spPr>
          <a:xfrm>
            <a:off x="2971800" y="2971800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32760" y="3086100"/>
            <a:ext cx="131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)</a:t>
            </a:r>
          </a:p>
        </p:txBody>
      </p:sp>
      <p:cxnSp>
        <p:nvCxnSpPr>
          <p:cNvPr id="15" name="Straight Arrow Connector 14"/>
          <p:cNvCxnSpPr>
            <a:stCxn id="9" idx="0"/>
          </p:cNvCxnSpPr>
          <p:nvPr/>
        </p:nvCxnSpPr>
        <p:spPr>
          <a:xfrm flipV="1">
            <a:off x="1767840" y="2667000"/>
            <a:ext cx="6537960" cy="2606040"/>
          </a:xfrm>
          <a:prstGeom prst="straightConnector1">
            <a:avLst/>
          </a:prstGeom>
          <a:ln w="254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77200" y="2743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086100" y="2667000"/>
            <a:ext cx="5219700" cy="419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709160" y="2438400"/>
            <a:ext cx="131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r-</a:t>
            </a:r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q</a:t>
            </a:r>
            <a:r>
              <a:rPr lang="en-US" sz="2400" b="1" dirty="0" smtClean="0">
                <a:latin typeface="+mj-lt"/>
              </a:rPr>
              <a:t>(</a:t>
            </a:r>
            <a:r>
              <a:rPr lang="en-US" sz="2400" i="1" dirty="0" smtClean="0">
                <a:latin typeface="+mj-lt"/>
              </a:rPr>
              <a:t>t</a:t>
            </a:r>
            <a:r>
              <a:rPr lang="en-US" sz="2400" b="1" dirty="0" smtClean="0">
                <a:latin typeface="+mj-lt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95600" y="25863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q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957895"/>
              </p:ext>
            </p:extLst>
          </p:nvPr>
        </p:nvGraphicFramePr>
        <p:xfrm>
          <a:off x="5886450" y="304800"/>
          <a:ext cx="3071813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1" name="数式" r:id="rId3" imgW="1358640" imgH="927000" progId="Equation.3">
                  <p:embed/>
                </p:oleObj>
              </mc:Choice>
              <mc:Fallback>
                <p:oleObj name="数式" r:id="rId3" imgW="1358640" imgH="9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86450" y="304800"/>
                        <a:ext cx="3071813" cy="209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9055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7" t="23366" r="5042" b="8443"/>
          <a:stretch/>
        </p:blipFill>
        <p:spPr bwMode="auto">
          <a:xfrm>
            <a:off x="152400" y="1447800"/>
            <a:ext cx="8854082" cy="363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8382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 smtClean="0">
                <a:latin typeface="+mj-lt"/>
              </a:rPr>
              <a:t>nard-Wiechert</a:t>
            </a:r>
            <a:r>
              <a:rPr lang="en-US" sz="2400" dirty="0" smtClean="0">
                <a:latin typeface="+mj-lt"/>
              </a:rPr>
              <a:t> fields (</a:t>
            </a:r>
            <a:r>
              <a:rPr lang="en-US" sz="2400" dirty="0" err="1" smtClean="0">
                <a:latin typeface="+mj-lt"/>
              </a:rPr>
              <a:t>cgs</a:t>
            </a:r>
            <a:r>
              <a:rPr lang="en-US" sz="2400" dirty="0" smtClean="0">
                <a:latin typeface="+mj-lt"/>
              </a:rPr>
              <a:t> Gaussian units):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602126"/>
              </p:ext>
            </p:extLst>
          </p:nvPr>
        </p:nvGraphicFramePr>
        <p:xfrm>
          <a:off x="280988" y="5305425"/>
          <a:ext cx="832485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5" name="数式" r:id="rId4" imgW="3682800" imgH="482400" progId="Equation.3">
                  <p:embed/>
                </p:oleObj>
              </mc:Choice>
              <mc:Fallback>
                <p:oleObj name="数式" r:id="rId4" imgW="3682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5305425"/>
                        <a:ext cx="8324850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625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Electric field far from source: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0295"/>
              </p:ext>
            </p:extLst>
          </p:nvPr>
        </p:nvGraphicFramePr>
        <p:xfrm>
          <a:off x="1524000" y="1219200"/>
          <a:ext cx="6199188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30" name="数式" r:id="rId3" imgW="2743200" imgH="1091880" progId="Equation.3">
                  <p:embed/>
                </p:oleObj>
              </mc:Choice>
              <mc:Fallback>
                <p:oleObj name="数式" r:id="rId3" imgW="274320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19200"/>
                        <a:ext cx="6199188" cy="246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26244"/>
              </p:ext>
            </p:extLst>
          </p:nvPr>
        </p:nvGraphicFramePr>
        <p:xfrm>
          <a:off x="1600200" y="3821113"/>
          <a:ext cx="5251450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31" name="数式" r:id="rId5" imgW="2323800" imgH="1143000" progId="Equation.3">
                  <p:embed/>
                </p:oleObj>
              </mc:Choice>
              <mc:Fallback>
                <p:oleObj name="数式" r:id="rId5" imgW="23238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21113"/>
                        <a:ext cx="5251450" cy="257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2281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Poynting</a:t>
            </a:r>
            <a:r>
              <a:rPr lang="en-US" sz="2400" dirty="0" smtClean="0">
                <a:latin typeface="+mj-lt"/>
              </a:rPr>
              <a:t> vector: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47974"/>
              </p:ext>
            </p:extLst>
          </p:nvPr>
        </p:nvGraphicFramePr>
        <p:xfrm>
          <a:off x="1143000" y="1066800"/>
          <a:ext cx="7002463" cy="389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4" name="数式" r:id="rId3" imgW="3098520" imgH="1726920" progId="Equation.3">
                  <p:embed/>
                </p:oleObj>
              </mc:Choice>
              <mc:Fallback>
                <p:oleObj name="数式" r:id="rId3" imgW="309852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066800"/>
                        <a:ext cx="7002463" cy="389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846890"/>
              </p:ext>
            </p:extLst>
          </p:nvPr>
        </p:nvGraphicFramePr>
        <p:xfrm>
          <a:off x="1143000" y="5105400"/>
          <a:ext cx="439102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5" name="Equation" r:id="rId5" imgW="1942920" imgH="482400" progId="Equation.DSMT4">
                  <p:embed/>
                </p:oleObj>
              </mc:Choice>
              <mc:Fallback>
                <p:oleObj name="Equation" r:id="rId5" imgW="19429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05400"/>
                        <a:ext cx="4391025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1588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334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Power radiated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490417"/>
              </p:ext>
            </p:extLst>
          </p:nvPr>
        </p:nvGraphicFramePr>
        <p:xfrm>
          <a:off x="1152525" y="1150938"/>
          <a:ext cx="7002463" cy="418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76" name="数式" r:id="rId3" imgW="3098520" imgH="1854000" progId="Equation.3">
                  <p:embed/>
                </p:oleObj>
              </mc:Choice>
              <mc:Fallback>
                <p:oleObj name="数式" r:id="rId3" imgW="309852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1150938"/>
                        <a:ext cx="7002463" cy="418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3369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396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from a moving charged particle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752600" y="1600200"/>
            <a:ext cx="76200" cy="3657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752600" y="5257800"/>
            <a:ext cx="449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81000" y="5257800"/>
            <a:ext cx="13716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767840" y="3063240"/>
            <a:ext cx="1341120" cy="2209800"/>
          </a:xfrm>
          <a:custGeom>
            <a:avLst/>
            <a:gdLst>
              <a:gd name="connsiteX0" fmla="*/ 0 w 1341120"/>
              <a:gd name="connsiteY0" fmla="*/ 2209800 h 2209800"/>
              <a:gd name="connsiteX1" fmla="*/ 76200 w 1341120"/>
              <a:gd name="connsiteY1" fmla="*/ 2179320 h 2209800"/>
              <a:gd name="connsiteX2" fmla="*/ 121920 w 1341120"/>
              <a:gd name="connsiteY2" fmla="*/ 2164080 h 2209800"/>
              <a:gd name="connsiteX3" fmla="*/ 167640 w 1341120"/>
              <a:gd name="connsiteY3" fmla="*/ 2133600 h 2209800"/>
              <a:gd name="connsiteX4" fmla="*/ 228600 w 1341120"/>
              <a:gd name="connsiteY4" fmla="*/ 2057400 h 2209800"/>
              <a:gd name="connsiteX5" fmla="*/ 259080 w 1341120"/>
              <a:gd name="connsiteY5" fmla="*/ 2011680 h 2209800"/>
              <a:gd name="connsiteX6" fmla="*/ 304800 w 1341120"/>
              <a:gd name="connsiteY6" fmla="*/ 1965960 h 2209800"/>
              <a:gd name="connsiteX7" fmla="*/ 350520 w 1341120"/>
              <a:gd name="connsiteY7" fmla="*/ 1905000 h 2209800"/>
              <a:gd name="connsiteX8" fmla="*/ 365760 w 1341120"/>
              <a:gd name="connsiteY8" fmla="*/ 1859280 h 2209800"/>
              <a:gd name="connsiteX9" fmla="*/ 426720 w 1341120"/>
              <a:gd name="connsiteY9" fmla="*/ 1737360 h 2209800"/>
              <a:gd name="connsiteX10" fmla="*/ 457200 w 1341120"/>
              <a:gd name="connsiteY10" fmla="*/ 1645920 h 2209800"/>
              <a:gd name="connsiteX11" fmla="*/ 472440 w 1341120"/>
              <a:gd name="connsiteY11" fmla="*/ 1600200 h 2209800"/>
              <a:gd name="connsiteX12" fmla="*/ 487680 w 1341120"/>
              <a:gd name="connsiteY12" fmla="*/ 1508760 h 2209800"/>
              <a:gd name="connsiteX13" fmla="*/ 502920 w 1341120"/>
              <a:gd name="connsiteY13" fmla="*/ 1432560 h 2209800"/>
              <a:gd name="connsiteX14" fmla="*/ 533400 w 1341120"/>
              <a:gd name="connsiteY14" fmla="*/ 1219200 h 2209800"/>
              <a:gd name="connsiteX15" fmla="*/ 502920 w 1341120"/>
              <a:gd name="connsiteY15" fmla="*/ 960120 h 2209800"/>
              <a:gd name="connsiteX16" fmla="*/ 487680 w 1341120"/>
              <a:gd name="connsiteY16" fmla="*/ 899160 h 2209800"/>
              <a:gd name="connsiteX17" fmla="*/ 457200 w 1341120"/>
              <a:gd name="connsiteY17" fmla="*/ 853440 h 2209800"/>
              <a:gd name="connsiteX18" fmla="*/ 441960 w 1341120"/>
              <a:gd name="connsiteY18" fmla="*/ 792480 h 2209800"/>
              <a:gd name="connsiteX19" fmla="*/ 411480 w 1341120"/>
              <a:gd name="connsiteY19" fmla="*/ 746760 h 2209800"/>
              <a:gd name="connsiteX20" fmla="*/ 381000 w 1341120"/>
              <a:gd name="connsiteY20" fmla="*/ 685800 h 2209800"/>
              <a:gd name="connsiteX21" fmla="*/ 320040 w 1341120"/>
              <a:gd name="connsiteY21" fmla="*/ 548640 h 2209800"/>
              <a:gd name="connsiteX22" fmla="*/ 304800 w 1341120"/>
              <a:gd name="connsiteY22" fmla="*/ 487680 h 2209800"/>
              <a:gd name="connsiteX23" fmla="*/ 289560 w 1341120"/>
              <a:gd name="connsiteY23" fmla="*/ 441960 h 2209800"/>
              <a:gd name="connsiteX24" fmla="*/ 335280 w 1341120"/>
              <a:gd name="connsiteY24" fmla="*/ 228600 h 2209800"/>
              <a:gd name="connsiteX25" fmla="*/ 365760 w 1341120"/>
              <a:gd name="connsiteY25" fmla="*/ 167640 h 2209800"/>
              <a:gd name="connsiteX26" fmla="*/ 411480 w 1341120"/>
              <a:gd name="connsiteY26" fmla="*/ 106680 h 2209800"/>
              <a:gd name="connsiteX27" fmla="*/ 441960 w 1341120"/>
              <a:gd name="connsiteY27" fmla="*/ 60960 h 2209800"/>
              <a:gd name="connsiteX28" fmla="*/ 533400 w 1341120"/>
              <a:gd name="connsiteY28" fmla="*/ 76200 h 2209800"/>
              <a:gd name="connsiteX29" fmla="*/ 655320 w 1341120"/>
              <a:gd name="connsiteY29" fmla="*/ 106680 h 2209800"/>
              <a:gd name="connsiteX30" fmla="*/ 731520 w 1341120"/>
              <a:gd name="connsiteY30" fmla="*/ 152400 h 2209800"/>
              <a:gd name="connsiteX31" fmla="*/ 838200 w 1341120"/>
              <a:gd name="connsiteY31" fmla="*/ 182880 h 2209800"/>
              <a:gd name="connsiteX32" fmla="*/ 883920 w 1341120"/>
              <a:gd name="connsiteY32" fmla="*/ 213360 h 2209800"/>
              <a:gd name="connsiteX33" fmla="*/ 975360 w 1341120"/>
              <a:gd name="connsiteY33" fmla="*/ 243840 h 2209800"/>
              <a:gd name="connsiteX34" fmla="*/ 1097280 w 1341120"/>
              <a:gd name="connsiteY34" fmla="*/ 228600 h 2209800"/>
              <a:gd name="connsiteX35" fmla="*/ 1143000 w 1341120"/>
              <a:gd name="connsiteY35" fmla="*/ 213360 h 2209800"/>
              <a:gd name="connsiteX36" fmla="*/ 1188720 w 1341120"/>
              <a:gd name="connsiteY36" fmla="*/ 152400 h 2209800"/>
              <a:gd name="connsiteX37" fmla="*/ 1234440 w 1341120"/>
              <a:gd name="connsiteY37" fmla="*/ 121920 h 2209800"/>
              <a:gd name="connsiteX38" fmla="*/ 1280160 w 1341120"/>
              <a:gd name="connsiteY38" fmla="*/ 76200 h 2209800"/>
              <a:gd name="connsiteX39" fmla="*/ 1295400 w 1341120"/>
              <a:gd name="connsiteY39" fmla="*/ 30480 h 2209800"/>
              <a:gd name="connsiteX40" fmla="*/ 1341120 w 1341120"/>
              <a:gd name="connsiteY40" fmla="*/ 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341120" h="2209800">
                <a:moveTo>
                  <a:pt x="0" y="2209800"/>
                </a:moveTo>
                <a:cubicBezTo>
                  <a:pt x="25400" y="2199640"/>
                  <a:pt x="50585" y="2188926"/>
                  <a:pt x="76200" y="2179320"/>
                </a:cubicBezTo>
                <a:cubicBezTo>
                  <a:pt x="91242" y="2173679"/>
                  <a:pt x="107552" y="2171264"/>
                  <a:pt x="121920" y="2164080"/>
                </a:cubicBezTo>
                <a:cubicBezTo>
                  <a:pt x="138303" y="2155889"/>
                  <a:pt x="152400" y="2143760"/>
                  <a:pt x="167640" y="2133600"/>
                </a:cubicBezTo>
                <a:cubicBezTo>
                  <a:pt x="197309" y="2044593"/>
                  <a:pt x="159666" y="2126334"/>
                  <a:pt x="228600" y="2057400"/>
                </a:cubicBezTo>
                <a:cubicBezTo>
                  <a:pt x="241552" y="2044448"/>
                  <a:pt x="247354" y="2025751"/>
                  <a:pt x="259080" y="2011680"/>
                </a:cubicBezTo>
                <a:cubicBezTo>
                  <a:pt x="272878" y="1995123"/>
                  <a:pt x="290774" y="1982324"/>
                  <a:pt x="304800" y="1965960"/>
                </a:cubicBezTo>
                <a:cubicBezTo>
                  <a:pt x="321330" y="1946675"/>
                  <a:pt x="335280" y="1925320"/>
                  <a:pt x="350520" y="1905000"/>
                </a:cubicBezTo>
                <a:cubicBezTo>
                  <a:pt x="355600" y="1889760"/>
                  <a:pt x="359113" y="1873904"/>
                  <a:pt x="365760" y="1859280"/>
                </a:cubicBezTo>
                <a:cubicBezTo>
                  <a:pt x="384562" y="1817916"/>
                  <a:pt x="412352" y="1780465"/>
                  <a:pt x="426720" y="1737360"/>
                </a:cubicBezTo>
                <a:lnTo>
                  <a:pt x="457200" y="1645920"/>
                </a:lnTo>
                <a:cubicBezTo>
                  <a:pt x="462280" y="1630680"/>
                  <a:pt x="469799" y="1616046"/>
                  <a:pt x="472440" y="1600200"/>
                </a:cubicBezTo>
                <a:cubicBezTo>
                  <a:pt x="477520" y="1569720"/>
                  <a:pt x="482152" y="1539162"/>
                  <a:pt x="487680" y="1508760"/>
                </a:cubicBezTo>
                <a:cubicBezTo>
                  <a:pt x="492314" y="1483275"/>
                  <a:pt x="499257" y="1458203"/>
                  <a:pt x="502920" y="1432560"/>
                </a:cubicBezTo>
                <a:cubicBezTo>
                  <a:pt x="539121" y="1179153"/>
                  <a:pt x="498946" y="1391469"/>
                  <a:pt x="533400" y="1219200"/>
                </a:cubicBezTo>
                <a:cubicBezTo>
                  <a:pt x="509029" y="878004"/>
                  <a:pt x="542507" y="1098674"/>
                  <a:pt x="502920" y="960120"/>
                </a:cubicBezTo>
                <a:cubicBezTo>
                  <a:pt x="497166" y="939981"/>
                  <a:pt x="495931" y="918412"/>
                  <a:pt x="487680" y="899160"/>
                </a:cubicBezTo>
                <a:cubicBezTo>
                  <a:pt x="480465" y="882325"/>
                  <a:pt x="467360" y="868680"/>
                  <a:pt x="457200" y="853440"/>
                </a:cubicBezTo>
                <a:cubicBezTo>
                  <a:pt x="452120" y="833120"/>
                  <a:pt x="450211" y="811732"/>
                  <a:pt x="441960" y="792480"/>
                </a:cubicBezTo>
                <a:cubicBezTo>
                  <a:pt x="434745" y="775645"/>
                  <a:pt x="420567" y="762663"/>
                  <a:pt x="411480" y="746760"/>
                </a:cubicBezTo>
                <a:cubicBezTo>
                  <a:pt x="400208" y="727035"/>
                  <a:pt x="388977" y="707072"/>
                  <a:pt x="381000" y="685800"/>
                </a:cubicBezTo>
                <a:cubicBezTo>
                  <a:pt x="328677" y="546272"/>
                  <a:pt x="418820" y="713273"/>
                  <a:pt x="320040" y="548640"/>
                </a:cubicBezTo>
                <a:cubicBezTo>
                  <a:pt x="314960" y="528320"/>
                  <a:pt x="310554" y="507819"/>
                  <a:pt x="304800" y="487680"/>
                </a:cubicBezTo>
                <a:cubicBezTo>
                  <a:pt x="300387" y="472234"/>
                  <a:pt x="289560" y="458024"/>
                  <a:pt x="289560" y="441960"/>
                </a:cubicBezTo>
                <a:cubicBezTo>
                  <a:pt x="289560" y="381974"/>
                  <a:pt x="306930" y="285300"/>
                  <a:pt x="335280" y="228600"/>
                </a:cubicBezTo>
                <a:cubicBezTo>
                  <a:pt x="345440" y="208280"/>
                  <a:pt x="353719" y="186905"/>
                  <a:pt x="365760" y="167640"/>
                </a:cubicBezTo>
                <a:cubicBezTo>
                  <a:pt x="379222" y="146101"/>
                  <a:pt x="396717" y="127349"/>
                  <a:pt x="411480" y="106680"/>
                </a:cubicBezTo>
                <a:cubicBezTo>
                  <a:pt x="422126" y="91775"/>
                  <a:pt x="431800" y="76200"/>
                  <a:pt x="441960" y="60960"/>
                </a:cubicBezTo>
                <a:cubicBezTo>
                  <a:pt x="472440" y="66040"/>
                  <a:pt x="503185" y="69725"/>
                  <a:pt x="533400" y="76200"/>
                </a:cubicBezTo>
                <a:cubicBezTo>
                  <a:pt x="574361" y="84977"/>
                  <a:pt x="655320" y="106680"/>
                  <a:pt x="655320" y="106680"/>
                </a:cubicBezTo>
                <a:cubicBezTo>
                  <a:pt x="680720" y="121920"/>
                  <a:pt x="704452" y="140370"/>
                  <a:pt x="731520" y="152400"/>
                </a:cubicBezTo>
                <a:cubicBezTo>
                  <a:pt x="819413" y="191463"/>
                  <a:pt x="763906" y="145733"/>
                  <a:pt x="838200" y="182880"/>
                </a:cubicBezTo>
                <a:cubicBezTo>
                  <a:pt x="854583" y="191071"/>
                  <a:pt x="867182" y="205921"/>
                  <a:pt x="883920" y="213360"/>
                </a:cubicBezTo>
                <a:cubicBezTo>
                  <a:pt x="913280" y="226409"/>
                  <a:pt x="975360" y="243840"/>
                  <a:pt x="975360" y="243840"/>
                </a:cubicBezTo>
                <a:cubicBezTo>
                  <a:pt x="1016000" y="238760"/>
                  <a:pt x="1056984" y="235926"/>
                  <a:pt x="1097280" y="228600"/>
                </a:cubicBezTo>
                <a:cubicBezTo>
                  <a:pt x="1113085" y="225726"/>
                  <a:pt x="1130659" y="223644"/>
                  <a:pt x="1143000" y="213360"/>
                </a:cubicBezTo>
                <a:cubicBezTo>
                  <a:pt x="1162513" y="197099"/>
                  <a:pt x="1170759" y="170361"/>
                  <a:pt x="1188720" y="152400"/>
                </a:cubicBezTo>
                <a:cubicBezTo>
                  <a:pt x="1201672" y="139448"/>
                  <a:pt x="1220369" y="133646"/>
                  <a:pt x="1234440" y="121920"/>
                </a:cubicBezTo>
                <a:cubicBezTo>
                  <a:pt x="1250997" y="108122"/>
                  <a:pt x="1264920" y="91440"/>
                  <a:pt x="1280160" y="76200"/>
                </a:cubicBezTo>
                <a:cubicBezTo>
                  <a:pt x="1285240" y="60960"/>
                  <a:pt x="1285365" y="43024"/>
                  <a:pt x="1295400" y="30480"/>
                </a:cubicBezTo>
                <a:cubicBezTo>
                  <a:pt x="1306842" y="16177"/>
                  <a:pt x="1341120" y="0"/>
                  <a:pt x="1341120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6096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67400" y="5334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0" y="1371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z</a:t>
            </a:r>
          </a:p>
        </p:txBody>
      </p:sp>
      <p:sp>
        <p:nvSpPr>
          <p:cNvPr id="13" name="Oval 12"/>
          <p:cNvSpPr/>
          <p:nvPr/>
        </p:nvSpPr>
        <p:spPr>
          <a:xfrm>
            <a:off x="2971800" y="2971800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32760" y="3086100"/>
            <a:ext cx="131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)</a:t>
            </a:r>
          </a:p>
        </p:txBody>
      </p:sp>
      <p:cxnSp>
        <p:nvCxnSpPr>
          <p:cNvPr id="15" name="Straight Arrow Connector 14"/>
          <p:cNvCxnSpPr>
            <a:stCxn id="9" idx="0"/>
          </p:cNvCxnSpPr>
          <p:nvPr/>
        </p:nvCxnSpPr>
        <p:spPr>
          <a:xfrm flipV="1">
            <a:off x="1767840" y="2667000"/>
            <a:ext cx="6537960" cy="2606040"/>
          </a:xfrm>
          <a:prstGeom prst="straightConnector1">
            <a:avLst/>
          </a:prstGeom>
          <a:ln w="254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77200" y="2743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086100" y="2667000"/>
            <a:ext cx="5219700" cy="419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709160" y="2438400"/>
            <a:ext cx="1844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r-</a:t>
            </a:r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q</a:t>
            </a:r>
            <a:r>
              <a:rPr lang="en-US" sz="2400" b="1" dirty="0" smtClean="0">
                <a:latin typeface="+mj-lt"/>
              </a:rPr>
              <a:t>(</a:t>
            </a:r>
            <a:r>
              <a:rPr lang="en-US" sz="2400" i="1" dirty="0" err="1" smtClean="0">
                <a:latin typeface="+mj-lt"/>
              </a:rPr>
              <a:t>t</a:t>
            </a:r>
            <a:r>
              <a:rPr lang="en-US" sz="2400" i="1" baseline="-25000" dirty="0" err="1" smtClean="0">
                <a:latin typeface="+mj-lt"/>
              </a:rPr>
              <a:t>r</a:t>
            </a:r>
            <a:r>
              <a:rPr lang="en-US" sz="2400" b="1" dirty="0" smtClean="0">
                <a:latin typeface="+mj-lt"/>
              </a:rPr>
              <a:t>)=R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95600" y="25863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q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613552"/>
              </p:ext>
            </p:extLst>
          </p:nvPr>
        </p:nvGraphicFramePr>
        <p:xfrm>
          <a:off x="5886450" y="304800"/>
          <a:ext cx="3071813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2" name="数式" r:id="rId3" imgW="1358640" imgH="927000" progId="Equation.3">
                  <p:embed/>
                </p:oleObj>
              </mc:Choice>
              <mc:Fallback>
                <p:oleObj name="数式" r:id="rId3" imgW="1358640" imgH="9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86450" y="304800"/>
                        <a:ext cx="3071813" cy="209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3048000" y="2438400"/>
            <a:ext cx="381000" cy="647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76600" y="2590800"/>
            <a:ext cx="82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443310"/>
              </p:ext>
            </p:extLst>
          </p:nvPr>
        </p:nvGraphicFramePr>
        <p:xfrm>
          <a:off x="5867400" y="3886200"/>
          <a:ext cx="3043237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3" name="数式" r:id="rId5" imgW="1346040" imgH="419040" progId="Equation.3">
                  <p:embed/>
                </p:oleObj>
              </mc:Choice>
              <mc:Fallback>
                <p:oleObj name="数式" r:id="rId5" imgW="1346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886200"/>
                        <a:ext cx="3043237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3352800" y="2052935"/>
            <a:ext cx="381000" cy="694730"/>
            <a:chOff x="3352800" y="2052935"/>
            <a:chExt cx="381000" cy="694730"/>
          </a:xfrm>
        </p:grpSpPr>
        <p:sp>
          <p:nvSpPr>
            <p:cNvPr id="25" name="TextBox 24"/>
            <p:cNvSpPr txBox="1"/>
            <p:nvPr/>
          </p:nvSpPr>
          <p:spPr>
            <a:xfrm>
              <a:off x="3352800" y="2286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v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83280" y="20529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449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575397" y="2590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167" y="1447800"/>
            <a:ext cx="7665633" cy="446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587106"/>
              </p:ext>
            </p:extLst>
          </p:nvPr>
        </p:nvGraphicFramePr>
        <p:xfrm>
          <a:off x="860425" y="927100"/>
          <a:ext cx="3330575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24" name="数式" r:id="rId3" imgW="1473120" imgH="838080" progId="Equation.3">
                  <p:embed/>
                </p:oleObj>
              </mc:Choice>
              <mc:Fallback>
                <p:oleObj name="数式" r:id="rId3" imgW="14731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927100"/>
                        <a:ext cx="3330575" cy="189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power in non-relativistic case -- continued</a:t>
            </a:r>
          </a:p>
        </p:txBody>
      </p:sp>
    </p:spTree>
    <p:extLst>
      <p:ext uri="{BB962C8B-B14F-4D97-AF65-F5344CB8AC3E}">
        <p14:creationId xmlns:p14="http://schemas.microsoft.com/office/powerpoint/2010/main" val="399027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33400"/>
            <a:ext cx="7426297" cy="54102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486400" y="2438400"/>
            <a:ext cx="2971800" cy="2590800"/>
          </a:xfrm>
          <a:prstGeom prst="ellipse">
            <a:avLst/>
          </a:prstGeom>
          <a:noFill/>
          <a:ln w="666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2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5" y="38100"/>
            <a:ext cx="6962775" cy="627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92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5280" y="409247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Inverse transformation of field strength tensor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885442"/>
              </p:ext>
            </p:extLst>
          </p:nvPr>
        </p:nvGraphicFramePr>
        <p:xfrm>
          <a:off x="76200" y="1066800"/>
          <a:ext cx="8985250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8" name="数式" r:id="rId3" imgW="4787640" imgH="1879560" progId="Equation.3">
                  <p:embed/>
                </p:oleObj>
              </mc:Choice>
              <mc:Fallback>
                <p:oleObj name="数式" r:id="rId3" imgW="478764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066800"/>
                        <a:ext cx="8985250" cy="352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134508"/>
              </p:ext>
            </p:extLst>
          </p:nvPr>
        </p:nvGraphicFramePr>
        <p:xfrm>
          <a:off x="1295400" y="4648200"/>
          <a:ext cx="5459413" cy="176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9" name="数式" r:id="rId5" imgW="2908080" imgH="939600" progId="Equation.3">
                  <p:embed/>
                </p:oleObj>
              </mc:Choice>
              <mc:Fallback>
                <p:oleObj name="数式" r:id="rId5" imgW="29080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648200"/>
                        <a:ext cx="5459413" cy="176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066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52400" y="1600200"/>
            <a:ext cx="4191000" cy="2895600"/>
            <a:chOff x="152400" y="1600200"/>
            <a:chExt cx="4191000" cy="289560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838200" y="1600200"/>
              <a:ext cx="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838200" y="3657600"/>
              <a:ext cx="3200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152400" y="3657600"/>
              <a:ext cx="685800" cy="762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990600" y="16002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1000" y="40341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z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38600" y="34245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62000" y="1524000"/>
            <a:ext cx="4724400" cy="2895600"/>
            <a:chOff x="152400" y="1600200"/>
            <a:chExt cx="4724400" cy="28956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838200" y="1600200"/>
              <a:ext cx="0" cy="2057400"/>
            </a:xfrm>
            <a:prstGeom prst="straightConnector1">
              <a:avLst/>
            </a:prstGeom>
            <a:ln w="254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838200" y="3657600"/>
              <a:ext cx="3200400" cy="0"/>
            </a:xfrm>
            <a:prstGeom prst="straightConnector1">
              <a:avLst/>
            </a:prstGeom>
            <a:ln w="254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152400" y="3657600"/>
              <a:ext cx="685800" cy="762000"/>
            </a:xfrm>
            <a:prstGeom prst="straightConnector1">
              <a:avLst/>
            </a:prstGeom>
            <a:ln w="254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990600" y="1600200"/>
              <a:ext cx="6096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DA32AA"/>
                  </a:solidFill>
                  <a:latin typeface="+mj-lt"/>
                </a:rPr>
                <a:t>y’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1000" y="4034135"/>
              <a:ext cx="6096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DA32AA"/>
                  </a:solidFill>
                  <a:latin typeface="+mj-lt"/>
                </a:rPr>
                <a:t>z’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38600" y="3424535"/>
              <a:ext cx="8382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DA32AA"/>
                  </a:solidFill>
                  <a:latin typeface="+mj-lt"/>
                </a:rPr>
                <a:t>x’</a:t>
              </a:r>
            </a:p>
          </p:txBody>
        </p:sp>
      </p:grpSp>
      <p:sp>
        <p:nvSpPr>
          <p:cNvPr id="23" name="Oval 22"/>
          <p:cNvSpPr/>
          <p:nvPr/>
        </p:nvSpPr>
        <p:spPr>
          <a:xfrm>
            <a:off x="1341120" y="3444240"/>
            <a:ext cx="228600" cy="23083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600200" y="3048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q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822960" y="2316480"/>
            <a:ext cx="617220" cy="123667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eft Brace 26"/>
          <p:cNvSpPr/>
          <p:nvPr/>
        </p:nvSpPr>
        <p:spPr>
          <a:xfrm>
            <a:off x="381000" y="2316480"/>
            <a:ext cx="304800" cy="1338887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" y="2743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533894"/>
              </p:ext>
            </p:extLst>
          </p:nvPr>
        </p:nvGraphicFramePr>
        <p:xfrm>
          <a:off x="1752600" y="4038600"/>
          <a:ext cx="5459413" cy="176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2" name="数式" r:id="rId3" imgW="2908080" imgH="939600" progId="Equation.3">
                  <p:embed/>
                </p:oleObj>
              </mc:Choice>
              <mc:Fallback>
                <p:oleObj name="数式" r:id="rId3" imgW="29080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038600"/>
                        <a:ext cx="5459413" cy="176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996105"/>
              </p:ext>
            </p:extLst>
          </p:nvPr>
        </p:nvGraphicFramePr>
        <p:xfrm>
          <a:off x="3276600" y="552450"/>
          <a:ext cx="42195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3" name="数式" r:id="rId5" imgW="2247840" imgH="876240" progId="Equation.3">
                  <p:embed/>
                </p:oleObj>
              </mc:Choice>
              <mc:Fallback>
                <p:oleObj name="数式" r:id="rId5" imgW="224784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52450"/>
                        <a:ext cx="42195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ight Arrow 30"/>
          <p:cNvSpPr/>
          <p:nvPr/>
        </p:nvSpPr>
        <p:spPr>
          <a:xfrm>
            <a:off x="1455420" y="2316480"/>
            <a:ext cx="449580" cy="236220"/>
          </a:xfrm>
          <a:prstGeom prst="rightArrow">
            <a:avLst/>
          </a:prstGeom>
          <a:solidFill>
            <a:srgbClr val="DA32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440180" y="24339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DA32AA"/>
                </a:solidFill>
                <a:latin typeface="+mj-lt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37711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6680" y="251236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743369"/>
              </p:ext>
            </p:extLst>
          </p:nvPr>
        </p:nvGraphicFramePr>
        <p:xfrm>
          <a:off x="4495800" y="3530600"/>
          <a:ext cx="3765550" cy="309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6" name="数式" r:id="rId3" imgW="2006280" imgH="1650960" progId="Equation.3">
                  <p:embed/>
                </p:oleObj>
              </mc:Choice>
              <mc:Fallback>
                <p:oleObj name="数式" r:id="rId3" imgW="200628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530600"/>
                        <a:ext cx="3765550" cy="309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943883"/>
              </p:ext>
            </p:extLst>
          </p:nvPr>
        </p:nvGraphicFramePr>
        <p:xfrm>
          <a:off x="3276600" y="552450"/>
          <a:ext cx="42195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7" name="数式" r:id="rId5" imgW="2247840" imgH="876240" progId="Equation.3">
                  <p:embed/>
                </p:oleObj>
              </mc:Choice>
              <mc:Fallback>
                <p:oleObj name="数式" r:id="rId5" imgW="224784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52450"/>
                        <a:ext cx="42195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28600" y="1219200"/>
            <a:ext cx="5334000" cy="2971800"/>
            <a:chOff x="152400" y="1524000"/>
            <a:chExt cx="5334000" cy="2971800"/>
          </a:xfrm>
        </p:grpSpPr>
        <p:grpSp>
          <p:nvGrpSpPr>
            <p:cNvPr id="15" name="Group 14"/>
            <p:cNvGrpSpPr/>
            <p:nvPr/>
          </p:nvGrpSpPr>
          <p:grpSpPr>
            <a:xfrm>
              <a:off x="152400" y="1600200"/>
              <a:ext cx="4191000" cy="2895600"/>
              <a:chOff x="152400" y="1600200"/>
              <a:chExt cx="4191000" cy="28956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838200" y="1600200"/>
                <a:ext cx="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838200" y="3657600"/>
                <a:ext cx="3200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152400" y="3657600"/>
                <a:ext cx="685800" cy="762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990600" y="16002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y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81000" y="40341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z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038600" y="34245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x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762000" y="1524000"/>
              <a:ext cx="4724400" cy="2895600"/>
              <a:chOff x="152400" y="1600200"/>
              <a:chExt cx="4724400" cy="28956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838200" y="1600200"/>
                <a:ext cx="0" cy="2057400"/>
              </a:xfrm>
              <a:prstGeom prst="straightConnector1">
                <a:avLst/>
              </a:prstGeom>
              <a:ln w="254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838200" y="3657600"/>
                <a:ext cx="3200400" cy="0"/>
              </a:xfrm>
              <a:prstGeom prst="straightConnector1">
                <a:avLst/>
              </a:prstGeom>
              <a:ln w="254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152400" y="3657600"/>
                <a:ext cx="685800" cy="762000"/>
              </a:xfrm>
              <a:prstGeom prst="straightConnector1">
                <a:avLst/>
              </a:prstGeom>
              <a:ln w="254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990600" y="1600200"/>
                <a:ext cx="609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DA32AA"/>
                    </a:solidFill>
                    <a:latin typeface="+mj-lt"/>
                  </a:rPr>
                  <a:t>y’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81000" y="4034135"/>
                <a:ext cx="609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DA32AA"/>
                    </a:solidFill>
                    <a:latin typeface="+mj-lt"/>
                  </a:rPr>
                  <a:t>z’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38600" y="3424535"/>
                <a:ext cx="8382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DA32AA"/>
                    </a:solidFill>
                    <a:latin typeface="+mj-lt"/>
                  </a:rPr>
                  <a:t>x’</a:t>
                </a:r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1341120" y="3444240"/>
              <a:ext cx="228600" cy="23083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00200" y="30480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q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 flipV="1">
              <a:off x="822960" y="2316480"/>
              <a:ext cx="617220" cy="123667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Left Brace 26"/>
            <p:cNvSpPr/>
            <p:nvPr/>
          </p:nvSpPr>
          <p:spPr>
            <a:xfrm>
              <a:off x="381000" y="2316480"/>
              <a:ext cx="304800" cy="1338887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Arrow 30"/>
            <p:cNvSpPr/>
            <p:nvPr/>
          </p:nvSpPr>
          <p:spPr>
            <a:xfrm>
              <a:off x="1455420" y="2316480"/>
              <a:ext cx="449580" cy="236220"/>
            </a:xfrm>
            <a:prstGeom prst="rightArrow">
              <a:avLst/>
            </a:prstGeom>
            <a:solidFill>
              <a:srgbClr val="DA32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40180" y="24339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DA32AA"/>
                  </a:solidFill>
                  <a:latin typeface="+mj-lt"/>
                </a:rPr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355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6680" y="251236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011324"/>
              </p:ext>
            </p:extLst>
          </p:nvPr>
        </p:nvGraphicFramePr>
        <p:xfrm>
          <a:off x="4400550" y="3506788"/>
          <a:ext cx="3956050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00" name="数式" r:id="rId3" imgW="2108160" imgH="1676160" progId="Equation.3">
                  <p:embed/>
                </p:oleObj>
              </mc:Choice>
              <mc:Fallback>
                <p:oleObj name="数式" r:id="rId3" imgW="2108160" imgH="1676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3506788"/>
                        <a:ext cx="3956050" cy="314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025158"/>
              </p:ext>
            </p:extLst>
          </p:nvPr>
        </p:nvGraphicFramePr>
        <p:xfrm>
          <a:off x="3276600" y="552450"/>
          <a:ext cx="4219575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01" name="数式" r:id="rId5" imgW="2247840" imgH="876240" progId="Equation.3">
                  <p:embed/>
                </p:oleObj>
              </mc:Choice>
              <mc:Fallback>
                <p:oleObj name="数式" r:id="rId5" imgW="224784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52450"/>
                        <a:ext cx="4219575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28600" y="1219200"/>
            <a:ext cx="5334000" cy="2971800"/>
            <a:chOff x="152400" y="1524000"/>
            <a:chExt cx="5334000" cy="2971800"/>
          </a:xfrm>
        </p:grpSpPr>
        <p:grpSp>
          <p:nvGrpSpPr>
            <p:cNvPr id="15" name="Group 14"/>
            <p:cNvGrpSpPr/>
            <p:nvPr/>
          </p:nvGrpSpPr>
          <p:grpSpPr>
            <a:xfrm>
              <a:off x="152400" y="1600200"/>
              <a:ext cx="4191000" cy="2895600"/>
              <a:chOff x="152400" y="1600200"/>
              <a:chExt cx="4191000" cy="28956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838200" y="1600200"/>
                <a:ext cx="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838200" y="3657600"/>
                <a:ext cx="32004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152400" y="3657600"/>
                <a:ext cx="685800" cy="7620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990600" y="160020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y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81000" y="40341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z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038600" y="342453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x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762000" y="1524000"/>
              <a:ext cx="4724400" cy="2895600"/>
              <a:chOff x="152400" y="1600200"/>
              <a:chExt cx="4724400" cy="28956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838200" y="1600200"/>
                <a:ext cx="0" cy="2057400"/>
              </a:xfrm>
              <a:prstGeom prst="straightConnector1">
                <a:avLst/>
              </a:prstGeom>
              <a:ln w="254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838200" y="3657600"/>
                <a:ext cx="3200400" cy="0"/>
              </a:xfrm>
              <a:prstGeom prst="straightConnector1">
                <a:avLst/>
              </a:prstGeom>
              <a:ln w="254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152400" y="3657600"/>
                <a:ext cx="685800" cy="762000"/>
              </a:xfrm>
              <a:prstGeom prst="straightConnector1">
                <a:avLst/>
              </a:prstGeom>
              <a:ln w="25400">
                <a:solidFill>
                  <a:srgbClr val="DA32AA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990600" y="1600200"/>
                <a:ext cx="609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DA32AA"/>
                    </a:solidFill>
                    <a:latin typeface="+mj-lt"/>
                  </a:rPr>
                  <a:t>y’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81000" y="4034135"/>
                <a:ext cx="609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DA32AA"/>
                    </a:solidFill>
                    <a:latin typeface="+mj-lt"/>
                  </a:rPr>
                  <a:t>z’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38600" y="3424535"/>
                <a:ext cx="8382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DA32AA"/>
                    </a:solidFill>
                    <a:latin typeface="+mj-lt"/>
                  </a:rPr>
                  <a:t>x’</a:t>
                </a:r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1341120" y="3444240"/>
              <a:ext cx="228600" cy="23083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00200" y="30480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q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 flipV="1">
              <a:off x="822960" y="2316480"/>
              <a:ext cx="617220" cy="123667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Left Brace 26"/>
            <p:cNvSpPr/>
            <p:nvPr/>
          </p:nvSpPr>
          <p:spPr>
            <a:xfrm>
              <a:off x="381000" y="2316480"/>
              <a:ext cx="304800" cy="1338887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ight Arrow 30"/>
            <p:cNvSpPr/>
            <p:nvPr/>
          </p:nvSpPr>
          <p:spPr>
            <a:xfrm>
              <a:off x="1455420" y="2316480"/>
              <a:ext cx="449580" cy="236220"/>
            </a:xfrm>
            <a:prstGeom prst="rightArrow">
              <a:avLst/>
            </a:prstGeom>
            <a:solidFill>
              <a:srgbClr val="DA32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40180" y="24339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DA32AA"/>
                  </a:solidFill>
                  <a:latin typeface="+mj-lt"/>
                </a:rPr>
                <a:t>v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6680" y="4800600"/>
            <a:ext cx="3246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Expression in terms of consistent coordinates</a:t>
            </a:r>
          </a:p>
        </p:txBody>
      </p:sp>
    </p:spTree>
    <p:extLst>
      <p:ext uri="{BB962C8B-B14F-4D97-AF65-F5344CB8AC3E}">
        <p14:creationId xmlns:p14="http://schemas.microsoft.com/office/powerpoint/2010/main" val="333368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167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24000"/>
            <a:ext cx="82867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504807"/>
              </p:ext>
            </p:extLst>
          </p:nvPr>
        </p:nvGraphicFramePr>
        <p:xfrm>
          <a:off x="990600" y="381000"/>
          <a:ext cx="264477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5" name="数式" r:id="rId4" imgW="1409400" imgH="469800" progId="Equation.3">
                  <p:embed/>
                </p:oleObj>
              </mc:Choice>
              <mc:Fallback>
                <p:oleObj name="数式" r:id="rId4" imgW="1409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1000"/>
                        <a:ext cx="264477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76800" y="20574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g</a:t>
            </a:r>
            <a:r>
              <a:rPr lang="en-US" sz="2400" baseline="-25000" dirty="0" err="1" smtClean="0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=10</a:t>
            </a:r>
            <a:endParaRPr lang="en-US" sz="2400" baseline="-250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39579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g</a:t>
            </a:r>
            <a:r>
              <a:rPr lang="en-US" sz="2400" baseline="-25000" dirty="0" err="1" smtClean="0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=2</a:t>
            </a:r>
            <a:endParaRPr lang="en-US" sz="2400" baseline="-25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607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20424</TotalTime>
  <Words>375</Words>
  <Application>Microsoft Office PowerPoint</Application>
  <PresentationFormat>On-screen Show (4:3)</PresentationFormat>
  <Paragraphs>133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Symbol</vt:lpstr>
      <vt:lpstr>Office Theme</vt:lpstr>
      <vt:lpstr>Equation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1142</cp:revision>
  <cp:lastPrinted>2015-03-28T20:25:19Z</cp:lastPrinted>
  <dcterms:created xsi:type="dcterms:W3CDTF">2012-01-10T18:32:24Z</dcterms:created>
  <dcterms:modified xsi:type="dcterms:W3CDTF">2015-04-01T03:36:35Z</dcterms:modified>
</cp:coreProperties>
</file>