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54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63" r:id="rId11"/>
    <p:sldId id="364" r:id="rId12"/>
    <p:sldId id="365" r:id="rId13"/>
    <p:sldId id="367" r:id="rId14"/>
    <p:sldId id="368" r:id="rId15"/>
    <p:sldId id="369" r:id="rId16"/>
    <p:sldId id="370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  <p:sldId id="379" r:id="rId26"/>
    <p:sldId id="380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C481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>
        <p:scale>
          <a:sx n="60" d="100"/>
          <a:sy n="60" d="100"/>
        </p:scale>
        <p:origin x="83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4/5/2015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00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79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8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4.png"/><Relationship Id="rId4" Type="http://schemas.openxmlformats.org/officeDocument/2006/relationships/image" Target="../media/image21.wmf"/><Relationship Id="rId9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hyperlink" Target="http://www-history.mcs.st-andrews.ac.uk/Biographies/Parseval.html" TargetMode="External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229600" cy="57554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28: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</a:t>
            </a:r>
            <a:r>
              <a:rPr lang="en-US" sz="3200" b="1" dirty="0" smtClean="0">
                <a:solidFill>
                  <a:schemeClr val="folHlink"/>
                </a:solidFill>
              </a:rPr>
              <a:t>reading Chap. 14 – 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Radiation by moving charges</a:t>
            </a:r>
          </a:p>
          <a:p>
            <a:pPr marL="2343150" lvl="5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Motion in a line</a:t>
            </a:r>
          </a:p>
          <a:p>
            <a:pPr marL="2343150" lvl="5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Motion in a </a:t>
            </a:r>
            <a:r>
              <a:rPr lang="en-US" sz="3200" b="1" dirty="0" smtClean="0">
                <a:solidFill>
                  <a:schemeClr val="folHlink"/>
                </a:solidFill>
              </a:rPr>
              <a:t>circle</a:t>
            </a:r>
          </a:p>
          <a:p>
            <a:pPr marL="2343150" lvl="5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Spectral analysis of radiation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distribution in the relativistic case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545692"/>
              </p:ext>
            </p:extLst>
          </p:nvPr>
        </p:nvGraphicFramePr>
        <p:xfrm>
          <a:off x="852488" y="1014413"/>
          <a:ext cx="6083300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数式" r:id="rId3" imgW="2692080" imgH="711000" progId="Equation.3">
                  <p:embed/>
                </p:oleObj>
              </mc:Choice>
              <mc:Fallback>
                <p:oleObj name="数式" r:id="rId3" imgW="269208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1014413"/>
                        <a:ext cx="6083300" cy="160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600235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This expression gives us the energy per unit field time </a:t>
            </a:r>
            <a:r>
              <a:rPr lang="en-US" sz="2400" i="1" dirty="0" smtClean="0">
                <a:latin typeface="+mj-lt"/>
              </a:rPr>
              <a:t>t.</a:t>
            </a:r>
            <a:r>
              <a:rPr lang="en-US" sz="2400" dirty="0" smtClean="0">
                <a:latin typeface="+mj-lt"/>
              </a:rPr>
              <a:t> We are often interested in the power per unit retarded time </a:t>
            </a:r>
            <a:r>
              <a:rPr lang="en-US" sz="2400" i="1" dirty="0" err="1" smtClean="0">
                <a:latin typeface="+mj-lt"/>
              </a:rPr>
              <a:t>t</a:t>
            </a:r>
            <a:r>
              <a:rPr lang="en-US" sz="2400" i="1" baseline="-25000" dirty="0" err="1" smtClean="0">
                <a:latin typeface="+mj-lt"/>
              </a:rPr>
              <a:t>r</a:t>
            </a:r>
            <a:r>
              <a:rPr lang="en-US" sz="2400" i="1" dirty="0" smtClean="0">
                <a:latin typeface="+mj-lt"/>
              </a:rPr>
              <a:t>=t-R/c: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073527"/>
              </p:ext>
            </p:extLst>
          </p:nvPr>
        </p:nvGraphicFramePr>
        <p:xfrm>
          <a:off x="914400" y="3831044"/>
          <a:ext cx="52228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数式" r:id="rId5" imgW="2311200" imgH="431640" progId="Equation.3">
                  <p:embed/>
                </p:oleObj>
              </mc:Choice>
              <mc:Fallback>
                <p:oleObj name="数式" r:id="rId5" imgW="231120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31044"/>
                        <a:ext cx="5222875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800585"/>
              </p:ext>
            </p:extLst>
          </p:nvPr>
        </p:nvGraphicFramePr>
        <p:xfrm>
          <a:off x="990600" y="4800600"/>
          <a:ext cx="5222875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数式" r:id="rId7" imgW="2311200" imgH="711000" progId="Equation.3">
                  <p:embed/>
                </p:oleObj>
              </mc:Choice>
              <mc:Fallback>
                <p:oleObj name="数式" r:id="rId7" imgW="231120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00600"/>
                        <a:ext cx="5222875" cy="160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788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distribution in the relativistic case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187004"/>
              </p:ext>
            </p:extLst>
          </p:nvPr>
        </p:nvGraphicFramePr>
        <p:xfrm>
          <a:off x="914400" y="990600"/>
          <a:ext cx="5222875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数式" r:id="rId3" imgW="2311200" imgH="711000" progId="Equation.3">
                  <p:embed/>
                </p:oleObj>
              </mc:Choice>
              <mc:Fallback>
                <p:oleObj name="数式" r:id="rId3" imgW="23112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5222875" cy="160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2895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linear acceleration: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037468"/>
              </p:ext>
            </p:extLst>
          </p:nvPr>
        </p:nvGraphicFramePr>
        <p:xfrm>
          <a:off x="4279900" y="2868613"/>
          <a:ext cx="123507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数式" r:id="rId5" imgW="545760" imgH="228600" progId="Equation.3">
                  <p:embed/>
                </p:oleObj>
              </mc:Choice>
              <mc:Fallback>
                <p:oleObj name="数式" r:id="rId5" imgW="5457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2868613"/>
                        <a:ext cx="123507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553323"/>
              </p:ext>
            </p:extLst>
          </p:nvPr>
        </p:nvGraphicFramePr>
        <p:xfrm>
          <a:off x="784225" y="3652838"/>
          <a:ext cx="7978775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数式" r:id="rId7" imgW="3530520" imgH="711000" progId="Equation.3">
                  <p:embed/>
                </p:oleObj>
              </mc:Choice>
              <mc:Fallback>
                <p:oleObj name="数式" r:id="rId7" imgW="3530520" imgH="711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3652838"/>
                        <a:ext cx="7978775" cy="160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72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43200"/>
            <a:ext cx="81343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918437"/>
              </p:ext>
            </p:extLst>
          </p:nvPr>
        </p:nvGraphicFramePr>
        <p:xfrm>
          <a:off x="762000" y="990600"/>
          <a:ext cx="7978775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数式" r:id="rId4" imgW="3530520" imgH="711000" progId="Equation.3">
                  <p:embed/>
                </p:oleObj>
              </mc:Choice>
              <mc:Fallback>
                <p:oleObj name="数式" r:id="rId4" imgW="3530520" imgH="7110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90600"/>
                        <a:ext cx="7978775" cy="160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152400"/>
            <a:ext cx="8534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Power from linearly accelerating particle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5334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5029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  <a:latin typeface="Symbol" pitchFamily="18" charset="2"/>
              </a:rPr>
              <a:t>b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=0.5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0800" y="3276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Symbol" pitchFamily="18" charset="2"/>
              </a:rPr>
              <a:t>b</a:t>
            </a:r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=0.7</a:t>
            </a:r>
          </a:p>
        </p:txBody>
      </p:sp>
    </p:spTree>
    <p:extLst>
      <p:ext uri="{BB962C8B-B14F-4D97-AF65-F5344CB8AC3E}">
        <p14:creationId xmlns:p14="http://schemas.microsoft.com/office/powerpoint/2010/main" val="254522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534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Power from linearly accelerating particle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280742"/>
              </p:ext>
            </p:extLst>
          </p:nvPr>
        </p:nvGraphicFramePr>
        <p:xfrm>
          <a:off x="609600" y="533400"/>
          <a:ext cx="7978775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数式" r:id="rId3" imgW="3530520" imgH="1218960" progId="Equation.3">
                  <p:embed/>
                </p:oleObj>
              </mc:Choice>
              <mc:Fallback>
                <p:oleObj name="数式" r:id="rId3" imgW="3530520" imgH="12189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33400"/>
                        <a:ext cx="7978775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276600"/>
            <a:ext cx="5960745" cy="2747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117709"/>
              </p:ext>
            </p:extLst>
          </p:nvPr>
        </p:nvGraphicFramePr>
        <p:xfrm>
          <a:off x="1035050" y="4267200"/>
          <a:ext cx="946150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Equation" r:id="rId6" imgW="419040" imgH="469800" progId="Equation.DSMT4">
                  <p:embed/>
                </p:oleObj>
              </mc:Choice>
              <mc:Fallback>
                <p:oleObj name="Equation" r:id="rId6" imgW="419040" imgH="46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4267200"/>
                        <a:ext cx="946150" cy="1062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904728"/>
              </p:ext>
            </p:extLst>
          </p:nvPr>
        </p:nvGraphicFramePr>
        <p:xfrm>
          <a:off x="4652963" y="5711825"/>
          <a:ext cx="10890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Equation" r:id="rId8" imgW="482400" imgH="203040" progId="Equation.DSMT4">
                  <p:embed/>
                </p:oleObj>
              </mc:Choice>
              <mc:Fallback>
                <p:oleObj name="Equation" r:id="rId8" imgW="48240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2963" y="5711825"/>
                        <a:ext cx="10890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3913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" y="147935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Power distribution for linear acceleration -- continued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85800" y="688031"/>
            <a:ext cx="5867400" cy="2819401"/>
            <a:chOff x="685800" y="688031"/>
            <a:chExt cx="5867400" cy="2819401"/>
          </a:xfrm>
        </p:grpSpPr>
        <p:sp>
          <p:nvSpPr>
            <p:cNvPr id="7" name="TextBox 6"/>
            <p:cNvSpPr txBox="1"/>
            <p:nvPr/>
          </p:nvSpPr>
          <p:spPr>
            <a:xfrm>
              <a:off x="3659505" y="220756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85800" y="688031"/>
              <a:ext cx="5867400" cy="2819401"/>
              <a:chOff x="685800" y="688031"/>
              <a:chExt cx="5867400" cy="2819401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>
                <a:off x="1562100" y="2438400"/>
                <a:ext cx="20955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V="1">
                <a:off x="1562100" y="766465"/>
                <a:ext cx="0" cy="16719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685800" y="2438400"/>
                <a:ext cx="876300" cy="838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ight Arrow 11"/>
              <p:cNvSpPr/>
              <p:nvPr/>
            </p:nvSpPr>
            <p:spPr>
              <a:xfrm>
                <a:off x="1562100" y="2362200"/>
                <a:ext cx="723900" cy="152400"/>
              </a:xfrm>
              <a:prstGeom prst="rightArrow">
                <a:avLst/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ight Arrow 12"/>
              <p:cNvSpPr/>
              <p:nvPr/>
            </p:nvSpPr>
            <p:spPr>
              <a:xfrm>
                <a:off x="1558290" y="2286000"/>
                <a:ext cx="361950" cy="266700"/>
              </a:xfrm>
              <a:prstGeom prst="rightArrow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600200" y="688031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z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95350" y="3045767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x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00200" y="1824335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Symbol" pitchFamily="18" charset="2"/>
                  </a:rPr>
                  <a:t>b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905000" y="2438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0070C0"/>
                    </a:solidFill>
                    <a:latin typeface="Symbol" pitchFamily="18" charset="2"/>
                  </a:rPr>
                  <a:t>b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45920" y="15240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Symbol" pitchFamily="18" charset="2"/>
                  </a:rPr>
                  <a:t>.</a:t>
                </a:r>
                <a:endParaRPr lang="en-US" sz="2400" b="1" dirty="0">
                  <a:solidFill>
                    <a:srgbClr val="FF0000"/>
                  </a:solidFill>
                  <a:latin typeface="Symbol" pitchFamily="18" charset="2"/>
                </a:endParaRPr>
              </a:p>
            </p:txBody>
          </p:sp>
          <p:cxnSp>
            <p:nvCxnSpPr>
              <p:cNvPr id="19" name="Straight Arrow Connector 18"/>
              <p:cNvCxnSpPr>
                <a:stCxn id="13" idx="1"/>
              </p:cNvCxnSpPr>
              <p:nvPr/>
            </p:nvCxnSpPr>
            <p:spPr>
              <a:xfrm flipV="1">
                <a:off x="1558290" y="1071265"/>
                <a:ext cx="4613910" cy="134808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6096000" y="914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95600" y="1900535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Symbol" pitchFamily="18" charset="2"/>
                  </a:rPr>
                  <a:t>q</a:t>
                </a:r>
                <a:endParaRPr lang="en-US" sz="2400" b="1" dirty="0" smtClean="0">
                  <a:latin typeface="Symbol" pitchFamily="18" charset="2"/>
                </a:endParaRPr>
              </a:p>
            </p:txBody>
          </p:sp>
        </p:grpSp>
      </p:grp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800765"/>
              </p:ext>
            </p:extLst>
          </p:nvPr>
        </p:nvGraphicFramePr>
        <p:xfrm>
          <a:off x="1066800" y="3344863"/>
          <a:ext cx="7978775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数式" r:id="rId3" imgW="3530520" imgH="1218960" progId="Equation.3">
                  <p:embed/>
                </p:oleObj>
              </mc:Choice>
              <mc:Fallback>
                <p:oleObj name="数式" r:id="rId3" imgW="353052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44863"/>
                        <a:ext cx="7978775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9944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" y="147935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Power distribution for circular acceleration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85800" y="688031"/>
            <a:ext cx="3430905" cy="3011860"/>
            <a:chOff x="685800" y="688031"/>
            <a:chExt cx="3430905" cy="3011860"/>
          </a:xfrm>
        </p:grpSpPr>
        <p:sp>
          <p:nvSpPr>
            <p:cNvPr id="7" name="TextBox 6"/>
            <p:cNvSpPr txBox="1"/>
            <p:nvPr/>
          </p:nvSpPr>
          <p:spPr>
            <a:xfrm>
              <a:off x="3659505" y="220756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85800" y="688031"/>
              <a:ext cx="2971800" cy="2819401"/>
              <a:chOff x="685800" y="688031"/>
              <a:chExt cx="2971800" cy="2819401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>
                <a:off x="1562100" y="2438400"/>
                <a:ext cx="20955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1562100" y="766465"/>
                <a:ext cx="0" cy="167193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H="1">
                <a:off x="685800" y="2438400"/>
                <a:ext cx="876300" cy="838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ight Arrow 12"/>
              <p:cNvSpPr/>
              <p:nvPr/>
            </p:nvSpPr>
            <p:spPr>
              <a:xfrm rot="18605538" flipH="1">
                <a:off x="1054422" y="2529840"/>
                <a:ext cx="575310" cy="190500"/>
              </a:xfrm>
              <a:prstGeom prst="rightArrow">
                <a:avLst/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ight Arrow 13"/>
              <p:cNvSpPr/>
              <p:nvPr/>
            </p:nvSpPr>
            <p:spPr>
              <a:xfrm>
                <a:off x="1558290" y="2286000"/>
                <a:ext cx="361950" cy="266700"/>
              </a:xfrm>
              <a:prstGeom prst="rightArrow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600200" y="688031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z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895350" y="3045767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x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752600" y="1976735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FF0000"/>
                    </a:solidFill>
                    <a:latin typeface="Symbol" pitchFamily="18" charset="2"/>
                  </a:rPr>
                  <a:t>b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914400" y="2433935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0070C0"/>
                    </a:solidFill>
                    <a:latin typeface="Symbol" pitchFamily="18" charset="2"/>
                  </a:rPr>
                  <a:t>b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813560" y="16764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Symbol" pitchFamily="18" charset="2"/>
                  </a:rPr>
                  <a:t>.</a:t>
                </a:r>
                <a:endParaRPr lang="en-US" sz="2400" b="1" dirty="0">
                  <a:solidFill>
                    <a:srgbClr val="FF0000"/>
                  </a:solidFill>
                  <a:latin typeface="Symbol" pitchFamily="18" charset="2"/>
                </a:endParaRPr>
              </a:p>
            </p:txBody>
          </p:sp>
          <p:cxnSp>
            <p:nvCxnSpPr>
              <p:cNvPr id="20" name="Straight Arrow Connector 19"/>
              <p:cNvCxnSpPr>
                <a:stCxn id="14" idx="1"/>
              </p:cNvCxnSpPr>
              <p:nvPr/>
            </p:nvCxnSpPr>
            <p:spPr>
              <a:xfrm flipH="1" flipV="1">
                <a:off x="895350" y="1602432"/>
                <a:ext cx="662940" cy="81691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986790" y="1293167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r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986790" y="2055167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Symbol" pitchFamily="18" charset="2"/>
                  </a:rPr>
                  <a:t>q</a:t>
                </a:r>
                <a:endParaRPr lang="en-US" sz="2400" b="1" dirty="0" smtClean="0">
                  <a:latin typeface="Symbol" pitchFamily="18" charset="2"/>
                </a:endParaRPr>
              </a:p>
            </p:txBody>
          </p:sp>
        </p:grpSp>
        <p:sp>
          <p:nvSpPr>
            <p:cNvPr id="9" name="Arc 8"/>
            <p:cNvSpPr/>
            <p:nvPr/>
          </p:nvSpPr>
          <p:spPr>
            <a:xfrm rot="14266887">
              <a:off x="1616197" y="1292773"/>
              <a:ext cx="2305963" cy="2508274"/>
            </a:xfrm>
            <a:prstGeom prst="arc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533155"/>
              </p:ext>
            </p:extLst>
          </p:nvPr>
        </p:nvGraphicFramePr>
        <p:xfrm>
          <a:off x="2089150" y="2452687"/>
          <a:ext cx="6858000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数式" r:id="rId3" imgW="3035160" imgH="1815840" progId="Equation.3">
                  <p:embed/>
                </p:oleObj>
              </mc:Choice>
              <mc:Fallback>
                <p:oleObj name="数式" r:id="rId3" imgW="3035160" imgH="1815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2452687"/>
                        <a:ext cx="6858000" cy="410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3292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59505" y="220756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85800" y="688031"/>
            <a:ext cx="2971800" cy="2819401"/>
            <a:chOff x="685800" y="688031"/>
            <a:chExt cx="2971800" cy="2819401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1562100" y="2438400"/>
              <a:ext cx="20955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1562100" y="766465"/>
              <a:ext cx="0" cy="167193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685800" y="2438400"/>
              <a:ext cx="876300" cy="838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ight Arrow 11"/>
            <p:cNvSpPr/>
            <p:nvPr/>
          </p:nvSpPr>
          <p:spPr>
            <a:xfrm rot="18605538" flipH="1">
              <a:off x="1054422" y="2529840"/>
              <a:ext cx="575310" cy="190500"/>
            </a:xfrm>
            <a:prstGeom prst="rightArrow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1558290" y="2286000"/>
              <a:ext cx="361950" cy="266700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00200" y="688031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z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95350" y="304576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752600" y="1976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Symbol" pitchFamily="18" charset="2"/>
                </a:rPr>
                <a:t>b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14400" y="2433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70C0"/>
                  </a:solidFill>
                  <a:latin typeface="Symbol" pitchFamily="18" charset="2"/>
                </a:rPr>
                <a:t>b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13560" y="1676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Symbol" pitchFamily="18" charset="2"/>
                </a:rPr>
                <a:t>.</a:t>
              </a:r>
              <a:endParaRPr lang="en-US" sz="2400" b="1" dirty="0">
                <a:solidFill>
                  <a:srgbClr val="FF0000"/>
                </a:solidFill>
                <a:latin typeface="Symbol" pitchFamily="18" charset="2"/>
              </a:endParaRPr>
            </a:p>
          </p:txBody>
        </p:sp>
        <p:cxnSp>
          <p:nvCxnSpPr>
            <p:cNvPr id="19" name="Straight Arrow Connector 18"/>
            <p:cNvCxnSpPr>
              <a:stCxn id="13" idx="1"/>
            </p:cNvCxnSpPr>
            <p:nvPr/>
          </p:nvCxnSpPr>
          <p:spPr>
            <a:xfrm flipH="1" flipV="1">
              <a:off x="1386840" y="1676400"/>
              <a:ext cx="171450" cy="74295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143000" y="1595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43000" y="205516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Symbol" pitchFamily="18" charset="2"/>
                </a:rPr>
                <a:t>q</a:t>
              </a:r>
              <a:endParaRPr lang="en-US" sz="2400" b="1" dirty="0" smtClean="0">
                <a:latin typeface="Symbol" pitchFamily="18" charset="2"/>
              </a:endParaRPr>
            </a:p>
          </p:txBody>
        </p:sp>
      </p:grpSp>
      <p:sp>
        <p:nvSpPr>
          <p:cNvPr id="8" name="Arc 7"/>
          <p:cNvSpPr/>
          <p:nvPr/>
        </p:nvSpPr>
        <p:spPr>
          <a:xfrm rot="14266887">
            <a:off x="1616197" y="1292773"/>
            <a:ext cx="2305963" cy="2508274"/>
          </a:xfrm>
          <a:prstGeom prst="arc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18160" y="147935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Power distribution for circular acceleration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386840" y="1750367"/>
            <a:ext cx="57150" cy="918865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2192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f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213435"/>
              </p:ext>
            </p:extLst>
          </p:nvPr>
        </p:nvGraphicFramePr>
        <p:xfrm>
          <a:off x="1524000" y="3379788"/>
          <a:ext cx="7345362" cy="286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3251160" imgH="1269720" progId="Equation.DSMT4">
                  <p:embed/>
                </p:oleObj>
              </mc:Choice>
              <mc:Fallback>
                <p:oleObj name="Equation" r:id="rId3" imgW="3251160" imgH="126972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379788"/>
                        <a:ext cx="7345362" cy="286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0831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Spectral composition of electromagnetic radiation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Previously we determined the power distribution from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a charged particle: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623242"/>
              </p:ext>
            </p:extLst>
          </p:nvPr>
        </p:nvGraphicFramePr>
        <p:xfrm>
          <a:off x="1131888" y="1193800"/>
          <a:ext cx="6945312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数式" r:id="rId3" imgW="3073320" imgH="2374560" progId="Equation.3">
                  <p:embed/>
                </p:oleObj>
              </mc:Choice>
              <mc:Fallback>
                <p:oleObj name="数式" r:id="rId3" imgW="3073320" imgH="237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1888" y="1193800"/>
                        <a:ext cx="6945312" cy="535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999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Spectral composition of electromagnetic radiation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23813"/>
              </p:ext>
            </p:extLst>
          </p:nvPr>
        </p:nvGraphicFramePr>
        <p:xfrm>
          <a:off x="525462" y="990600"/>
          <a:ext cx="8093075" cy="315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数式" r:id="rId3" imgW="3581280" imgH="1396800" progId="Equation.3">
                  <p:embed/>
                </p:oleObj>
              </mc:Choice>
              <mc:Fallback>
                <p:oleObj name="数式" r:id="rId3" imgW="3581280" imgH="1396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" y="990600"/>
                        <a:ext cx="8093075" cy="315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0520" y="4186535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Parseval’s</a:t>
            </a:r>
            <a:r>
              <a:rPr lang="en-US" sz="2400" dirty="0" smtClean="0"/>
              <a:t> theorem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b="1" dirty="0"/>
              <a:t>Marc-Antoine </a:t>
            </a:r>
            <a:r>
              <a:rPr lang="en-US" sz="2400" b="1" dirty="0" err="1"/>
              <a:t>Parseval</a:t>
            </a:r>
            <a:r>
              <a:rPr lang="en-US" sz="2400" b="1" dirty="0"/>
              <a:t> des </a:t>
            </a:r>
            <a:r>
              <a:rPr lang="en-US" sz="2400" b="1" dirty="0" err="1" smtClean="0"/>
              <a:t>Chênes</a:t>
            </a:r>
            <a:r>
              <a:rPr lang="en-US" sz="2400" b="1" dirty="0" smtClean="0"/>
              <a:t> 1755-1836</a:t>
            </a:r>
          </a:p>
          <a:p>
            <a:r>
              <a:rPr lang="en-US" sz="2400" b="1" dirty="0"/>
              <a:t>         </a:t>
            </a:r>
            <a:r>
              <a:rPr lang="en-US" b="1" dirty="0">
                <a:hlinkClick r:id="rId5"/>
              </a:rPr>
              <a:t>http://www-history.mcs.st-andrews.ac.uk/Biographies/Parseval.html</a:t>
            </a:r>
            <a:endParaRPr lang="en-US" b="1" dirty="0"/>
          </a:p>
          <a:p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97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3400" y="4724400"/>
            <a:ext cx="25146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Spectral composition of electromagnetic radiation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599447"/>
              </p:ext>
            </p:extLst>
          </p:nvPr>
        </p:nvGraphicFramePr>
        <p:xfrm>
          <a:off x="491490" y="1600200"/>
          <a:ext cx="8439150" cy="418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数式" r:id="rId3" imgW="3733560" imgH="1854000" progId="Equation.3">
                  <p:embed/>
                </p:oleObj>
              </mc:Choice>
              <mc:Fallback>
                <p:oleObj name="数式" r:id="rId3" imgW="373356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" y="1600200"/>
                        <a:ext cx="8439150" cy="418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418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57162" y="3047999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2" y="856429"/>
            <a:ext cx="8072438" cy="514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39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Spectral composition of electromagnetic radiation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759944"/>
              </p:ext>
            </p:extLst>
          </p:nvPr>
        </p:nvGraphicFramePr>
        <p:xfrm>
          <a:off x="533400" y="535632"/>
          <a:ext cx="6324600" cy="1678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数式" r:id="rId3" imgW="3251160" imgH="863280" progId="Equation.3">
                  <p:embed/>
                </p:oleObj>
              </mc:Choice>
              <mc:Fallback>
                <p:oleObj name="数式" r:id="rId3" imgW="325116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5632"/>
                        <a:ext cx="6324600" cy="1678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841061"/>
              </p:ext>
            </p:extLst>
          </p:nvPr>
        </p:nvGraphicFramePr>
        <p:xfrm>
          <a:off x="990600" y="2286000"/>
          <a:ext cx="6618639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数式" r:id="rId5" imgW="2781000" imgH="1346040" progId="Equation.3">
                  <p:embed/>
                </p:oleObj>
              </mc:Choice>
              <mc:Fallback>
                <p:oleObj name="数式" r:id="rId5" imgW="27810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86000"/>
                        <a:ext cx="6618639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10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39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Spectral composition of electromagnetic radiation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826160"/>
              </p:ext>
            </p:extLst>
          </p:nvPr>
        </p:nvGraphicFramePr>
        <p:xfrm>
          <a:off x="822325" y="838200"/>
          <a:ext cx="7346950" cy="554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数式" r:id="rId3" imgW="3530520" imgH="2666880" progId="Equation.3">
                  <p:embed/>
                </p:oleObj>
              </mc:Choice>
              <mc:Fallback>
                <p:oleObj name="数式" r:id="rId3" imgW="3530520" imgH="2666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838200"/>
                        <a:ext cx="7346950" cy="554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65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39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Spectral composition of electromagnetic radiation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749951"/>
              </p:ext>
            </p:extLst>
          </p:nvPr>
        </p:nvGraphicFramePr>
        <p:xfrm>
          <a:off x="898525" y="990600"/>
          <a:ext cx="6794500" cy="179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数式" r:id="rId3" imgW="3263760" imgH="863280" progId="Equation.3">
                  <p:embed/>
                </p:oleObj>
              </mc:Choice>
              <mc:Fallback>
                <p:oleObj name="数式" r:id="rId3" imgW="326376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990600"/>
                        <a:ext cx="6794500" cy="179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729480"/>
              </p:ext>
            </p:extLst>
          </p:nvPr>
        </p:nvGraphicFramePr>
        <p:xfrm>
          <a:off x="438150" y="2913063"/>
          <a:ext cx="8267700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数式" r:id="rId5" imgW="3657600" imgH="1117440" progId="Equation.3">
                  <p:embed/>
                </p:oleObj>
              </mc:Choice>
              <mc:Fallback>
                <p:oleObj name="数式" r:id="rId5" imgW="365760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2913063"/>
                        <a:ext cx="8267700" cy="252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140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39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Spectral composition of electromagnetic radiation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927585"/>
              </p:ext>
            </p:extLst>
          </p:nvPr>
        </p:nvGraphicFramePr>
        <p:xfrm>
          <a:off x="236538" y="603250"/>
          <a:ext cx="7931150" cy="385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3809880" imgH="1854000" progId="Equation.DSMT4">
                  <p:embed/>
                </p:oleObj>
              </mc:Choice>
              <mc:Fallback>
                <p:oleObj name="Equation" r:id="rId3" imgW="3809880" imgH="18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8" y="603250"/>
                        <a:ext cx="7931150" cy="385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460145"/>
              </p:ext>
            </p:extLst>
          </p:nvPr>
        </p:nvGraphicFramePr>
        <p:xfrm>
          <a:off x="350838" y="4087812"/>
          <a:ext cx="8442325" cy="231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3517560" imgH="965160" progId="Equation.DSMT4">
                  <p:embed/>
                </p:oleObj>
              </mc:Choice>
              <mc:Fallback>
                <p:oleObj name="Equation" r:id="rId5" imgW="351756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4087812"/>
                        <a:ext cx="8442325" cy="231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14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radiation from a collinear acceleration burst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844852"/>
              </p:ext>
            </p:extLst>
          </p:nvPr>
        </p:nvGraphicFramePr>
        <p:xfrm>
          <a:off x="473075" y="690265"/>
          <a:ext cx="8442325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3517560" imgH="736560" progId="Equation.DSMT4">
                  <p:embed/>
                </p:oleObj>
              </mc:Choice>
              <mc:Fallback>
                <p:oleObj name="Equation" r:id="rId3" imgW="35175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690265"/>
                        <a:ext cx="8442325" cy="176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098647"/>
              </p:ext>
            </p:extLst>
          </p:nvPr>
        </p:nvGraphicFramePr>
        <p:xfrm>
          <a:off x="489488" y="2362200"/>
          <a:ext cx="8153400" cy="43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4101840" imgH="2209680" progId="Equation.DSMT4">
                  <p:embed/>
                </p:oleObj>
              </mc:Choice>
              <mc:Fallback>
                <p:oleObj name="Equation" r:id="rId5" imgW="4101840" imgH="220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88" y="2362200"/>
                        <a:ext cx="8153400" cy="43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0804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553291"/>
              </p:ext>
            </p:extLst>
          </p:nvPr>
        </p:nvGraphicFramePr>
        <p:xfrm>
          <a:off x="609600" y="685800"/>
          <a:ext cx="6789737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3416040" imgH="1269720" progId="Equation.DSMT4">
                  <p:embed/>
                </p:oleObj>
              </mc:Choice>
              <mc:Fallback>
                <p:oleObj name="Equation" r:id="rId3" imgW="3416040" imgH="1269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0"/>
                        <a:ext cx="6789737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66800" y="4267200"/>
            <a:ext cx="3276600" cy="685800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 rot="649350">
            <a:off x="2629535" y="4432532"/>
            <a:ext cx="424297" cy="34675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785708" y="3124200"/>
            <a:ext cx="5748692" cy="144187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62800" y="3657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29000" y="43389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Symbol" pitchFamily="18" charset="2"/>
              </a:rPr>
              <a:t>q</a:t>
            </a:r>
            <a:endParaRPr lang="en-US" sz="2400" b="1" i="1" dirty="0" smtClean="0">
              <a:latin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4724400"/>
            <a:ext cx="644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400" b="1" i="1" dirty="0" err="1" smtClean="0">
                <a:solidFill>
                  <a:srgbClr val="FF0000"/>
                </a:solidFill>
                <a:latin typeface="+mj-lt"/>
              </a:rPr>
              <a:t>v</a:t>
            </a:r>
            <a:endParaRPr lang="en-US" sz="2400" b="1" i="1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1536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39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Spectral composition of electromagnetic radiation -- continued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507997"/>
              </p:ext>
            </p:extLst>
          </p:nvPr>
        </p:nvGraphicFramePr>
        <p:xfrm>
          <a:off x="152400" y="3505200"/>
          <a:ext cx="8839200" cy="286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3682800" imgH="1193760" progId="Equation.DSMT4">
                  <p:embed/>
                </p:oleObj>
              </mc:Choice>
              <mc:Fallback>
                <p:oleObj name="Equation" r:id="rId3" imgW="36828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505200"/>
                        <a:ext cx="8839200" cy="28600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8985652"/>
              </p:ext>
            </p:extLst>
          </p:nvPr>
        </p:nvGraphicFramePr>
        <p:xfrm>
          <a:off x="325438" y="1243013"/>
          <a:ext cx="4389437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5" imgW="2108160" imgH="977760" progId="Equation.DSMT4">
                  <p:embed/>
                </p:oleObj>
              </mc:Choice>
              <mc:Fallback>
                <p:oleObj name="Equation" r:id="rId5" imgW="2108160" imgH="977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8" y="1243013"/>
                        <a:ext cx="4389437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879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396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from a moving charged particle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752600" y="1600200"/>
            <a:ext cx="76200" cy="3657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752600" y="5257800"/>
            <a:ext cx="449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81000" y="5257800"/>
            <a:ext cx="13716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767840" y="3063240"/>
            <a:ext cx="1341120" cy="2209800"/>
          </a:xfrm>
          <a:custGeom>
            <a:avLst/>
            <a:gdLst>
              <a:gd name="connsiteX0" fmla="*/ 0 w 1341120"/>
              <a:gd name="connsiteY0" fmla="*/ 2209800 h 2209800"/>
              <a:gd name="connsiteX1" fmla="*/ 76200 w 1341120"/>
              <a:gd name="connsiteY1" fmla="*/ 2179320 h 2209800"/>
              <a:gd name="connsiteX2" fmla="*/ 121920 w 1341120"/>
              <a:gd name="connsiteY2" fmla="*/ 2164080 h 2209800"/>
              <a:gd name="connsiteX3" fmla="*/ 167640 w 1341120"/>
              <a:gd name="connsiteY3" fmla="*/ 2133600 h 2209800"/>
              <a:gd name="connsiteX4" fmla="*/ 228600 w 1341120"/>
              <a:gd name="connsiteY4" fmla="*/ 2057400 h 2209800"/>
              <a:gd name="connsiteX5" fmla="*/ 259080 w 1341120"/>
              <a:gd name="connsiteY5" fmla="*/ 2011680 h 2209800"/>
              <a:gd name="connsiteX6" fmla="*/ 304800 w 1341120"/>
              <a:gd name="connsiteY6" fmla="*/ 1965960 h 2209800"/>
              <a:gd name="connsiteX7" fmla="*/ 350520 w 1341120"/>
              <a:gd name="connsiteY7" fmla="*/ 1905000 h 2209800"/>
              <a:gd name="connsiteX8" fmla="*/ 365760 w 1341120"/>
              <a:gd name="connsiteY8" fmla="*/ 1859280 h 2209800"/>
              <a:gd name="connsiteX9" fmla="*/ 426720 w 1341120"/>
              <a:gd name="connsiteY9" fmla="*/ 1737360 h 2209800"/>
              <a:gd name="connsiteX10" fmla="*/ 457200 w 1341120"/>
              <a:gd name="connsiteY10" fmla="*/ 1645920 h 2209800"/>
              <a:gd name="connsiteX11" fmla="*/ 472440 w 1341120"/>
              <a:gd name="connsiteY11" fmla="*/ 1600200 h 2209800"/>
              <a:gd name="connsiteX12" fmla="*/ 487680 w 1341120"/>
              <a:gd name="connsiteY12" fmla="*/ 1508760 h 2209800"/>
              <a:gd name="connsiteX13" fmla="*/ 502920 w 1341120"/>
              <a:gd name="connsiteY13" fmla="*/ 1432560 h 2209800"/>
              <a:gd name="connsiteX14" fmla="*/ 533400 w 1341120"/>
              <a:gd name="connsiteY14" fmla="*/ 1219200 h 2209800"/>
              <a:gd name="connsiteX15" fmla="*/ 502920 w 1341120"/>
              <a:gd name="connsiteY15" fmla="*/ 960120 h 2209800"/>
              <a:gd name="connsiteX16" fmla="*/ 487680 w 1341120"/>
              <a:gd name="connsiteY16" fmla="*/ 899160 h 2209800"/>
              <a:gd name="connsiteX17" fmla="*/ 457200 w 1341120"/>
              <a:gd name="connsiteY17" fmla="*/ 853440 h 2209800"/>
              <a:gd name="connsiteX18" fmla="*/ 441960 w 1341120"/>
              <a:gd name="connsiteY18" fmla="*/ 792480 h 2209800"/>
              <a:gd name="connsiteX19" fmla="*/ 411480 w 1341120"/>
              <a:gd name="connsiteY19" fmla="*/ 746760 h 2209800"/>
              <a:gd name="connsiteX20" fmla="*/ 381000 w 1341120"/>
              <a:gd name="connsiteY20" fmla="*/ 685800 h 2209800"/>
              <a:gd name="connsiteX21" fmla="*/ 320040 w 1341120"/>
              <a:gd name="connsiteY21" fmla="*/ 548640 h 2209800"/>
              <a:gd name="connsiteX22" fmla="*/ 304800 w 1341120"/>
              <a:gd name="connsiteY22" fmla="*/ 487680 h 2209800"/>
              <a:gd name="connsiteX23" fmla="*/ 289560 w 1341120"/>
              <a:gd name="connsiteY23" fmla="*/ 441960 h 2209800"/>
              <a:gd name="connsiteX24" fmla="*/ 335280 w 1341120"/>
              <a:gd name="connsiteY24" fmla="*/ 228600 h 2209800"/>
              <a:gd name="connsiteX25" fmla="*/ 365760 w 1341120"/>
              <a:gd name="connsiteY25" fmla="*/ 167640 h 2209800"/>
              <a:gd name="connsiteX26" fmla="*/ 411480 w 1341120"/>
              <a:gd name="connsiteY26" fmla="*/ 106680 h 2209800"/>
              <a:gd name="connsiteX27" fmla="*/ 441960 w 1341120"/>
              <a:gd name="connsiteY27" fmla="*/ 60960 h 2209800"/>
              <a:gd name="connsiteX28" fmla="*/ 533400 w 1341120"/>
              <a:gd name="connsiteY28" fmla="*/ 76200 h 2209800"/>
              <a:gd name="connsiteX29" fmla="*/ 655320 w 1341120"/>
              <a:gd name="connsiteY29" fmla="*/ 106680 h 2209800"/>
              <a:gd name="connsiteX30" fmla="*/ 731520 w 1341120"/>
              <a:gd name="connsiteY30" fmla="*/ 152400 h 2209800"/>
              <a:gd name="connsiteX31" fmla="*/ 838200 w 1341120"/>
              <a:gd name="connsiteY31" fmla="*/ 182880 h 2209800"/>
              <a:gd name="connsiteX32" fmla="*/ 883920 w 1341120"/>
              <a:gd name="connsiteY32" fmla="*/ 213360 h 2209800"/>
              <a:gd name="connsiteX33" fmla="*/ 975360 w 1341120"/>
              <a:gd name="connsiteY33" fmla="*/ 243840 h 2209800"/>
              <a:gd name="connsiteX34" fmla="*/ 1097280 w 1341120"/>
              <a:gd name="connsiteY34" fmla="*/ 228600 h 2209800"/>
              <a:gd name="connsiteX35" fmla="*/ 1143000 w 1341120"/>
              <a:gd name="connsiteY35" fmla="*/ 213360 h 2209800"/>
              <a:gd name="connsiteX36" fmla="*/ 1188720 w 1341120"/>
              <a:gd name="connsiteY36" fmla="*/ 152400 h 2209800"/>
              <a:gd name="connsiteX37" fmla="*/ 1234440 w 1341120"/>
              <a:gd name="connsiteY37" fmla="*/ 121920 h 2209800"/>
              <a:gd name="connsiteX38" fmla="*/ 1280160 w 1341120"/>
              <a:gd name="connsiteY38" fmla="*/ 76200 h 2209800"/>
              <a:gd name="connsiteX39" fmla="*/ 1295400 w 1341120"/>
              <a:gd name="connsiteY39" fmla="*/ 30480 h 2209800"/>
              <a:gd name="connsiteX40" fmla="*/ 1341120 w 1341120"/>
              <a:gd name="connsiteY40" fmla="*/ 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341120" h="2209800">
                <a:moveTo>
                  <a:pt x="0" y="2209800"/>
                </a:moveTo>
                <a:cubicBezTo>
                  <a:pt x="25400" y="2199640"/>
                  <a:pt x="50585" y="2188926"/>
                  <a:pt x="76200" y="2179320"/>
                </a:cubicBezTo>
                <a:cubicBezTo>
                  <a:pt x="91242" y="2173679"/>
                  <a:pt x="107552" y="2171264"/>
                  <a:pt x="121920" y="2164080"/>
                </a:cubicBezTo>
                <a:cubicBezTo>
                  <a:pt x="138303" y="2155889"/>
                  <a:pt x="152400" y="2143760"/>
                  <a:pt x="167640" y="2133600"/>
                </a:cubicBezTo>
                <a:cubicBezTo>
                  <a:pt x="197309" y="2044593"/>
                  <a:pt x="159666" y="2126334"/>
                  <a:pt x="228600" y="2057400"/>
                </a:cubicBezTo>
                <a:cubicBezTo>
                  <a:pt x="241552" y="2044448"/>
                  <a:pt x="247354" y="2025751"/>
                  <a:pt x="259080" y="2011680"/>
                </a:cubicBezTo>
                <a:cubicBezTo>
                  <a:pt x="272878" y="1995123"/>
                  <a:pt x="290774" y="1982324"/>
                  <a:pt x="304800" y="1965960"/>
                </a:cubicBezTo>
                <a:cubicBezTo>
                  <a:pt x="321330" y="1946675"/>
                  <a:pt x="335280" y="1925320"/>
                  <a:pt x="350520" y="1905000"/>
                </a:cubicBezTo>
                <a:cubicBezTo>
                  <a:pt x="355600" y="1889760"/>
                  <a:pt x="359113" y="1873904"/>
                  <a:pt x="365760" y="1859280"/>
                </a:cubicBezTo>
                <a:cubicBezTo>
                  <a:pt x="384562" y="1817916"/>
                  <a:pt x="412352" y="1780465"/>
                  <a:pt x="426720" y="1737360"/>
                </a:cubicBezTo>
                <a:lnTo>
                  <a:pt x="457200" y="1645920"/>
                </a:lnTo>
                <a:cubicBezTo>
                  <a:pt x="462280" y="1630680"/>
                  <a:pt x="469799" y="1616046"/>
                  <a:pt x="472440" y="1600200"/>
                </a:cubicBezTo>
                <a:cubicBezTo>
                  <a:pt x="477520" y="1569720"/>
                  <a:pt x="482152" y="1539162"/>
                  <a:pt x="487680" y="1508760"/>
                </a:cubicBezTo>
                <a:cubicBezTo>
                  <a:pt x="492314" y="1483275"/>
                  <a:pt x="499257" y="1458203"/>
                  <a:pt x="502920" y="1432560"/>
                </a:cubicBezTo>
                <a:cubicBezTo>
                  <a:pt x="539121" y="1179153"/>
                  <a:pt x="498946" y="1391469"/>
                  <a:pt x="533400" y="1219200"/>
                </a:cubicBezTo>
                <a:cubicBezTo>
                  <a:pt x="509029" y="878004"/>
                  <a:pt x="542507" y="1098674"/>
                  <a:pt x="502920" y="960120"/>
                </a:cubicBezTo>
                <a:cubicBezTo>
                  <a:pt x="497166" y="939981"/>
                  <a:pt x="495931" y="918412"/>
                  <a:pt x="487680" y="899160"/>
                </a:cubicBezTo>
                <a:cubicBezTo>
                  <a:pt x="480465" y="882325"/>
                  <a:pt x="467360" y="868680"/>
                  <a:pt x="457200" y="853440"/>
                </a:cubicBezTo>
                <a:cubicBezTo>
                  <a:pt x="452120" y="833120"/>
                  <a:pt x="450211" y="811732"/>
                  <a:pt x="441960" y="792480"/>
                </a:cubicBezTo>
                <a:cubicBezTo>
                  <a:pt x="434745" y="775645"/>
                  <a:pt x="420567" y="762663"/>
                  <a:pt x="411480" y="746760"/>
                </a:cubicBezTo>
                <a:cubicBezTo>
                  <a:pt x="400208" y="727035"/>
                  <a:pt x="388977" y="707072"/>
                  <a:pt x="381000" y="685800"/>
                </a:cubicBezTo>
                <a:cubicBezTo>
                  <a:pt x="328677" y="546272"/>
                  <a:pt x="418820" y="713273"/>
                  <a:pt x="320040" y="548640"/>
                </a:cubicBezTo>
                <a:cubicBezTo>
                  <a:pt x="314960" y="528320"/>
                  <a:pt x="310554" y="507819"/>
                  <a:pt x="304800" y="487680"/>
                </a:cubicBezTo>
                <a:cubicBezTo>
                  <a:pt x="300387" y="472234"/>
                  <a:pt x="289560" y="458024"/>
                  <a:pt x="289560" y="441960"/>
                </a:cubicBezTo>
                <a:cubicBezTo>
                  <a:pt x="289560" y="381974"/>
                  <a:pt x="306930" y="285300"/>
                  <a:pt x="335280" y="228600"/>
                </a:cubicBezTo>
                <a:cubicBezTo>
                  <a:pt x="345440" y="208280"/>
                  <a:pt x="353719" y="186905"/>
                  <a:pt x="365760" y="167640"/>
                </a:cubicBezTo>
                <a:cubicBezTo>
                  <a:pt x="379222" y="146101"/>
                  <a:pt x="396717" y="127349"/>
                  <a:pt x="411480" y="106680"/>
                </a:cubicBezTo>
                <a:cubicBezTo>
                  <a:pt x="422126" y="91775"/>
                  <a:pt x="431800" y="76200"/>
                  <a:pt x="441960" y="60960"/>
                </a:cubicBezTo>
                <a:cubicBezTo>
                  <a:pt x="472440" y="66040"/>
                  <a:pt x="503185" y="69725"/>
                  <a:pt x="533400" y="76200"/>
                </a:cubicBezTo>
                <a:cubicBezTo>
                  <a:pt x="574361" y="84977"/>
                  <a:pt x="655320" y="106680"/>
                  <a:pt x="655320" y="106680"/>
                </a:cubicBezTo>
                <a:cubicBezTo>
                  <a:pt x="680720" y="121920"/>
                  <a:pt x="704452" y="140370"/>
                  <a:pt x="731520" y="152400"/>
                </a:cubicBezTo>
                <a:cubicBezTo>
                  <a:pt x="819413" y="191463"/>
                  <a:pt x="763906" y="145733"/>
                  <a:pt x="838200" y="182880"/>
                </a:cubicBezTo>
                <a:cubicBezTo>
                  <a:pt x="854583" y="191071"/>
                  <a:pt x="867182" y="205921"/>
                  <a:pt x="883920" y="213360"/>
                </a:cubicBezTo>
                <a:cubicBezTo>
                  <a:pt x="913280" y="226409"/>
                  <a:pt x="975360" y="243840"/>
                  <a:pt x="975360" y="243840"/>
                </a:cubicBezTo>
                <a:cubicBezTo>
                  <a:pt x="1016000" y="238760"/>
                  <a:pt x="1056984" y="235926"/>
                  <a:pt x="1097280" y="228600"/>
                </a:cubicBezTo>
                <a:cubicBezTo>
                  <a:pt x="1113085" y="225726"/>
                  <a:pt x="1130659" y="223644"/>
                  <a:pt x="1143000" y="213360"/>
                </a:cubicBezTo>
                <a:cubicBezTo>
                  <a:pt x="1162513" y="197099"/>
                  <a:pt x="1170759" y="170361"/>
                  <a:pt x="1188720" y="152400"/>
                </a:cubicBezTo>
                <a:cubicBezTo>
                  <a:pt x="1201672" y="139448"/>
                  <a:pt x="1220369" y="133646"/>
                  <a:pt x="1234440" y="121920"/>
                </a:cubicBezTo>
                <a:cubicBezTo>
                  <a:pt x="1250997" y="108122"/>
                  <a:pt x="1264920" y="91440"/>
                  <a:pt x="1280160" y="76200"/>
                </a:cubicBezTo>
                <a:cubicBezTo>
                  <a:pt x="1285240" y="60960"/>
                  <a:pt x="1285365" y="43024"/>
                  <a:pt x="1295400" y="30480"/>
                </a:cubicBezTo>
                <a:cubicBezTo>
                  <a:pt x="1306842" y="16177"/>
                  <a:pt x="1341120" y="0"/>
                  <a:pt x="1341120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6096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67400" y="5334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05000" y="1371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z</a:t>
            </a:r>
          </a:p>
        </p:txBody>
      </p:sp>
      <p:sp>
        <p:nvSpPr>
          <p:cNvPr id="16" name="Oval 15"/>
          <p:cNvSpPr/>
          <p:nvPr/>
        </p:nvSpPr>
        <p:spPr>
          <a:xfrm>
            <a:off x="2971800" y="2971800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32760" y="3086100"/>
            <a:ext cx="131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)</a:t>
            </a:r>
          </a:p>
        </p:txBody>
      </p:sp>
      <p:cxnSp>
        <p:nvCxnSpPr>
          <p:cNvPr id="19" name="Straight Arrow Connector 18"/>
          <p:cNvCxnSpPr>
            <a:stCxn id="12" idx="0"/>
          </p:cNvCxnSpPr>
          <p:nvPr/>
        </p:nvCxnSpPr>
        <p:spPr>
          <a:xfrm flipV="1">
            <a:off x="1767840" y="2667000"/>
            <a:ext cx="6537960" cy="2606040"/>
          </a:xfrm>
          <a:prstGeom prst="straightConnector1">
            <a:avLst/>
          </a:prstGeom>
          <a:ln w="254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077200" y="2743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086100" y="2667000"/>
            <a:ext cx="5219700" cy="419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09160" y="2438400"/>
            <a:ext cx="131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r-</a:t>
            </a:r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q</a:t>
            </a:r>
            <a:r>
              <a:rPr lang="en-US" sz="2400" b="1" dirty="0" smtClean="0">
                <a:latin typeface="+mj-lt"/>
              </a:rPr>
              <a:t>(</a:t>
            </a:r>
            <a:r>
              <a:rPr lang="en-US" sz="2400" i="1" dirty="0" smtClean="0">
                <a:latin typeface="+mj-lt"/>
              </a:rPr>
              <a:t>t</a:t>
            </a:r>
            <a:r>
              <a:rPr lang="en-US" sz="2400" b="1" dirty="0" smtClean="0">
                <a:latin typeface="+mj-lt"/>
              </a:rPr>
              <a:t>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95600" y="25863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q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047025"/>
              </p:ext>
            </p:extLst>
          </p:nvPr>
        </p:nvGraphicFramePr>
        <p:xfrm>
          <a:off x="5886450" y="304800"/>
          <a:ext cx="3071813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数式" r:id="rId3" imgW="1358640" imgH="927000" progId="Equation.3">
                  <p:embed/>
                </p:oleObj>
              </mc:Choice>
              <mc:Fallback>
                <p:oleObj name="数式" r:id="rId3" imgW="1358640" imgH="9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86450" y="304800"/>
                        <a:ext cx="3071813" cy="209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58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7" t="23366" r="5042" b="8443"/>
          <a:stretch/>
        </p:blipFill>
        <p:spPr bwMode="auto">
          <a:xfrm>
            <a:off x="152400" y="1447800"/>
            <a:ext cx="8854082" cy="363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Li</a:t>
            </a:r>
            <a:r>
              <a:rPr lang="en-US" sz="2400" dirty="0" err="1"/>
              <a:t>é</a:t>
            </a:r>
            <a:r>
              <a:rPr lang="en-US" sz="2400" dirty="0" err="1" smtClean="0">
                <a:latin typeface="+mj-lt"/>
              </a:rPr>
              <a:t>nard-Wiechert</a:t>
            </a:r>
            <a:r>
              <a:rPr lang="en-US" sz="2400" dirty="0" smtClean="0">
                <a:latin typeface="+mj-lt"/>
              </a:rPr>
              <a:t> fields (</a:t>
            </a:r>
            <a:r>
              <a:rPr lang="en-US" sz="2400" dirty="0" err="1" smtClean="0">
                <a:latin typeface="+mj-lt"/>
              </a:rPr>
              <a:t>cgs</a:t>
            </a:r>
            <a:r>
              <a:rPr lang="en-US" sz="2400" dirty="0" smtClean="0">
                <a:latin typeface="+mj-lt"/>
              </a:rPr>
              <a:t> Gaussian units):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07142"/>
              </p:ext>
            </p:extLst>
          </p:nvPr>
        </p:nvGraphicFramePr>
        <p:xfrm>
          <a:off x="280988" y="5305425"/>
          <a:ext cx="832485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数式" r:id="rId5" imgW="3682800" imgH="482400" progId="Equation.3">
                  <p:embed/>
                </p:oleObj>
              </mc:Choice>
              <mc:Fallback>
                <p:oleObj name="数式" r:id="rId5" imgW="3682800" imgH="482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5305425"/>
                        <a:ext cx="8324850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521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Electric field far from source: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932862"/>
              </p:ext>
            </p:extLst>
          </p:nvPr>
        </p:nvGraphicFramePr>
        <p:xfrm>
          <a:off x="1524000" y="1219200"/>
          <a:ext cx="6199188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数式" r:id="rId3" imgW="2743200" imgH="1091880" progId="Equation.3">
                  <p:embed/>
                </p:oleObj>
              </mc:Choice>
              <mc:Fallback>
                <p:oleObj name="数式" r:id="rId3" imgW="2743200" imgH="1091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19200"/>
                        <a:ext cx="6199188" cy="246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526200"/>
              </p:ext>
            </p:extLst>
          </p:nvPr>
        </p:nvGraphicFramePr>
        <p:xfrm>
          <a:off x="1600200" y="3821113"/>
          <a:ext cx="5251450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数式" r:id="rId5" imgW="2323800" imgH="1143000" progId="Equation.3">
                  <p:embed/>
                </p:oleObj>
              </mc:Choice>
              <mc:Fallback>
                <p:oleObj name="数式" r:id="rId5" imgW="232380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21113"/>
                        <a:ext cx="5251450" cy="2579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712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Poynting</a:t>
            </a:r>
            <a:r>
              <a:rPr lang="en-US" sz="2400" dirty="0" smtClean="0">
                <a:latin typeface="+mj-lt"/>
              </a:rPr>
              <a:t> vector: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196878"/>
              </p:ext>
            </p:extLst>
          </p:nvPr>
        </p:nvGraphicFramePr>
        <p:xfrm>
          <a:off x="1143000" y="1066800"/>
          <a:ext cx="7002463" cy="389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数式" r:id="rId3" imgW="3098520" imgH="1726920" progId="Equation.3">
                  <p:embed/>
                </p:oleObj>
              </mc:Choice>
              <mc:Fallback>
                <p:oleObj name="数式" r:id="rId3" imgW="3098520" imgH="1726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066800"/>
                        <a:ext cx="7002463" cy="389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159128"/>
              </p:ext>
            </p:extLst>
          </p:nvPr>
        </p:nvGraphicFramePr>
        <p:xfrm>
          <a:off x="1143000" y="5105400"/>
          <a:ext cx="439102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5" imgW="1942920" imgH="482400" progId="Equation.DSMT4">
                  <p:embed/>
                </p:oleObj>
              </mc:Choice>
              <mc:Fallback>
                <p:oleObj name="Equation" r:id="rId5" imgW="194292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05400"/>
                        <a:ext cx="4391025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16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334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Power radiated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870223"/>
              </p:ext>
            </p:extLst>
          </p:nvPr>
        </p:nvGraphicFramePr>
        <p:xfrm>
          <a:off x="1152525" y="1150938"/>
          <a:ext cx="7002463" cy="418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数式" r:id="rId3" imgW="3098520" imgH="1854000" progId="Equation.3">
                  <p:embed/>
                </p:oleObj>
              </mc:Choice>
              <mc:Fallback>
                <p:oleObj name="数式" r:id="rId3" imgW="3098520" imgH="1854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1150938"/>
                        <a:ext cx="7002463" cy="418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304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7396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from a moving charged particle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752600" y="1600200"/>
            <a:ext cx="76200" cy="3657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752600" y="5257800"/>
            <a:ext cx="449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81000" y="5257800"/>
            <a:ext cx="13716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767840" y="3063240"/>
            <a:ext cx="1341120" cy="2209800"/>
          </a:xfrm>
          <a:custGeom>
            <a:avLst/>
            <a:gdLst>
              <a:gd name="connsiteX0" fmla="*/ 0 w 1341120"/>
              <a:gd name="connsiteY0" fmla="*/ 2209800 h 2209800"/>
              <a:gd name="connsiteX1" fmla="*/ 76200 w 1341120"/>
              <a:gd name="connsiteY1" fmla="*/ 2179320 h 2209800"/>
              <a:gd name="connsiteX2" fmla="*/ 121920 w 1341120"/>
              <a:gd name="connsiteY2" fmla="*/ 2164080 h 2209800"/>
              <a:gd name="connsiteX3" fmla="*/ 167640 w 1341120"/>
              <a:gd name="connsiteY3" fmla="*/ 2133600 h 2209800"/>
              <a:gd name="connsiteX4" fmla="*/ 228600 w 1341120"/>
              <a:gd name="connsiteY4" fmla="*/ 2057400 h 2209800"/>
              <a:gd name="connsiteX5" fmla="*/ 259080 w 1341120"/>
              <a:gd name="connsiteY5" fmla="*/ 2011680 h 2209800"/>
              <a:gd name="connsiteX6" fmla="*/ 304800 w 1341120"/>
              <a:gd name="connsiteY6" fmla="*/ 1965960 h 2209800"/>
              <a:gd name="connsiteX7" fmla="*/ 350520 w 1341120"/>
              <a:gd name="connsiteY7" fmla="*/ 1905000 h 2209800"/>
              <a:gd name="connsiteX8" fmla="*/ 365760 w 1341120"/>
              <a:gd name="connsiteY8" fmla="*/ 1859280 h 2209800"/>
              <a:gd name="connsiteX9" fmla="*/ 426720 w 1341120"/>
              <a:gd name="connsiteY9" fmla="*/ 1737360 h 2209800"/>
              <a:gd name="connsiteX10" fmla="*/ 457200 w 1341120"/>
              <a:gd name="connsiteY10" fmla="*/ 1645920 h 2209800"/>
              <a:gd name="connsiteX11" fmla="*/ 472440 w 1341120"/>
              <a:gd name="connsiteY11" fmla="*/ 1600200 h 2209800"/>
              <a:gd name="connsiteX12" fmla="*/ 487680 w 1341120"/>
              <a:gd name="connsiteY12" fmla="*/ 1508760 h 2209800"/>
              <a:gd name="connsiteX13" fmla="*/ 502920 w 1341120"/>
              <a:gd name="connsiteY13" fmla="*/ 1432560 h 2209800"/>
              <a:gd name="connsiteX14" fmla="*/ 533400 w 1341120"/>
              <a:gd name="connsiteY14" fmla="*/ 1219200 h 2209800"/>
              <a:gd name="connsiteX15" fmla="*/ 502920 w 1341120"/>
              <a:gd name="connsiteY15" fmla="*/ 960120 h 2209800"/>
              <a:gd name="connsiteX16" fmla="*/ 487680 w 1341120"/>
              <a:gd name="connsiteY16" fmla="*/ 899160 h 2209800"/>
              <a:gd name="connsiteX17" fmla="*/ 457200 w 1341120"/>
              <a:gd name="connsiteY17" fmla="*/ 853440 h 2209800"/>
              <a:gd name="connsiteX18" fmla="*/ 441960 w 1341120"/>
              <a:gd name="connsiteY18" fmla="*/ 792480 h 2209800"/>
              <a:gd name="connsiteX19" fmla="*/ 411480 w 1341120"/>
              <a:gd name="connsiteY19" fmla="*/ 746760 h 2209800"/>
              <a:gd name="connsiteX20" fmla="*/ 381000 w 1341120"/>
              <a:gd name="connsiteY20" fmla="*/ 685800 h 2209800"/>
              <a:gd name="connsiteX21" fmla="*/ 320040 w 1341120"/>
              <a:gd name="connsiteY21" fmla="*/ 548640 h 2209800"/>
              <a:gd name="connsiteX22" fmla="*/ 304800 w 1341120"/>
              <a:gd name="connsiteY22" fmla="*/ 487680 h 2209800"/>
              <a:gd name="connsiteX23" fmla="*/ 289560 w 1341120"/>
              <a:gd name="connsiteY23" fmla="*/ 441960 h 2209800"/>
              <a:gd name="connsiteX24" fmla="*/ 335280 w 1341120"/>
              <a:gd name="connsiteY24" fmla="*/ 228600 h 2209800"/>
              <a:gd name="connsiteX25" fmla="*/ 365760 w 1341120"/>
              <a:gd name="connsiteY25" fmla="*/ 167640 h 2209800"/>
              <a:gd name="connsiteX26" fmla="*/ 411480 w 1341120"/>
              <a:gd name="connsiteY26" fmla="*/ 106680 h 2209800"/>
              <a:gd name="connsiteX27" fmla="*/ 441960 w 1341120"/>
              <a:gd name="connsiteY27" fmla="*/ 60960 h 2209800"/>
              <a:gd name="connsiteX28" fmla="*/ 533400 w 1341120"/>
              <a:gd name="connsiteY28" fmla="*/ 76200 h 2209800"/>
              <a:gd name="connsiteX29" fmla="*/ 655320 w 1341120"/>
              <a:gd name="connsiteY29" fmla="*/ 106680 h 2209800"/>
              <a:gd name="connsiteX30" fmla="*/ 731520 w 1341120"/>
              <a:gd name="connsiteY30" fmla="*/ 152400 h 2209800"/>
              <a:gd name="connsiteX31" fmla="*/ 838200 w 1341120"/>
              <a:gd name="connsiteY31" fmla="*/ 182880 h 2209800"/>
              <a:gd name="connsiteX32" fmla="*/ 883920 w 1341120"/>
              <a:gd name="connsiteY32" fmla="*/ 213360 h 2209800"/>
              <a:gd name="connsiteX33" fmla="*/ 975360 w 1341120"/>
              <a:gd name="connsiteY33" fmla="*/ 243840 h 2209800"/>
              <a:gd name="connsiteX34" fmla="*/ 1097280 w 1341120"/>
              <a:gd name="connsiteY34" fmla="*/ 228600 h 2209800"/>
              <a:gd name="connsiteX35" fmla="*/ 1143000 w 1341120"/>
              <a:gd name="connsiteY35" fmla="*/ 213360 h 2209800"/>
              <a:gd name="connsiteX36" fmla="*/ 1188720 w 1341120"/>
              <a:gd name="connsiteY36" fmla="*/ 152400 h 2209800"/>
              <a:gd name="connsiteX37" fmla="*/ 1234440 w 1341120"/>
              <a:gd name="connsiteY37" fmla="*/ 121920 h 2209800"/>
              <a:gd name="connsiteX38" fmla="*/ 1280160 w 1341120"/>
              <a:gd name="connsiteY38" fmla="*/ 76200 h 2209800"/>
              <a:gd name="connsiteX39" fmla="*/ 1295400 w 1341120"/>
              <a:gd name="connsiteY39" fmla="*/ 30480 h 2209800"/>
              <a:gd name="connsiteX40" fmla="*/ 1341120 w 1341120"/>
              <a:gd name="connsiteY40" fmla="*/ 0 h 2209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341120" h="2209800">
                <a:moveTo>
                  <a:pt x="0" y="2209800"/>
                </a:moveTo>
                <a:cubicBezTo>
                  <a:pt x="25400" y="2199640"/>
                  <a:pt x="50585" y="2188926"/>
                  <a:pt x="76200" y="2179320"/>
                </a:cubicBezTo>
                <a:cubicBezTo>
                  <a:pt x="91242" y="2173679"/>
                  <a:pt x="107552" y="2171264"/>
                  <a:pt x="121920" y="2164080"/>
                </a:cubicBezTo>
                <a:cubicBezTo>
                  <a:pt x="138303" y="2155889"/>
                  <a:pt x="152400" y="2143760"/>
                  <a:pt x="167640" y="2133600"/>
                </a:cubicBezTo>
                <a:cubicBezTo>
                  <a:pt x="197309" y="2044593"/>
                  <a:pt x="159666" y="2126334"/>
                  <a:pt x="228600" y="2057400"/>
                </a:cubicBezTo>
                <a:cubicBezTo>
                  <a:pt x="241552" y="2044448"/>
                  <a:pt x="247354" y="2025751"/>
                  <a:pt x="259080" y="2011680"/>
                </a:cubicBezTo>
                <a:cubicBezTo>
                  <a:pt x="272878" y="1995123"/>
                  <a:pt x="290774" y="1982324"/>
                  <a:pt x="304800" y="1965960"/>
                </a:cubicBezTo>
                <a:cubicBezTo>
                  <a:pt x="321330" y="1946675"/>
                  <a:pt x="335280" y="1925320"/>
                  <a:pt x="350520" y="1905000"/>
                </a:cubicBezTo>
                <a:cubicBezTo>
                  <a:pt x="355600" y="1889760"/>
                  <a:pt x="359113" y="1873904"/>
                  <a:pt x="365760" y="1859280"/>
                </a:cubicBezTo>
                <a:cubicBezTo>
                  <a:pt x="384562" y="1817916"/>
                  <a:pt x="412352" y="1780465"/>
                  <a:pt x="426720" y="1737360"/>
                </a:cubicBezTo>
                <a:lnTo>
                  <a:pt x="457200" y="1645920"/>
                </a:lnTo>
                <a:cubicBezTo>
                  <a:pt x="462280" y="1630680"/>
                  <a:pt x="469799" y="1616046"/>
                  <a:pt x="472440" y="1600200"/>
                </a:cubicBezTo>
                <a:cubicBezTo>
                  <a:pt x="477520" y="1569720"/>
                  <a:pt x="482152" y="1539162"/>
                  <a:pt x="487680" y="1508760"/>
                </a:cubicBezTo>
                <a:cubicBezTo>
                  <a:pt x="492314" y="1483275"/>
                  <a:pt x="499257" y="1458203"/>
                  <a:pt x="502920" y="1432560"/>
                </a:cubicBezTo>
                <a:cubicBezTo>
                  <a:pt x="539121" y="1179153"/>
                  <a:pt x="498946" y="1391469"/>
                  <a:pt x="533400" y="1219200"/>
                </a:cubicBezTo>
                <a:cubicBezTo>
                  <a:pt x="509029" y="878004"/>
                  <a:pt x="542507" y="1098674"/>
                  <a:pt x="502920" y="960120"/>
                </a:cubicBezTo>
                <a:cubicBezTo>
                  <a:pt x="497166" y="939981"/>
                  <a:pt x="495931" y="918412"/>
                  <a:pt x="487680" y="899160"/>
                </a:cubicBezTo>
                <a:cubicBezTo>
                  <a:pt x="480465" y="882325"/>
                  <a:pt x="467360" y="868680"/>
                  <a:pt x="457200" y="853440"/>
                </a:cubicBezTo>
                <a:cubicBezTo>
                  <a:pt x="452120" y="833120"/>
                  <a:pt x="450211" y="811732"/>
                  <a:pt x="441960" y="792480"/>
                </a:cubicBezTo>
                <a:cubicBezTo>
                  <a:pt x="434745" y="775645"/>
                  <a:pt x="420567" y="762663"/>
                  <a:pt x="411480" y="746760"/>
                </a:cubicBezTo>
                <a:cubicBezTo>
                  <a:pt x="400208" y="727035"/>
                  <a:pt x="388977" y="707072"/>
                  <a:pt x="381000" y="685800"/>
                </a:cubicBezTo>
                <a:cubicBezTo>
                  <a:pt x="328677" y="546272"/>
                  <a:pt x="418820" y="713273"/>
                  <a:pt x="320040" y="548640"/>
                </a:cubicBezTo>
                <a:cubicBezTo>
                  <a:pt x="314960" y="528320"/>
                  <a:pt x="310554" y="507819"/>
                  <a:pt x="304800" y="487680"/>
                </a:cubicBezTo>
                <a:cubicBezTo>
                  <a:pt x="300387" y="472234"/>
                  <a:pt x="289560" y="458024"/>
                  <a:pt x="289560" y="441960"/>
                </a:cubicBezTo>
                <a:cubicBezTo>
                  <a:pt x="289560" y="381974"/>
                  <a:pt x="306930" y="285300"/>
                  <a:pt x="335280" y="228600"/>
                </a:cubicBezTo>
                <a:cubicBezTo>
                  <a:pt x="345440" y="208280"/>
                  <a:pt x="353719" y="186905"/>
                  <a:pt x="365760" y="167640"/>
                </a:cubicBezTo>
                <a:cubicBezTo>
                  <a:pt x="379222" y="146101"/>
                  <a:pt x="396717" y="127349"/>
                  <a:pt x="411480" y="106680"/>
                </a:cubicBezTo>
                <a:cubicBezTo>
                  <a:pt x="422126" y="91775"/>
                  <a:pt x="431800" y="76200"/>
                  <a:pt x="441960" y="60960"/>
                </a:cubicBezTo>
                <a:cubicBezTo>
                  <a:pt x="472440" y="66040"/>
                  <a:pt x="503185" y="69725"/>
                  <a:pt x="533400" y="76200"/>
                </a:cubicBezTo>
                <a:cubicBezTo>
                  <a:pt x="574361" y="84977"/>
                  <a:pt x="655320" y="106680"/>
                  <a:pt x="655320" y="106680"/>
                </a:cubicBezTo>
                <a:cubicBezTo>
                  <a:pt x="680720" y="121920"/>
                  <a:pt x="704452" y="140370"/>
                  <a:pt x="731520" y="152400"/>
                </a:cubicBezTo>
                <a:cubicBezTo>
                  <a:pt x="819413" y="191463"/>
                  <a:pt x="763906" y="145733"/>
                  <a:pt x="838200" y="182880"/>
                </a:cubicBezTo>
                <a:cubicBezTo>
                  <a:pt x="854583" y="191071"/>
                  <a:pt x="867182" y="205921"/>
                  <a:pt x="883920" y="213360"/>
                </a:cubicBezTo>
                <a:cubicBezTo>
                  <a:pt x="913280" y="226409"/>
                  <a:pt x="975360" y="243840"/>
                  <a:pt x="975360" y="243840"/>
                </a:cubicBezTo>
                <a:cubicBezTo>
                  <a:pt x="1016000" y="238760"/>
                  <a:pt x="1056984" y="235926"/>
                  <a:pt x="1097280" y="228600"/>
                </a:cubicBezTo>
                <a:cubicBezTo>
                  <a:pt x="1113085" y="225726"/>
                  <a:pt x="1130659" y="223644"/>
                  <a:pt x="1143000" y="213360"/>
                </a:cubicBezTo>
                <a:cubicBezTo>
                  <a:pt x="1162513" y="197099"/>
                  <a:pt x="1170759" y="170361"/>
                  <a:pt x="1188720" y="152400"/>
                </a:cubicBezTo>
                <a:cubicBezTo>
                  <a:pt x="1201672" y="139448"/>
                  <a:pt x="1220369" y="133646"/>
                  <a:pt x="1234440" y="121920"/>
                </a:cubicBezTo>
                <a:cubicBezTo>
                  <a:pt x="1250997" y="108122"/>
                  <a:pt x="1264920" y="91440"/>
                  <a:pt x="1280160" y="76200"/>
                </a:cubicBezTo>
                <a:cubicBezTo>
                  <a:pt x="1285240" y="60960"/>
                  <a:pt x="1285365" y="43024"/>
                  <a:pt x="1295400" y="30480"/>
                </a:cubicBezTo>
                <a:cubicBezTo>
                  <a:pt x="1306842" y="16177"/>
                  <a:pt x="1341120" y="0"/>
                  <a:pt x="1341120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6096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67400" y="5334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05000" y="1371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z</a:t>
            </a:r>
          </a:p>
        </p:txBody>
      </p:sp>
      <p:sp>
        <p:nvSpPr>
          <p:cNvPr id="16" name="Oval 15"/>
          <p:cNvSpPr/>
          <p:nvPr/>
        </p:nvSpPr>
        <p:spPr>
          <a:xfrm>
            <a:off x="2971800" y="2971800"/>
            <a:ext cx="228600" cy="2286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32760" y="3086100"/>
            <a:ext cx="131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baseline="-25000" dirty="0" err="1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)</a:t>
            </a:r>
          </a:p>
        </p:txBody>
      </p:sp>
      <p:cxnSp>
        <p:nvCxnSpPr>
          <p:cNvPr id="19" name="Straight Arrow Connector 18"/>
          <p:cNvCxnSpPr>
            <a:stCxn id="12" idx="0"/>
          </p:cNvCxnSpPr>
          <p:nvPr/>
        </p:nvCxnSpPr>
        <p:spPr>
          <a:xfrm flipV="1">
            <a:off x="1767840" y="2667000"/>
            <a:ext cx="6537960" cy="2606040"/>
          </a:xfrm>
          <a:prstGeom prst="straightConnector1">
            <a:avLst/>
          </a:prstGeom>
          <a:ln w="254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077200" y="27432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A32AA"/>
                </a:solidFill>
                <a:latin typeface="+mj-lt"/>
              </a:rPr>
              <a:t>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086100" y="2667000"/>
            <a:ext cx="5219700" cy="419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09160" y="2438400"/>
            <a:ext cx="1844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r-</a:t>
            </a:r>
            <a:r>
              <a:rPr lang="en-US" sz="2400" b="1" dirty="0" err="1" smtClean="0">
                <a:latin typeface="+mj-lt"/>
              </a:rPr>
              <a:t>R</a:t>
            </a:r>
            <a:r>
              <a:rPr lang="en-US" sz="2400" b="1" baseline="-25000" dirty="0" err="1" smtClean="0">
                <a:latin typeface="+mj-lt"/>
              </a:rPr>
              <a:t>q</a:t>
            </a:r>
            <a:r>
              <a:rPr lang="en-US" sz="2400" b="1" dirty="0" smtClean="0">
                <a:latin typeface="+mj-lt"/>
              </a:rPr>
              <a:t>(</a:t>
            </a:r>
            <a:r>
              <a:rPr lang="en-US" sz="2400" i="1" dirty="0" err="1" smtClean="0">
                <a:latin typeface="+mj-lt"/>
              </a:rPr>
              <a:t>t</a:t>
            </a:r>
            <a:r>
              <a:rPr lang="en-US" sz="2400" i="1" baseline="-25000" dirty="0" err="1" smtClean="0">
                <a:latin typeface="+mj-lt"/>
              </a:rPr>
              <a:t>r</a:t>
            </a:r>
            <a:r>
              <a:rPr lang="en-US" sz="2400" b="1" dirty="0" smtClean="0">
                <a:latin typeface="+mj-lt"/>
              </a:rPr>
              <a:t>)=R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95600" y="25863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q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257473"/>
              </p:ext>
            </p:extLst>
          </p:nvPr>
        </p:nvGraphicFramePr>
        <p:xfrm>
          <a:off x="5886450" y="304800"/>
          <a:ext cx="3071813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数式" r:id="rId3" imgW="1358640" imgH="927000" progId="Equation.3">
                  <p:embed/>
                </p:oleObj>
              </mc:Choice>
              <mc:Fallback>
                <p:oleObj name="数式" r:id="rId3" imgW="1358640" imgH="9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86450" y="304800"/>
                        <a:ext cx="3071813" cy="209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3048000" y="2438400"/>
            <a:ext cx="381000" cy="647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76600" y="2590800"/>
            <a:ext cx="822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175292"/>
              </p:ext>
            </p:extLst>
          </p:nvPr>
        </p:nvGraphicFramePr>
        <p:xfrm>
          <a:off x="5867400" y="3886200"/>
          <a:ext cx="3043237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数式" r:id="rId5" imgW="1346040" imgH="419040" progId="Equation.3">
                  <p:embed/>
                </p:oleObj>
              </mc:Choice>
              <mc:Fallback>
                <p:oleObj name="数式" r:id="rId5" imgW="134604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886200"/>
                        <a:ext cx="3043237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3352800" y="2052935"/>
            <a:ext cx="381000" cy="694730"/>
            <a:chOff x="3352800" y="2052935"/>
            <a:chExt cx="381000" cy="694730"/>
          </a:xfrm>
        </p:grpSpPr>
        <p:sp>
          <p:nvSpPr>
            <p:cNvPr id="18" name="TextBox 17"/>
            <p:cNvSpPr txBox="1"/>
            <p:nvPr/>
          </p:nvSpPr>
          <p:spPr>
            <a:xfrm>
              <a:off x="3352800" y="2286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v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83280" y="20529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04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04/06/2015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28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591294"/>
              </p:ext>
            </p:extLst>
          </p:nvPr>
        </p:nvGraphicFramePr>
        <p:xfrm>
          <a:off x="860425" y="927100"/>
          <a:ext cx="3330575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数式" r:id="rId3" imgW="1473120" imgH="838080" progId="Equation.3">
                  <p:embed/>
                </p:oleObj>
              </mc:Choice>
              <mc:Fallback>
                <p:oleObj name="数式" r:id="rId3" imgW="1473120" imgH="8380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927100"/>
                        <a:ext cx="3330575" cy="189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Radiation power in non-relativistic case -- continued</a:t>
            </a:r>
          </a:p>
        </p:txBody>
      </p:sp>
    </p:spTree>
    <p:extLst>
      <p:ext uri="{BB962C8B-B14F-4D97-AF65-F5344CB8AC3E}">
        <p14:creationId xmlns:p14="http://schemas.microsoft.com/office/powerpoint/2010/main" val="145420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20991</TotalTime>
  <Words>521</Words>
  <Application>Microsoft Office PowerPoint</Application>
  <PresentationFormat>On-screen Show (4:3)</PresentationFormat>
  <Paragraphs>169</Paragraphs>
  <Slides>26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1168</cp:revision>
  <cp:lastPrinted>2013-04-01T14:28:04Z</cp:lastPrinted>
  <dcterms:created xsi:type="dcterms:W3CDTF">2012-01-10T18:32:24Z</dcterms:created>
  <dcterms:modified xsi:type="dcterms:W3CDTF">2015-04-05T21:18:13Z</dcterms:modified>
</cp:coreProperties>
</file>