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54" r:id="rId3"/>
    <p:sldId id="387" r:id="rId4"/>
    <p:sldId id="388" r:id="rId5"/>
    <p:sldId id="366" r:id="rId6"/>
    <p:sldId id="374" r:id="rId7"/>
    <p:sldId id="375" r:id="rId8"/>
    <p:sldId id="376" r:id="rId9"/>
    <p:sldId id="377" r:id="rId10"/>
    <p:sldId id="378" r:id="rId11"/>
    <p:sldId id="379" r:id="rId12"/>
    <p:sldId id="381" r:id="rId13"/>
    <p:sldId id="382" r:id="rId14"/>
    <p:sldId id="380" r:id="rId15"/>
    <p:sldId id="383" r:id="rId16"/>
    <p:sldId id="384" r:id="rId17"/>
    <p:sldId id="385" r:id="rId18"/>
    <p:sldId id="386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47" d="100"/>
          <a:sy n="47" d="100"/>
        </p:scale>
        <p:origin x="83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2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hyperlink" Target="http://www.als.lbl.gov/als/synchrotron_sources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.wisc.ed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p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839200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Chap. 14 – Synchrotron radiation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Radiation from electron synchrotron devices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Radiation from astronomical objects in circular orbits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59269"/>
              </p:ext>
            </p:extLst>
          </p:nvPr>
        </p:nvGraphicFramePr>
        <p:xfrm>
          <a:off x="2895600" y="392746"/>
          <a:ext cx="5981700" cy="151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3" imgW="2920680" imgH="736560" progId="Equation.DSMT4">
                  <p:embed/>
                </p:oleObj>
              </mc:Choice>
              <mc:Fallback>
                <p:oleObj name="Equation" r:id="rId3" imgW="29206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92746"/>
                        <a:ext cx="5981700" cy="1513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44340"/>
              </p:ext>
            </p:extLst>
          </p:nvPr>
        </p:nvGraphicFramePr>
        <p:xfrm>
          <a:off x="171450" y="3630613"/>
          <a:ext cx="458628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数式" r:id="rId5" imgW="2298600" imgH="1130040" progId="Equation.3">
                  <p:embed/>
                </p:oleObj>
              </mc:Choice>
              <mc:Fallback>
                <p:oleObj name="数式" r:id="rId5" imgW="2298600" imgH="1130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630613"/>
                        <a:ext cx="458628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Top view:</a:t>
            </a:r>
          </a:p>
        </p:txBody>
      </p:sp>
    </p:spTree>
    <p:extLst>
      <p:ext uri="{BB962C8B-B14F-4D97-AF65-F5344CB8AC3E}">
        <p14:creationId xmlns:p14="http://schemas.microsoft.com/office/powerpoint/2010/main" val="31219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50123"/>
              </p:ext>
            </p:extLst>
          </p:nvPr>
        </p:nvGraphicFramePr>
        <p:xfrm>
          <a:off x="4040188" y="506413"/>
          <a:ext cx="4584700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数式" r:id="rId3" imgW="2298600" imgH="1130040" progId="Equation.3">
                  <p:embed/>
                </p:oleObj>
              </mc:Choice>
              <mc:Fallback>
                <p:oleObj name="数式" r:id="rId3" imgW="2298600" imgH="1130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506413"/>
                        <a:ext cx="4584700" cy="23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100640"/>
              </p:ext>
            </p:extLst>
          </p:nvPr>
        </p:nvGraphicFramePr>
        <p:xfrm>
          <a:off x="381000" y="3505200"/>
          <a:ext cx="8534400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数式" r:id="rId5" imgW="3873240" imgH="1155600" progId="Equation.3">
                  <p:embed/>
                </p:oleObj>
              </mc:Choice>
              <mc:Fallback>
                <p:oleObj name="数式" r:id="rId5" imgW="3873240" imgH="1155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8534400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5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65263"/>
              </p:ext>
            </p:extLst>
          </p:nvPr>
        </p:nvGraphicFramePr>
        <p:xfrm>
          <a:off x="3070225" y="619125"/>
          <a:ext cx="56800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3" imgW="2577960" imgH="774360" progId="Equation.DSMT4">
                  <p:embed/>
                </p:oleObj>
              </mc:Choice>
              <mc:Fallback>
                <p:oleObj name="Equation" r:id="rId3" imgW="2577960" imgH="774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619125"/>
                        <a:ext cx="56800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  <a:endParaRPr lang="en-US" sz="2400" b="1" dirty="0" smtClean="0">
                    <a:latin typeface="Symbol" pitchFamily="18" charset="2"/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9635"/>
                </p:ext>
              </p:extLst>
            </p:nvPr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7"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251450"/>
                </p:ext>
              </p:extLst>
            </p:nvPr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8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15183"/>
              </p:ext>
            </p:extLst>
          </p:nvPr>
        </p:nvGraphicFramePr>
        <p:xfrm>
          <a:off x="1783682" y="2417894"/>
          <a:ext cx="61277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Equation" r:id="rId9" imgW="2781000" imgH="1650960" progId="Equation.DSMT4">
                  <p:embed/>
                </p:oleObj>
              </mc:Choice>
              <mc:Fallback>
                <p:oleObj name="Equation" r:id="rId9" imgW="2781000" imgH="16509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82" y="2417894"/>
                        <a:ext cx="61277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8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81287"/>
              </p:ext>
            </p:extLst>
          </p:nvPr>
        </p:nvGraphicFramePr>
        <p:xfrm>
          <a:off x="381000" y="381000"/>
          <a:ext cx="8343900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3" imgW="4597200" imgH="2247840" progId="Equation.DSMT4">
                  <p:embed/>
                </p:oleObj>
              </mc:Choice>
              <mc:Fallback>
                <p:oleObj name="Equation" r:id="rId3" imgW="4597200" imgH="22478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8343900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887613"/>
              </p:ext>
            </p:extLst>
          </p:nvPr>
        </p:nvGraphicFramePr>
        <p:xfrm>
          <a:off x="533400" y="3962400"/>
          <a:ext cx="67532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5" imgW="3720960" imgH="1143000" progId="Equation.DSMT4">
                  <p:embed/>
                </p:oleObj>
              </mc:Choice>
              <mc:Fallback>
                <p:oleObj name="Equation" r:id="rId5" imgW="372096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67532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6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Modified Bessel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63081"/>
              </p:ext>
            </p:extLst>
          </p:nvPr>
        </p:nvGraphicFramePr>
        <p:xfrm>
          <a:off x="228600" y="1006642"/>
          <a:ext cx="8689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数式" r:id="rId3" imgW="4356000" imgH="482400" progId="Equation.3">
                  <p:embed/>
                </p:oleObj>
              </mc:Choice>
              <mc:Fallback>
                <p:oleObj name="数式" r:id="rId3" imgW="4356000" imgH="482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06642"/>
                        <a:ext cx="8689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430959"/>
              </p:ext>
            </p:extLst>
          </p:nvPr>
        </p:nvGraphicFramePr>
        <p:xfrm>
          <a:off x="457200" y="2590800"/>
          <a:ext cx="69342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数式" r:id="rId5" imgW="3479760" imgH="1854000" progId="Equation.3">
                  <p:embed/>
                </p:oleObj>
              </mc:Choice>
              <mc:Fallback>
                <p:oleObj name="数式" r:id="rId5" imgW="3479760" imgH="18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69342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981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Exponential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717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16655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50283"/>
              </p:ext>
            </p:extLst>
          </p:nvPr>
        </p:nvGraphicFramePr>
        <p:xfrm>
          <a:off x="533400" y="2133600"/>
          <a:ext cx="65849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5" name="Equation" r:id="rId3" imgW="3619440" imgH="672840" progId="Equation.DSMT4">
                  <p:embed/>
                </p:oleObj>
              </mc:Choice>
              <mc:Fallback>
                <p:oleObj name="Equation" r:id="rId3" imgW="3619440" imgH="672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65849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798500"/>
              </p:ext>
            </p:extLst>
          </p:nvPr>
        </p:nvGraphicFramePr>
        <p:xfrm>
          <a:off x="188645" y="4038600"/>
          <a:ext cx="8524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6" name="Equation" r:id="rId5" imgW="469800" imgH="419040" progId="Equation.DSMT4">
                  <p:embed/>
                </p:oleObj>
              </mc:Choice>
              <mc:Fallback>
                <p:oleObj name="Equation" r:id="rId5" imgW="4698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5" y="4038600"/>
                        <a:ext cx="8524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3421380"/>
            <a:ext cx="7437120" cy="28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63137"/>
              </p:ext>
            </p:extLst>
          </p:nvPr>
        </p:nvGraphicFramePr>
        <p:xfrm>
          <a:off x="4572000" y="5937250"/>
          <a:ext cx="8080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37250"/>
                        <a:ext cx="808037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14990"/>
              </p:ext>
            </p:extLst>
          </p:nvPr>
        </p:nvGraphicFramePr>
        <p:xfrm>
          <a:off x="304800" y="152400"/>
          <a:ext cx="67532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Equation" r:id="rId10" imgW="3721100" imgH="1143000" progId="Equation.DSMT4">
                  <p:embed/>
                </p:oleObj>
              </mc:Choice>
              <mc:Fallback>
                <p:oleObj name="Equation" r:id="rId10" imgW="3721100" imgH="1143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67532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22125"/>
              </p:ext>
            </p:extLst>
          </p:nvPr>
        </p:nvGraphicFramePr>
        <p:xfrm>
          <a:off x="3619500" y="3657600"/>
          <a:ext cx="7159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"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3657600"/>
                        <a:ext cx="7159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16131"/>
              </p:ext>
            </p:extLst>
          </p:nvPr>
        </p:nvGraphicFramePr>
        <p:xfrm>
          <a:off x="3325813" y="4533900"/>
          <a:ext cx="923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" name="Equation" r:id="rId14" imgW="507960" imgH="203040" progId="Equation.DSMT4">
                  <p:embed/>
                </p:oleObj>
              </mc:Choice>
              <mc:Fallback>
                <p:oleObj name="Equation" r:id="rId14" imgW="50796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533900"/>
                        <a:ext cx="9239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239303"/>
              </p:ext>
            </p:extLst>
          </p:nvPr>
        </p:nvGraphicFramePr>
        <p:xfrm>
          <a:off x="2922588" y="5029200"/>
          <a:ext cx="7159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029200"/>
                        <a:ext cx="7159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3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second example of </a:t>
            </a:r>
            <a:r>
              <a:rPr lang="en-US" sz="2400" dirty="0" err="1"/>
              <a:t>synchroton</a:t>
            </a:r>
            <a:r>
              <a:rPr lang="en-US" sz="2400" dirty="0"/>
              <a:t> radiation comes from a distant charged </a:t>
            </a:r>
            <a:r>
              <a:rPr lang="en-US" sz="2400" dirty="0" smtClean="0"/>
              <a:t>particle </a:t>
            </a:r>
            <a:r>
              <a:rPr lang="en-US" sz="2400" dirty="0"/>
              <a:t>moving in a circular trajectory such that the spectrum </a:t>
            </a:r>
            <a:r>
              <a:rPr lang="en-US" sz="2400" dirty="0" smtClean="0"/>
              <a:t>represents a </a:t>
            </a:r>
            <a:r>
              <a:rPr lang="en-US" sz="2400" dirty="0"/>
              <a:t>superposition of light  generated over many complete circles.   In </a:t>
            </a:r>
            <a:r>
              <a:rPr lang="en-US" sz="2400" dirty="0" smtClean="0"/>
              <a:t>this case</a:t>
            </a:r>
            <a:r>
              <a:rPr lang="en-US" sz="2400" dirty="0"/>
              <a:t>, there is an interference effect which results in the spectrum consisting</a:t>
            </a:r>
          </a:p>
          <a:p>
            <a:r>
              <a:rPr lang="en-US" sz="2400" dirty="0"/>
              <a:t>of discrete multiples of </a:t>
            </a:r>
            <a:r>
              <a:rPr lang="en-US" sz="2400" i="1" dirty="0" smtClean="0"/>
              <a:t>v</a:t>
            </a:r>
            <a:r>
              <a:rPr lang="en-US" sz="2400" i="1" dirty="0" smtClean="0">
                <a:latin typeface="Symbol" pitchFamily="18" charset="2"/>
              </a:rPr>
              <a:t>/r</a:t>
            </a:r>
            <a:r>
              <a:rPr lang="en-US" sz="2400" dirty="0" smtClean="0">
                <a:latin typeface="Symbol" pitchFamily="18" charset="2"/>
              </a:rPr>
              <a:t>.</a:t>
            </a:r>
            <a:r>
              <a:rPr lang="en-US" sz="2400" dirty="0" smtClean="0"/>
              <a:t> </a:t>
            </a:r>
            <a:r>
              <a:rPr lang="en-US" sz="2400" dirty="0"/>
              <a:t>For this case we need to </a:t>
            </a:r>
            <a:r>
              <a:rPr lang="en-US" sz="2400" dirty="0" smtClean="0"/>
              <a:t>reconsider the analysis.</a:t>
            </a:r>
            <a:r>
              <a:rPr lang="en-US" sz="2400" dirty="0"/>
              <a:t> </a:t>
            </a:r>
            <a:r>
              <a:rPr lang="en-US" sz="2400" dirty="0" smtClean="0"/>
              <a:t>There </a:t>
            </a:r>
            <a:r>
              <a:rPr lang="en-US" sz="2400" dirty="0"/>
              <a:t>is a very convenient Bessel </a:t>
            </a:r>
            <a:r>
              <a:rPr lang="en-US" sz="2400" dirty="0" smtClean="0"/>
              <a:t>function identity </a:t>
            </a:r>
            <a:r>
              <a:rPr lang="en-US" sz="2400" dirty="0"/>
              <a:t>of the form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449464"/>
              </p:ext>
            </p:extLst>
          </p:nvPr>
        </p:nvGraphicFramePr>
        <p:xfrm>
          <a:off x="352341" y="3251525"/>
          <a:ext cx="847883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3" imgW="4673520" imgH="863280" progId="Equation.DSMT4">
                  <p:embed/>
                </p:oleObj>
              </mc:Choice>
              <mc:Fallback>
                <p:oleObj name="Equation" r:id="rId3" imgW="467352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41" y="3251525"/>
                        <a:ext cx="847883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53225"/>
              </p:ext>
            </p:extLst>
          </p:nvPr>
        </p:nvGraphicFramePr>
        <p:xfrm>
          <a:off x="0" y="4800600"/>
          <a:ext cx="90836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5" imgW="4622760" imgH="914400" progId="Equation.DSMT4">
                  <p:embed/>
                </p:oleObj>
              </mc:Choice>
              <mc:Fallback>
                <p:oleObj name="Equation" r:id="rId5" imgW="462276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0600"/>
                        <a:ext cx="908367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2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Astronomical synchrotron radiation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4604"/>
              </p:ext>
            </p:extLst>
          </p:nvPr>
        </p:nvGraphicFramePr>
        <p:xfrm>
          <a:off x="914400" y="3886200"/>
          <a:ext cx="654685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Equation" r:id="rId3" imgW="2971800" imgH="1054080" progId="Equation.DSMT4">
                  <p:embed/>
                </p:oleObj>
              </mc:Choice>
              <mc:Fallback>
                <p:oleObj name="Equation" r:id="rId3" imgW="2971800" imgH="10540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654685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37222"/>
              </p:ext>
            </p:extLst>
          </p:nvPr>
        </p:nvGraphicFramePr>
        <p:xfrm>
          <a:off x="762000" y="622086"/>
          <a:ext cx="6265862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Equation" r:id="rId5" imgW="2844720" imgH="1549080" progId="Equation.DSMT4">
                  <p:embed/>
                </p:oleObj>
              </mc:Choice>
              <mc:Fallback>
                <p:oleObj name="Equation" r:id="rId5" imgW="2844720" imgH="1549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22086"/>
                        <a:ext cx="6265862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7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Astronomical synchrotron radiation -- continued:</a:t>
            </a:r>
          </a:p>
          <a:p>
            <a:pPr lvl="1"/>
            <a:r>
              <a:rPr lang="en-US" sz="2400" dirty="0"/>
              <a:t>In both of the expressions, the sum over </a:t>
            </a:r>
            <a:r>
              <a:rPr lang="en-US" sz="2400" i="1" dirty="0" smtClean="0"/>
              <a:t>m </a:t>
            </a:r>
            <a:r>
              <a:rPr lang="en-US" sz="2400" dirty="0" smtClean="0"/>
              <a:t>includes </a:t>
            </a:r>
            <a:r>
              <a:rPr lang="en-US" sz="2400" dirty="0"/>
              <a:t>both negative </a:t>
            </a:r>
            <a:r>
              <a:rPr lang="en-US" sz="2400" dirty="0" smtClean="0"/>
              <a:t>and positive values. However</a:t>
            </a:r>
            <a:r>
              <a:rPr lang="en-US" sz="2400" dirty="0"/>
              <a:t>, only the positive values of </a:t>
            </a:r>
            <a:r>
              <a:rPr lang="en-US" sz="2400" dirty="0" smtClean="0">
                <a:latin typeface="Symbol" pitchFamily="18" charset="2"/>
              </a:rPr>
              <a:t>w </a:t>
            </a:r>
            <a:r>
              <a:rPr lang="en-US" sz="2400" dirty="0" smtClean="0"/>
              <a:t>and </a:t>
            </a:r>
            <a:r>
              <a:rPr lang="en-US" sz="2400" dirty="0"/>
              <a:t>therefore positive values of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are of </a:t>
            </a:r>
            <a:r>
              <a:rPr lang="en-US" sz="2400" dirty="0" smtClean="0"/>
              <a:t>interest. Using </a:t>
            </a:r>
            <a:r>
              <a:rPr lang="en-US" sz="2400" dirty="0"/>
              <a:t>the </a:t>
            </a:r>
            <a:r>
              <a:rPr lang="en-US" sz="2400" dirty="0" smtClean="0"/>
              <a:t>identity:                                      the</a:t>
            </a:r>
          </a:p>
          <a:p>
            <a:pPr lvl="1"/>
            <a:r>
              <a:rPr lang="en-US" sz="2400" dirty="0" smtClean="0"/>
              <a:t>result becomes:</a:t>
            </a:r>
            <a:endParaRPr lang="en-US" sz="2400" dirty="0"/>
          </a:p>
          <a:p>
            <a:pPr lvl="1"/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898461"/>
              </p:ext>
            </p:extLst>
          </p:nvPr>
        </p:nvGraphicFramePr>
        <p:xfrm>
          <a:off x="4419600" y="1752600"/>
          <a:ext cx="2965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3" imgW="1346040" imgH="241200" progId="Equation.DSMT4">
                  <p:embed/>
                </p:oleObj>
              </mc:Choice>
              <mc:Fallback>
                <p:oleObj name="Equation" r:id="rId3" imgW="134604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2600"/>
                        <a:ext cx="29654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99136"/>
              </p:ext>
            </p:extLst>
          </p:nvPr>
        </p:nvGraphicFramePr>
        <p:xfrm>
          <a:off x="304800" y="2438400"/>
          <a:ext cx="8710613" cy="179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5" imgW="4368600" imgH="965160" progId="Equation.DSMT4">
                  <p:embed/>
                </p:oleObj>
              </mc:Choice>
              <mc:Fallback>
                <p:oleObj name="Equation" r:id="rId5" imgW="436860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8710613" cy="1797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4232842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results were derived by Julian Schwinger (Phys. Rev. </a:t>
            </a:r>
            <a:r>
              <a:rPr lang="en-US" sz="2400" b="1" dirty="0" smtClean="0"/>
              <a:t>75</a:t>
            </a:r>
            <a:r>
              <a:rPr lang="en-US" sz="2400" dirty="0" smtClean="0"/>
              <a:t>, 1912-1925 (</a:t>
            </a:r>
            <a:r>
              <a:rPr lang="en-US" sz="2400" dirty="0"/>
              <a:t>1949)). The discrete case is similar to the result quoted in Problem 14.15 in </a:t>
            </a:r>
            <a:r>
              <a:rPr lang="en-US" sz="2400" dirty="0" smtClean="0"/>
              <a:t>Jackson's </a:t>
            </a:r>
            <a:r>
              <a:rPr lang="en-US" sz="2400" dirty="0"/>
              <a:t>text. </a:t>
            </a:r>
            <a:r>
              <a:rPr lang="en-US" sz="2400" dirty="0" smtClean="0"/>
              <a:t>For </a:t>
            </a:r>
            <a:r>
              <a:rPr lang="en-US" sz="2400" dirty="0"/>
              <a:t>information on man-made synchrotron sources, the following web </a:t>
            </a:r>
            <a:r>
              <a:rPr lang="en-US" sz="2400" dirty="0" smtClean="0"/>
              <a:t>page is useful: </a:t>
            </a:r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://www.als.lbl.gov/als/synchrotron_sources.html</a:t>
            </a:r>
            <a:r>
              <a:rPr lang="en-US" sz="2400" dirty="0" smtClean="0"/>
              <a:t>.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8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600" y="32385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930092"/>
            <a:ext cx="8105775" cy="50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32" y="609600"/>
            <a:ext cx="7668768" cy="5638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8400" y="2209800"/>
            <a:ext cx="2438400" cy="20574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65" y="457200"/>
            <a:ext cx="7228135" cy="58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5348" y="1549226"/>
            <a:ext cx="60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distribution for circular acceleration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5800" y="688031"/>
            <a:ext cx="3430905" cy="3011860"/>
            <a:chOff x="685800" y="688031"/>
            <a:chExt cx="3430905" cy="3011860"/>
          </a:xfrm>
        </p:grpSpPr>
        <p:sp>
          <p:nvSpPr>
            <p:cNvPr id="17" name="TextBox 16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ight Arrow 12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22" name="Straight Arrow Connector 21"/>
              <p:cNvCxnSpPr>
                <a:stCxn id="14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12" name="Arc 11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56163"/>
              </p:ext>
            </p:extLst>
          </p:nvPr>
        </p:nvGraphicFramePr>
        <p:xfrm>
          <a:off x="2089150" y="2452687"/>
          <a:ext cx="68580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数式" r:id="rId3" imgW="3035160" imgH="1815840" progId="Equation.3">
                  <p:embed/>
                </p:oleObj>
              </mc:Choice>
              <mc:Fallback>
                <p:oleObj name="数式" r:id="rId3" imgW="3035160" imgH="1815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452687"/>
                        <a:ext cx="68580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3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charged particle in circular path</a:t>
            </a:r>
          </a:p>
        </p:txBody>
      </p:sp>
    </p:spTree>
    <p:extLst>
      <p:ext uri="{BB962C8B-B14F-4D97-AF65-F5344CB8AC3E}">
        <p14:creationId xmlns:p14="http://schemas.microsoft.com/office/powerpoint/2010/main" val="20738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46953"/>
              </p:ext>
            </p:extLst>
          </p:nvPr>
        </p:nvGraphicFramePr>
        <p:xfrm>
          <a:off x="228600" y="1254125"/>
          <a:ext cx="859155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数式" r:id="rId3" imgW="3174840" imgH="977760" progId="Equation.3">
                  <p:embed/>
                </p:oleObj>
              </mc:Choice>
              <mc:Fallback>
                <p:oleObj name="数式" r:id="rId3" imgW="317484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54125"/>
                        <a:ext cx="859155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radiation light source installations</a:t>
            </a:r>
          </a:p>
        </p:txBody>
      </p:sp>
      <p:pic>
        <p:nvPicPr>
          <p:cNvPr id="20482" name="Picture 2" descr="http://www.src.wisc.edu/about/Slide_Show/SRC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2291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295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radiation center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in  Madison, Wisconsin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" y="520761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=0.5 </a:t>
            </a:r>
            <a:r>
              <a:rPr lang="en-US" sz="2400" dirty="0" err="1" smtClean="0">
                <a:latin typeface="+mj-lt"/>
              </a:rPr>
              <a:t>GeV</a:t>
            </a:r>
            <a:r>
              <a:rPr lang="en-US" sz="2400" dirty="0" smtClean="0">
                <a:latin typeface="+mj-lt"/>
              </a:rPr>
              <a:t> and 1 </a:t>
            </a:r>
            <a:r>
              <a:rPr lang="en-US" sz="2400" dirty="0" err="1" smtClean="0">
                <a:latin typeface="+mj-lt"/>
              </a:rPr>
              <a:t>GeV</a:t>
            </a:r>
            <a:r>
              <a:rPr lang="en-US" sz="2400" dirty="0" smtClean="0">
                <a:latin typeface="+mj-lt"/>
              </a:rPr>
              <a:t>;     </a:t>
            </a: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= 20 </a:t>
            </a:r>
            <a:r>
              <a:rPr lang="en-US" sz="2400" dirty="0"/>
              <a:t>Å</a:t>
            </a:r>
            <a:r>
              <a:rPr lang="en-US" sz="2400" dirty="0" smtClean="0">
                <a:latin typeface="+mj-lt"/>
              </a:rPr>
              <a:t>    and 10 </a:t>
            </a:r>
            <a:r>
              <a:rPr lang="en-US" sz="2400" dirty="0"/>
              <a:t>Å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7467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http://www.src.wisc.edu/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86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rc.wisc.edu/about/Slide_Show/SRC_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8237"/>
          <a:stretch/>
        </p:blipFill>
        <p:spPr bwMode="auto">
          <a:xfrm>
            <a:off x="2514600" y="152400"/>
            <a:ext cx="6524786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SRC – “Aladdin” --</a:t>
            </a:r>
          </a:p>
          <a:p>
            <a:r>
              <a:rPr lang="en-US" sz="2400" dirty="0" smtClean="0">
                <a:latin typeface="+mj-lt"/>
              </a:rPr>
              <a:t>Madison</a:t>
            </a:r>
          </a:p>
          <a:p>
            <a:r>
              <a:rPr lang="en-US" sz="2400" dirty="0" smtClean="0">
                <a:latin typeface="+mj-lt"/>
              </a:rPr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30011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22530" name="Picture 2" descr="NS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1832"/>
            <a:ext cx="76581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88040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http://www.bnl.gov/ps/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Brookhaven National Laboratory – National Light Source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" y="520761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=0.6 </a:t>
            </a:r>
            <a:r>
              <a:rPr lang="en-US" sz="2400" dirty="0" err="1" smtClean="0">
                <a:latin typeface="+mj-lt"/>
              </a:rPr>
              <a:t>GeV</a:t>
            </a:r>
            <a:r>
              <a:rPr lang="en-US" sz="2400" dirty="0" smtClean="0">
                <a:latin typeface="+mj-lt"/>
              </a:rPr>
              <a:t>;     </a:t>
            </a: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= 20 </a:t>
            </a:r>
            <a:r>
              <a:rPr lang="en-US" sz="2400" dirty="0" smtClean="0"/>
              <a:t>Å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19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23262</TotalTime>
  <Words>499</Words>
  <Application>Microsoft Office PowerPoint</Application>
  <PresentationFormat>On-screen Show (4:3)</PresentationFormat>
  <Paragraphs>122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1228</cp:revision>
  <cp:lastPrinted>2014-04-04T05:35:31Z</cp:lastPrinted>
  <dcterms:created xsi:type="dcterms:W3CDTF">2012-01-10T18:32:24Z</dcterms:created>
  <dcterms:modified xsi:type="dcterms:W3CDTF">2015-04-08T14:00:06Z</dcterms:modified>
</cp:coreProperties>
</file>