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6" r:id="rId2"/>
    <p:sldId id="354" r:id="rId3"/>
    <p:sldId id="388" r:id="rId4"/>
    <p:sldId id="389" r:id="rId5"/>
    <p:sldId id="390" r:id="rId6"/>
    <p:sldId id="391" r:id="rId7"/>
    <p:sldId id="395" r:id="rId8"/>
    <p:sldId id="374" r:id="rId9"/>
    <p:sldId id="378" r:id="rId10"/>
    <p:sldId id="381" r:id="rId11"/>
    <p:sldId id="396" r:id="rId12"/>
    <p:sldId id="397" r:id="rId13"/>
    <p:sldId id="398" r:id="rId14"/>
    <p:sldId id="399" r:id="rId15"/>
    <p:sldId id="405" r:id="rId16"/>
    <p:sldId id="406" r:id="rId17"/>
    <p:sldId id="407" r:id="rId18"/>
    <p:sldId id="408" r:id="rId19"/>
    <p:sldId id="410" r:id="rId20"/>
    <p:sldId id="409" r:id="rId21"/>
    <p:sldId id="411" r:id="rId22"/>
    <p:sldId id="400" r:id="rId23"/>
    <p:sldId id="401" r:id="rId24"/>
    <p:sldId id="404" r:id="rId25"/>
    <p:sldId id="402" r:id="rId26"/>
    <p:sldId id="403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FC481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47" d="100"/>
          <a:sy n="47" d="100"/>
        </p:scale>
        <p:origin x="248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61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04/10/2015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04/10/2015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04/10/2015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04/10/2015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04/10/2015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04/10/2015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712  Spring 2015 --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23.pn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lightsources.org/regions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7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9560" y="609600"/>
            <a:ext cx="8839200" cy="52937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712 Electrodynamics</a:t>
            </a:r>
          </a:p>
          <a:p>
            <a:pPr algn="ctr"/>
            <a:r>
              <a:rPr lang="en-US" sz="3200" b="1" dirty="0" smtClean="0"/>
              <a:t>9-9:50 </a:t>
            </a:r>
            <a:r>
              <a:rPr lang="en-US" sz="3200" b="1" dirty="0" smtClean="0"/>
              <a:t>AM  MWF  Olin </a:t>
            </a:r>
            <a:r>
              <a:rPr lang="en-US" sz="3200" b="1" dirty="0" smtClean="0"/>
              <a:t>103</a:t>
            </a:r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</a:t>
            </a:r>
            <a:r>
              <a:rPr lang="en-US" sz="3200" b="1" dirty="0" smtClean="0"/>
              <a:t>30: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folHlink"/>
                </a:solidFill>
              </a:rPr>
              <a:t>Finish </a:t>
            </a:r>
            <a:r>
              <a:rPr lang="en-US" sz="2800" b="1" dirty="0" smtClean="0">
                <a:solidFill>
                  <a:schemeClr val="folHlink"/>
                </a:solidFill>
              </a:rPr>
              <a:t>reading Chap. 14 – </a:t>
            </a:r>
          </a:p>
          <a:p>
            <a:pPr marL="457200" lvl="2"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folHlink"/>
                </a:solidFill>
              </a:rPr>
              <a:t>Radiation from </a:t>
            </a:r>
            <a:r>
              <a:rPr lang="en-US" sz="2800" b="1" dirty="0" smtClean="0">
                <a:solidFill>
                  <a:schemeClr val="folHlink"/>
                </a:solidFill>
              </a:rPr>
              <a:t>charged particles</a:t>
            </a:r>
          </a:p>
          <a:p>
            <a:pPr marL="1885950" lvl="4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Review of </a:t>
            </a:r>
            <a:r>
              <a:rPr lang="en-US" sz="2800" b="1" dirty="0" smtClean="0">
                <a:solidFill>
                  <a:schemeClr val="folHlink"/>
                </a:solidFill>
              </a:rPr>
              <a:t>synchrotron radiation</a:t>
            </a:r>
          </a:p>
          <a:p>
            <a:pPr marL="1885950" lvl="4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Free electron laser</a:t>
            </a:r>
            <a:endParaRPr lang="en-US" sz="2800" b="1" dirty="0" smtClean="0">
              <a:solidFill>
                <a:schemeClr val="folHlink"/>
              </a:solidFill>
            </a:endParaRPr>
          </a:p>
          <a:p>
            <a:pPr marL="1885950" lvl="4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Thompson and Compton scattering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065263"/>
              </p:ext>
            </p:extLst>
          </p:nvPr>
        </p:nvGraphicFramePr>
        <p:xfrm>
          <a:off x="3070225" y="619125"/>
          <a:ext cx="5680075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0" name="Equation" r:id="rId3" imgW="2577960" imgH="774360" progId="Equation.DSMT4">
                  <p:embed/>
                </p:oleObj>
              </mc:Choice>
              <mc:Fallback>
                <p:oleObj name="Equation" r:id="rId3" imgW="2577960" imgH="77436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225" y="619125"/>
                        <a:ext cx="5680075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152400" y="76200"/>
            <a:ext cx="3337516" cy="3011860"/>
            <a:chOff x="381000" y="304800"/>
            <a:chExt cx="3337516" cy="3011860"/>
          </a:xfrm>
        </p:grpSpPr>
        <p:grpSp>
          <p:nvGrpSpPr>
            <p:cNvPr id="5" name="Group 4"/>
            <p:cNvGrpSpPr/>
            <p:nvPr/>
          </p:nvGrpSpPr>
          <p:grpSpPr>
            <a:xfrm>
              <a:off x="381000" y="304800"/>
              <a:ext cx="3337516" cy="3011860"/>
              <a:chOff x="685800" y="688031"/>
              <a:chExt cx="3337516" cy="301186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048000" y="2135831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y</a:t>
                </a: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685800" y="688031"/>
                <a:ext cx="2362200" cy="2819401"/>
                <a:chOff x="685800" y="688031"/>
                <a:chExt cx="2362200" cy="2819401"/>
              </a:xfrm>
            </p:grpSpPr>
            <p:cxnSp>
              <p:nvCxnSpPr>
                <p:cNvPr id="9" name="Straight Arrow Connector 8"/>
                <p:cNvCxnSpPr/>
                <p:nvPr/>
              </p:nvCxnSpPr>
              <p:spPr>
                <a:xfrm flipV="1">
                  <a:off x="1562100" y="2419350"/>
                  <a:ext cx="1485900" cy="1905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/>
                <p:cNvCxnSpPr/>
                <p:nvPr/>
              </p:nvCxnSpPr>
              <p:spPr>
                <a:xfrm flipV="1">
                  <a:off x="1562100" y="766465"/>
                  <a:ext cx="0" cy="167193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>
                <a:xfrm flipH="1">
                  <a:off x="685800" y="2438400"/>
                  <a:ext cx="876300" cy="83820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Right Arrow 11"/>
                <p:cNvSpPr/>
                <p:nvPr/>
              </p:nvSpPr>
              <p:spPr>
                <a:xfrm rot="18605538" flipH="1">
                  <a:off x="1054422" y="2529840"/>
                  <a:ext cx="575310" cy="190500"/>
                </a:xfrm>
                <a:prstGeom prst="rightArrow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ight Arrow 12"/>
                <p:cNvSpPr/>
                <p:nvPr/>
              </p:nvSpPr>
              <p:spPr>
                <a:xfrm>
                  <a:off x="1558290" y="2286000"/>
                  <a:ext cx="361950" cy="266700"/>
                </a:xfrm>
                <a:prstGeom prst="rightArrow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1600200" y="688031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latin typeface="+mj-lt"/>
                    </a:rPr>
                    <a:t>z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895350" y="3045767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latin typeface="+mj-lt"/>
                    </a:rPr>
                    <a:t>x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1752600" y="1976735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FF0000"/>
                      </a:solidFill>
                      <a:latin typeface="Symbol" pitchFamily="18" charset="2"/>
                    </a:rPr>
                    <a:t>b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914400" y="2433935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0070C0"/>
                      </a:solidFill>
                      <a:latin typeface="Symbol" pitchFamily="18" charset="2"/>
                    </a:rPr>
                    <a:t>b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1813560" y="1676400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0000"/>
                      </a:solidFill>
                      <a:latin typeface="Symbol" pitchFamily="18" charset="2"/>
                    </a:rPr>
                    <a:t>.</a:t>
                  </a:r>
                  <a:endParaRPr lang="en-US" sz="2400" b="1" dirty="0">
                    <a:solidFill>
                      <a:srgbClr val="FF0000"/>
                    </a:solidFill>
                    <a:latin typeface="Symbol" pitchFamily="18" charset="2"/>
                  </a:endParaRPr>
                </a:p>
              </p:txBody>
            </p:sp>
            <p:cxnSp>
              <p:nvCxnSpPr>
                <p:cNvPr id="19" name="Straight Arrow Connector 18"/>
                <p:cNvCxnSpPr>
                  <a:stCxn id="13" idx="1"/>
                </p:cNvCxnSpPr>
                <p:nvPr/>
              </p:nvCxnSpPr>
              <p:spPr>
                <a:xfrm flipH="1" flipV="1">
                  <a:off x="895350" y="1602432"/>
                  <a:ext cx="662940" cy="81691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/>
                <p:cNvSpPr txBox="1"/>
                <p:nvPr/>
              </p:nvSpPr>
              <p:spPr>
                <a:xfrm>
                  <a:off x="986790" y="1293167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latin typeface="+mj-lt"/>
                    </a:rPr>
                    <a:t>r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986790" y="2055167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latin typeface="Symbol" pitchFamily="18" charset="2"/>
                    </a:rPr>
                    <a:t>q</a:t>
                  </a:r>
                  <a:endParaRPr lang="en-US" sz="2400" b="1" dirty="0" smtClean="0">
                    <a:latin typeface="Symbol" pitchFamily="18" charset="2"/>
                  </a:endParaRPr>
                </a:p>
              </p:txBody>
            </p:sp>
          </p:grpSp>
          <p:sp>
            <p:nvSpPr>
              <p:cNvPr id="8" name="Arc 7"/>
              <p:cNvSpPr/>
              <p:nvPr/>
            </p:nvSpPr>
            <p:spPr>
              <a:xfrm rot="14266887">
                <a:off x="1616197" y="1292773"/>
                <a:ext cx="2305963" cy="2508274"/>
              </a:xfrm>
              <a:prstGeom prst="arc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Right Arrow 39"/>
            <p:cNvSpPr/>
            <p:nvPr/>
          </p:nvSpPr>
          <p:spPr>
            <a:xfrm>
              <a:off x="1257300" y="1913930"/>
              <a:ext cx="1047750" cy="295870"/>
            </a:xfrm>
            <a:prstGeom prst="rightArrow">
              <a:avLst/>
            </a:prstGeom>
            <a:solidFill>
              <a:srgbClr val="FFC000">
                <a:alpha val="4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Arrow 40"/>
            <p:cNvSpPr/>
            <p:nvPr/>
          </p:nvSpPr>
          <p:spPr>
            <a:xfrm rot="17700326">
              <a:off x="939797" y="1416065"/>
              <a:ext cx="1047750" cy="295870"/>
            </a:xfrm>
            <a:prstGeom prst="rightArrow">
              <a:avLst/>
            </a:prstGeom>
            <a:solidFill>
              <a:srgbClr val="FFC000">
                <a:alpha val="4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79635"/>
                </p:ext>
              </p:extLst>
            </p:nvPr>
          </p:nvGraphicFramePr>
          <p:xfrm>
            <a:off x="2209800" y="1562100"/>
            <a:ext cx="307975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11" name="Equation" r:id="rId5" imgW="139680" imgH="241200" progId="Equation.DSMT4">
                    <p:embed/>
                  </p:oleObj>
                </mc:Choice>
                <mc:Fallback>
                  <p:oleObj name="Equation" r:id="rId5" imgW="139680" imgH="241200" progId="Equation.DSMT4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800" y="1562100"/>
                          <a:ext cx="307975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3251450"/>
                </p:ext>
              </p:extLst>
            </p:nvPr>
          </p:nvGraphicFramePr>
          <p:xfrm>
            <a:off x="1589088" y="674688"/>
            <a:ext cx="392112" cy="468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12" name="Equation" r:id="rId7" imgW="177480" imgH="228600" progId="Equation.DSMT4">
                    <p:embed/>
                  </p:oleObj>
                </mc:Choice>
                <mc:Fallback>
                  <p:oleObj name="Equation" r:id="rId7" imgW="177480" imgH="228600" progId="Equation.DSMT4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9088" y="674688"/>
                          <a:ext cx="392112" cy="468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615183"/>
              </p:ext>
            </p:extLst>
          </p:nvPr>
        </p:nvGraphicFramePr>
        <p:xfrm>
          <a:off x="1783682" y="2417894"/>
          <a:ext cx="612775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3" name="Equation" r:id="rId9" imgW="2781000" imgH="1650960" progId="Equation.DSMT4">
                  <p:embed/>
                </p:oleObj>
              </mc:Choice>
              <mc:Fallback>
                <p:oleObj name="Equation" r:id="rId9" imgW="2781000" imgH="165096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3682" y="2417894"/>
                        <a:ext cx="6127750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3874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406676"/>
              </p:ext>
            </p:extLst>
          </p:nvPr>
        </p:nvGraphicFramePr>
        <p:xfrm>
          <a:off x="301625" y="609600"/>
          <a:ext cx="86899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2" name="数式" r:id="rId3" imgW="4356000" imgH="482400" progId="Equation.3">
                  <p:embed/>
                </p:oleObj>
              </mc:Choice>
              <mc:Fallback>
                <p:oleObj name="数式" r:id="rId3" imgW="43560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" y="609600"/>
                        <a:ext cx="86899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821865"/>
              </p:ext>
            </p:extLst>
          </p:nvPr>
        </p:nvGraphicFramePr>
        <p:xfrm>
          <a:off x="636588" y="2159000"/>
          <a:ext cx="7110412" cy="390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3" name="数式" r:id="rId5" imgW="3568680" imgH="1904760" progId="Equation.3">
                  <p:embed/>
                </p:oleObj>
              </mc:Choice>
              <mc:Fallback>
                <p:oleObj name="数式" r:id="rId5" imgW="3568680" imgH="1904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2159000"/>
                        <a:ext cx="7110412" cy="390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9969" y="14478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Exponential factor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-6699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Synchrotron radiation geometry – 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using modified Bessel functions</a:t>
            </a:r>
          </a:p>
        </p:txBody>
      </p:sp>
    </p:spTree>
    <p:extLst>
      <p:ext uri="{BB962C8B-B14F-4D97-AF65-F5344CB8AC3E}">
        <p14:creationId xmlns:p14="http://schemas.microsoft.com/office/powerpoint/2010/main" val="2136589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52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Spectral form of synchrotron radiation in this case: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449638"/>
              </p:ext>
            </p:extLst>
          </p:nvPr>
        </p:nvGraphicFramePr>
        <p:xfrm>
          <a:off x="682625" y="533400"/>
          <a:ext cx="7318375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6" name="数式" r:id="rId3" imgW="3670200" imgH="1625400" progId="Equation.3">
                  <p:embed/>
                </p:oleObj>
              </mc:Choice>
              <mc:Fallback>
                <p:oleObj name="数式" r:id="rId3" imgW="3670200" imgH="1625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533400"/>
                        <a:ext cx="7318375" cy="333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63579"/>
              </p:ext>
            </p:extLst>
          </p:nvPr>
        </p:nvGraphicFramePr>
        <p:xfrm>
          <a:off x="622300" y="3962400"/>
          <a:ext cx="7496175" cy="255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7" name="数式" r:id="rId5" imgW="3759120" imgH="1244520" progId="Equation.3">
                  <p:embed/>
                </p:oleObj>
              </mc:Choice>
              <mc:Fallback>
                <p:oleObj name="数式" r:id="rId5" imgW="3759120" imgH="1244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3962400"/>
                        <a:ext cx="7496175" cy="255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3569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3962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931312"/>
              </p:ext>
            </p:extLst>
          </p:nvPr>
        </p:nvGraphicFramePr>
        <p:xfrm>
          <a:off x="1981200" y="785812"/>
          <a:ext cx="987425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0" name="数式" r:id="rId5" imgW="495000" imgH="507960" progId="Equation.3">
                  <p:embed/>
                </p:oleObj>
              </mc:Choice>
              <mc:Fallback>
                <p:oleObj name="数式" r:id="rId5" imgW="4950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785812"/>
                        <a:ext cx="987425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33600" y="5334000"/>
            <a:ext cx="1066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w/</a:t>
            </a:r>
            <a:r>
              <a:rPr lang="en-US" sz="2400" dirty="0" err="1" smtClean="0">
                <a:latin typeface="Symbol" pitchFamily="18" charset="2"/>
              </a:rPr>
              <a:t>w</a:t>
            </a:r>
            <a:r>
              <a:rPr lang="en-US" sz="2400" baseline="-25000" dirty="0" err="1" smtClean="0"/>
              <a:t>c</a:t>
            </a:r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172200" y="5334000"/>
            <a:ext cx="1066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w/</a:t>
            </a:r>
            <a:r>
              <a:rPr lang="en-US" sz="2400" dirty="0" err="1" smtClean="0">
                <a:latin typeface="Symbol" pitchFamily="18" charset="2"/>
              </a:rPr>
              <a:t>w</a:t>
            </a:r>
            <a:r>
              <a:rPr lang="en-US" sz="2400" baseline="-25000" dirty="0" err="1" smtClean="0"/>
              <a:t>c</a:t>
            </a:r>
            <a:endParaRPr lang="en-US" sz="2400" dirty="0" smtClean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088838"/>
              </p:ext>
            </p:extLst>
          </p:nvPr>
        </p:nvGraphicFramePr>
        <p:xfrm>
          <a:off x="5832475" y="836612"/>
          <a:ext cx="1063625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1" name="数式" r:id="rId7" imgW="533160" imgH="482400" progId="Equation.3">
                  <p:embed/>
                </p:oleObj>
              </mc:Choice>
              <mc:Fallback>
                <p:oleObj name="数式" r:id="rId7" imgW="5331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2475" y="836612"/>
                        <a:ext cx="1063625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38200" y="457646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gq</a:t>
            </a:r>
            <a:r>
              <a:rPr lang="en-US" sz="2400" dirty="0" smtClean="0">
                <a:latin typeface="Symbol" pitchFamily="18" charset="2"/>
              </a:rPr>
              <a:t>=1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7800" y="28194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gq</a:t>
            </a:r>
            <a:r>
              <a:rPr lang="en-US" sz="2400" dirty="0" smtClean="0">
                <a:latin typeface="Symbol" pitchFamily="18" charset="2"/>
              </a:rPr>
              <a:t>=0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5400" y="4114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gq</a:t>
            </a:r>
            <a:r>
              <a:rPr lang="en-US" sz="2400" dirty="0" smtClean="0">
                <a:latin typeface="Symbol" pitchFamily="18" charset="2"/>
              </a:rPr>
              <a:t>=0.5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2600" y="45675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gq</a:t>
            </a:r>
            <a:r>
              <a:rPr lang="en-US" sz="2400" dirty="0" smtClean="0">
                <a:latin typeface="Symbol" pitchFamily="18" charset="2"/>
              </a:rPr>
              <a:t>=0.5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9200" y="4267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gq</a:t>
            </a:r>
            <a:r>
              <a:rPr lang="en-US" sz="2400" dirty="0" smtClean="0">
                <a:latin typeface="Symbol" pitchFamily="18" charset="2"/>
              </a:rPr>
              <a:t>=1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304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Plots of the intensity function for synchrotron radiation</a:t>
            </a:r>
          </a:p>
        </p:txBody>
      </p:sp>
    </p:spTree>
    <p:extLst>
      <p:ext uri="{BB962C8B-B14F-4D97-AF65-F5344CB8AC3E}">
        <p14:creationId xmlns:p14="http://schemas.microsoft.com/office/powerpoint/2010/main" val="3480556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09675"/>
            <a:ext cx="640080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141186"/>
              </p:ext>
            </p:extLst>
          </p:nvPr>
        </p:nvGraphicFramePr>
        <p:xfrm>
          <a:off x="3697287" y="1981229"/>
          <a:ext cx="987425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4" name="数式" r:id="rId4" imgW="495000" imgH="507960" progId="Equation.3">
                  <p:embed/>
                </p:oleObj>
              </mc:Choice>
              <mc:Fallback>
                <p:oleObj name="数式" r:id="rId4" imgW="4950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7287" y="1981229"/>
                        <a:ext cx="987425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611001"/>
              </p:ext>
            </p:extLst>
          </p:nvPr>
        </p:nvGraphicFramePr>
        <p:xfrm>
          <a:off x="2819400" y="4001938"/>
          <a:ext cx="1063625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5" name="数式" r:id="rId6" imgW="533160" imgH="482400" progId="Equation.3">
                  <p:embed/>
                </p:oleObj>
              </mc:Choice>
              <mc:Fallback>
                <p:oleObj name="数式" r:id="rId6" imgW="5331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001938"/>
                        <a:ext cx="1063625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95800" y="5417492"/>
            <a:ext cx="914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gq</a:t>
            </a:r>
            <a:endParaRPr lang="en-US" sz="2400" dirty="0" smtClean="0">
              <a:latin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04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Plots of the intensity function for synchrotron radiation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8800" y="2057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w/</a:t>
            </a:r>
            <a:r>
              <a:rPr lang="en-US" sz="2400" dirty="0" err="1" smtClean="0">
                <a:latin typeface="Symbol" pitchFamily="18" charset="2"/>
              </a:rPr>
              <a:t>w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=1</a:t>
            </a:r>
            <a:endParaRPr lang="en-US" sz="2400" dirty="0" smtClean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72751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Synchrotron facilities in USA</a:t>
            </a:r>
          </a:p>
          <a:p>
            <a:pPr lvl="1"/>
            <a:r>
              <a:rPr lang="en-US" sz="2400" dirty="0">
                <a:latin typeface="+mj-lt"/>
                <a:hlinkClick r:id="rId2"/>
              </a:rPr>
              <a:t>http://www.lightsources.org/regions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34" y="1524000"/>
            <a:ext cx="8270132" cy="341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66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108" y="644098"/>
            <a:ext cx="7477125" cy="43053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286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Free electron laser</a:t>
            </a:r>
          </a:p>
          <a:p>
            <a:pPr lvl="1"/>
            <a:r>
              <a:rPr lang="en-US" sz="2400" dirty="0" smtClean="0">
                <a:latin typeface="+mj-lt"/>
              </a:rPr>
              <a:t>Reference:</a:t>
            </a:r>
            <a:endParaRPr lang="en-US" sz="24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648" y="3810000"/>
            <a:ext cx="84391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0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46125"/>
            <a:ext cx="8684321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56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Electron emission in periodic magnet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990600"/>
            <a:ext cx="8515350" cy="320992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23912"/>
              </p:ext>
            </p:extLst>
          </p:nvPr>
        </p:nvGraphicFramePr>
        <p:xfrm>
          <a:off x="2057400" y="4219859"/>
          <a:ext cx="4876800" cy="2004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8" name="Equation" r:id="rId4" imgW="3213000" imgH="1320480" progId="Equation.DSMT4">
                  <p:embed/>
                </p:oleObj>
              </mc:Choice>
              <mc:Fallback>
                <p:oleObj name="Equation" r:id="rId4" imgW="3213000" imgH="1320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7400" y="4219859"/>
                        <a:ext cx="4876800" cy="2004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2834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671512"/>
            <a:ext cx="8705850" cy="5514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199" y="304800"/>
            <a:ext cx="8848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Electron trajectory near magnetic in </a:t>
            </a:r>
            <a:r>
              <a:rPr lang="en-US" sz="2400" dirty="0" err="1" smtClean="0">
                <a:latin typeface="+mj-lt"/>
              </a:rPr>
              <a:t>undulator</a:t>
            </a:r>
            <a:r>
              <a:rPr lang="en-US" sz="2400" dirty="0" smtClean="0">
                <a:latin typeface="+mj-lt"/>
              </a:rPr>
              <a:t> viewed in the electron rest frame (ERF)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2109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09600"/>
            <a:ext cx="8839200" cy="523778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7767" y="32385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46" y="457200"/>
            <a:ext cx="801589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41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4572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details of  scattering of electromagnetic waves incident on a particle of charge q and mass </a:t>
            </a:r>
            <a:r>
              <a:rPr lang="en-US" sz="2400" dirty="0" err="1" smtClean="0">
                <a:latin typeface="+mj-lt"/>
              </a:rPr>
              <a:t>m</a:t>
            </a:r>
            <a:r>
              <a:rPr lang="en-US" sz="2400" baseline="-25000" dirty="0" err="1" smtClean="0">
                <a:latin typeface="+mj-lt"/>
              </a:rPr>
              <a:t>q</a:t>
            </a:r>
            <a:endParaRPr lang="en-US" sz="2400" dirty="0" smtClean="0">
              <a:latin typeface="+mj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880360" y="2484120"/>
            <a:ext cx="15240" cy="1783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057400" y="4267200"/>
            <a:ext cx="8382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895600" y="4267200"/>
            <a:ext cx="1600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895600" y="2667000"/>
            <a:ext cx="800100" cy="1600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33800" y="248412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00" y="263652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k</a:t>
            </a:r>
            <a:r>
              <a:rPr lang="en-US" sz="2400" b="1" baseline="-25000" dirty="0" smtClean="0">
                <a:latin typeface="+mj-lt"/>
              </a:rPr>
              <a:t>0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3375660"/>
            <a:ext cx="32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q</a:t>
            </a:r>
            <a:endParaRPr lang="en-US" sz="2400" dirty="0" smtClean="0">
              <a:latin typeface="Symbol" pitchFamily="18" charset="2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657600" y="2714953"/>
            <a:ext cx="38100" cy="2085647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71800" y="4267200"/>
            <a:ext cx="704850" cy="53340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76550" y="4191000"/>
            <a:ext cx="32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895600" y="4191000"/>
            <a:ext cx="161925" cy="838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905125" y="3883045"/>
            <a:ext cx="600075" cy="3536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71800" y="47961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2400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endParaRPr lang="en-US" sz="2400" dirty="0" smtClean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2800" y="3505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2</a:t>
            </a:r>
            <a:endParaRPr lang="en-US" sz="2400" dirty="0" smtClean="0">
              <a:solidFill>
                <a:srgbClr val="FF0000"/>
              </a:solidFill>
              <a:latin typeface="Symbol" pitchFamily="18" charset="2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476500" y="4267200"/>
            <a:ext cx="403860" cy="38546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09800" y="4191000"/>
            <a:ext cx="468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e</a:t>
            </a:r>
            <a:r>
              <a:rPr lang="en-US" sz="2400" baseline="-25000" dirty="0" smtClean="0">
                <a:latin typeface="Symbol" pitchFamily="18" charset="2"/>
              </a:rPr>
              <a:t>0</a:t>
            </a:r>
            <a:endParaRPr lang="en-US" sz="2400" dirty="0" smtClean="0">
              <a:latin typeface="Symbol" pitchFamily="18" charset="2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327486"/>
              </p:ext>
            </p:extLst>
          </p:nvPr>
        </p:nvGraphicFramePr>
        <p:xfrm>
          <a:off x="3518848" y="5200556"/>
          <a:ext cx="5174107" cy="8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name="Equation" r:id="rId3" imgW="2323800" imgH="393480" progId="Equation.DSMT4">
                  <p:embed/>
                </p:oleObj>
              </mc:Choice>
              <mc:Fallback>
                <p:oleObj name="Equation" r:id="rId3" imgW="2323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18848" y="5200556"/>
                        <a:ext cx="5174107" cy="87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2069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Thompson scattering – non relativistic approximation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882823"/>
              </p:ext>
            </p:extLst>
          </p:nvPr>
        </p:nvGraphicFramePr>
        <p:xfrm>
          <a:off x="167481" y="990600"/>
          <a:ext cx="8809038" cy="125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8" name="Equation" r:id="rId3" imgW="6349680" imgH="927000" progId="Equation.DSMT4">
                  <p:embed/>
                </p:oleObj>
              </mc:Choice>
              <mc:Fallback>
                <p:oleObj name="Equation" r:id="rId3" imgW="634968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" y="990600"/>
                        <a:ext cx="8809038" cy="125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860204"/>
              </p:ext>
            </p:extLst>
          </p:nvPr>
        </p:nvGraphicFramePr>
        <p:xfrm>
          <a:off x="431800" y="2790825"/>
          <a:ext cx="8712200" cy="313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9" name="Equation" r:id="rId5" imgW="4152600" imgH="1523880" progId="Equation.DSMT4">
                  <p:embed/>
                </p:oleObj>
              </mc:Choice>
              <mc:Fallback>
                <p:oleObj name="Equation" r:id="rId5" imgW="4152600" imgH="1523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2790825"/>
                        <a:ext cx="8712200" cy="313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626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04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Thompson scattering – non relativistic approximation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054491"/>
              </p:ext>
            </p:extLst>
          </p:nvPr>
        </p:nvGraphicFramePr>
        <p:xfrm>
          <a:off x="533400" y="952500"/>
          <a:ext cx="7469188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1" name="数式" r:id="rId3" imgW="3746160" imgH="545760" progId="Equation.3">
                  <p:embed/>
                </p:oleObj>
              </mc:Choice>
              <mc:Fallback>
                <p:oleObj name="数式" r:id="rId3" imgW="374616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52500"/>
                        <a:ext cx="7469188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 flipV="1">
            <a:off x="975360" y="2712720"/>
            <a:ext cx="15240" cy="1783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52400" y="4495800"/>
            <a:ext cx="8382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90600" y="4495800"/>
            <a:ext cx="1600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990600" y="2895600"/>
            <a:ext cx="800100" cy="1600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28800" y="271272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" y="286512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k</a:t>
            </a:r>
            <a:r>
              <a:rPr lang="en-US" sz="2400" b="1" baseline="-25000" dirty="0" smtClean="0">
                <a:latin typeface="+mj-lt"/>
              </a:rPr>
              <a:t>0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6800" y="3604260"/>
            <a:ext cx="32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q</a:t>
            </a:r>
            <a:endParaRPr lang="en-US" sz="2400" dirty="0" smtClean="0">
              <a:latin typeface="Symbol" pitchFamily="18" charset="2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752600" y="2943553"/>
            <a:ext cx="38100" cy="2085647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66800" y="4495800"/>
            <a:ext cx="704850" cy="53340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71550" y="4419600"/>
            <a:ext cx="32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990600" y="4419600"/>
            <a:ext cx="161925" cy="838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000125" y="4111645"/>
            <a:ext cx="600075" cy="3536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051134" y="510667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2400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endParaRPr lang="en-US" sz="2400" dirty="0" smtClean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47800" y="3733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2</a:t>
            </a:r>
            <a:endParaRPr lang="en-US" sz="2400" dirty="0" smtClean="0">
              <a:solidFill>
                <a:srgbClr val="FF0000"/>
              </a:solidFill>
              <a:latin typeface="Symbol" pitchFamily="18" charset="2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975077"/>
              </p:ext>
            </p:extLst>
          </p:nvPr>
        </p:nvGraphicFramePr>
        <p:xfrm>
          <a:off x="3227269" y="2806165"/>
          <a:ext cx="4937125" cy="208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2" name="Equation" r:id="rId5" imgW="2476440" imgH="1015920" progId="Equation.DSMT4">
                  <p:embed/>
                </p:oleObj>
              </mc:Choice>
              <mc:Fallback>
                <p:oleObj name="Equation" r:id="rId5" imgW="2476440" imgH="10159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269" y="2806165"/>
                        <a:ext cx="4937125" cy="208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>
          <a:xfrm flipH="1">
            <a:off x="571500" y="4495800"/>
            <a:ext cx="403860" cy="38546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04800" y="4419600"/>
            <a:ext cx="468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e</a:t>
            </a:r>
            <a:r>
              <a:rPr lang="en-US" sz="2400" baseline="-25000" dirty="0" smtClean="0">
                <a:latin typeface="Symbol" pitchFamily="18" charset="2"/>
              </a:rPr>
              <a:t>0</a:t>
            </a:r>
            <a:endParaRPr lang="en-US" sz="2400" dirty="0" smtClean="0">
              <a:latin typeface="Symbol" pitchFamily="18" charset="2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670857"/>
              </p:ext>
            </p:extLst>
          </p:nvPr>
        </p:nvGraphicFramePr>
        <p:xfrm>
          <a:off x="2133600" y="1958105"/>
          <a:ext cx="5558429" cy="593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3" name="Equation" r:id="rId7" imgW="3213000" imgH="342720" progId="Equation.DSMT4">
                  <p:embed/>
                </p:oleObj>
              </mc:Choice>
              <mc:Fallback>
                <p:oleObj name="Equation" r:id="rId7" imgW="32130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33600" y="1958105"/>
                        <a:ext cx="5558429" cy="593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rc 7"/>
          <p:cNvSpPr/>
          <p:nvPr/>
        </p:nvSpPr>
        <p:spPr>
          <a:xfrm rot="8039678">
            <a:off x="453259" y="3983682"/>
            <a:ext cx="1153672" cy="952500"/>
          </a:xfrm>
          <a:prstGeom prst="arc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47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04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Thompson scattering – non relativistic approximation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762139"/>
              </p:ext>
            </p:extLst>
          </p:nvPr>
        </p:nvGraphicFramePr>
        <p:xfrm>
          <a:off x="1595438" y="731838"/>
          <a:ext cx="5343525" cy="156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5" name="Equation" r:id="rId3" imgW="2679480" imgH="761760" progId="Equation.DSMT4">
                  <p:embed/>
                </p:oleObj>
              </mc:Choice>
              <mc:Fallback>
                <p:oleObj name="Equation" r:id="rId3" imgW="267948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438" y="731838"/>
                        <a:ext cx="5343525" cy="156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22860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Scattered light may be polarized parallel to incident field or polarized with an angle 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dirty="0" smtClean="0">
                <a:latin typeface="+mj-lt"/>
              </a:rPr>
              <a:t> so that the time and polarization averaged cross section is given by: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546765"/>
              </p:ext>
            </p:extLst>
          </p:nvPr>
        </p:nvGraphicFramePr>
        <p:xfrm>
          <a:off x="777240" y="4213225"/>
          <a:ext cx="6837362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6" name="数式" r:id="rId5" imgW="3429000" imgH="545760" progId="Equation.3">
                  <p:embed/>
                </p:oleObj>
              </mc:Choice>
              <mc:Fallback>
                <p:oleObj name="数式" r:id="rId5" imgW="342900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" y="4213225"/>
                        <a:ext cx="6837362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0" y="5334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This formula is appropriate in the X-ray scattering of electrons or soft </a:t>
            </a:r>
            <a:r>
              <a:rPr lang="en-US" sz="2400" dirty="0" smtClean="0">
                <a:latin typeface="Symbol" pitchFamily="18" charset="2"/>
              </a:rPr>
              <a:t>g</a:t>
            </a:r>
            <a:r>
              <a:rPr lang="en-US" sz="2400" dirty="0" smtClean="0">
                <a:latin typeface="+mj-lt"/>
              </a:rPr>
              <a:t>-ray scattering of protons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860350"/>
              </p:ext>
            </p:extLst>
          </p:nvPr>
        </p:nvGraphicFramePr>
        <p:xfrm>
          <a:off x="1295400" y="3535363"/>
          <a:ext cx="6153151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7" name="Equation" r:id="rId7" imgW="3085920" imgH="393480" progId="Equation.DSMT4">
                  <p:embed/>
                </p:oleObj>
              </mc:Choice>
              <mc:Fallback>
                <p:oleObj name="Equation" r:id="rId7" imgW="308592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535363"/>
                        <a:ext cx="6153151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3864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04/08/2013</a:t>
            </a:r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368B07-CEBF-4C80-90AF-53B34FA04CF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304799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Thompson scattering –  relativistic and quantum modifications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62000" y="1676400"/>
            <a:ext cx="1905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667000" y="1676400"/>
            <a:ext cx="990600" cy="1066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667000" y="1295400"/>
            <a:ext cx="8382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67000" y="1676400"/>
            <a:ext cx="3048000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8000" y="1752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09800" y="1600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1400" y="2286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p’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838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p</a:t>
            </a:r>
            <a:r>
              <a:rPr lang="en-US" sz="2400" b="1" baseline="-25000" dirty="0" err="1" smtClean="0">
                <a:latin typeface="+mj-lt"/>
              </a:rPr>
              <a:t>q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2800" y="1219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400" y="1219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incident photon</a:t>
            </a:r>
          </a:p>
        </p:txBody>
      </p:sp>
      <p:sp>
        <p:nvSpPr>
          <p:cNvPr id="19" name="TextBox 18"/>
          <p:cNvSpPr txBox="1"/>
          <p:nvPr/>
        </p:nvSpPr>
        <p:spPr>
          <a:xfrm rot="3112798">
            <a:off x="2081315" y="259296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scattered</a:t>
            </a:r>
          </a:p>
          <a:p>
            <a:r>
              <a:rPr lang="en-US" sz="2400" dirty="0" smtClean="0">
                <a:latin typeface="+mj-lt"/>
              </a:rPr>
              <a:t> photon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914948"/>
              </p:ext>
            </p:extLst>
          </p:nvPr>
        </p:nvGraphicFramePr>
        <p:xfrm>
          <a:off x="1885950" y="3032125"/>
          <a:ext cx="5345113" cy="352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7" name="Equation" r:id="rId3" imgW="2501640" imgH="1714320" progId="Equation.DSMT4">
                  <p:embed/>
                </p:oleObj>
              </mc:Choice>
              <mc:Fallback>
                <p:oleObj name="Equation" r:id="rId3" imgW="2501640" imgH="1714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3032125"/>
                        <a:ext cx="5345113" cy="352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04/10/2015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682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04799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Thompson scattering –  relativistic and quantum modifications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62000" y="1676400"/>
            <a:ext cx="1905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667000" y="1676400"/>
            <a:ext cx="990600" cy="1066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667000" y="1295400"/>
            <a:ext cx="8382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67000" y="1676400"/>
            <a:ext cx="3048000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0" y="1752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9800" y="1600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81400" y="2286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p’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52800" y="838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p</a:t>
            </a:r>
            <a:r>
              <a:rPr lang="en-US" sz="2400" b="1" baseline="-25000" dirty="0" err="1" smtClean="0">
                <a:latin typeface="+mj-lt"/>
              </a:rPr>
              <a:t>q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800" y="1219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1219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incident photon</a:t>
            </a:r>
          </a:p>
        </p:txBody>
      </p:sp>
      <p:sp>
        <p:nvSpPr>
          <p:cNvPr id="16" name="TextBox 15"/>
          <p:cNvSpPr txBox="1"/>
          <p:nvPr/>
        </p:nvSpPr>
        <p:spPr>
          <a:xfrm rot="3112798">
            <a:off x="2081315" y="259296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scattered</a:t>
            </a:r>
          </a:p>
          <a:p>
            <a:r>
              <a:rPr lang="en-US" sz="2400" dirty="0" smtClean="0">
                <a:latin typeface="+mj-lt"/>
              </a:rPr>
              <a:t> photon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824776"/>
              </p:ext>
            </p:extLst>
          </p:nvPr>
        </p:nvGraphicFramePr>
        <p:xfrm>
          <a:off x="292100" y="3288522"/>
          <a:ext cx="8559800" cy="156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2" name="数式" r:id="rId3" imgW="4114800" imgH="761760" progId="Equation.3">
                  <p:embed/>
                </p:oleObj>
              </mc:Choice>
              <mc:Fallback>
                <p:oleObj name="数式" r:id="rId3" imgW="411480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3288522"/>
                        <a:ext cx="8559800" cy="156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155709"/>
              </p:ext>
            </p:extLst>
          </p:nvPr>
        </p:nvGraphicFramePr>
        <p:xfrm>
          <a:off x="629425" y="5111036"/>
          <a:ext cx="2983820" cy="1206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3" name="Equation" r:id="rId5" imgW="2323800" imgH="939600" progId="Equation.DSMT4">
                  <p:embed/>
                </p:oleObj>
              </mc:Choice>
              <mc:Fallback>
                <p:oleObj name="Equation" r:id="rId5" imgW="232380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9425" y="5111036"/>
                        <a:ext cx="2983820" cy="12065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100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3967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Radiation from a moving charged particle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752600" y="1600200"/>
            <a:ext cx="76200" cy="3657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752600" y="5257800"/>
            <a:ext cx="4495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81000" y="5257800"/>
            <a:ext cx="13716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1767840" y="3063240"/>
            <a:ext cx="1341120" cy="2209800"/>
          </a:xfrm>
          <a:custGeom>
            <a:avLst/>
            <a:gdLst>
              <a:gd name="connsiteX0" fmla="*/ 0 w 1341120"/>
              <a:gd name="connsiteY0" fmla="*/ 2209800 h 2209800"/>
              <a:gd name="connsiteX1" fmla="*/ 76200 w 1341120"/>
              <a:gd name="connsiteY1" fmla="*/ 2179320 h 2209800"/>
              <a:gd name="connsiteX2" fmla="*/ 121920 w 1341120"/>
              <a:gd name="connsiteY2" fmla="*/ 2164080 h 2209800"/>
              <a:gd name="connsiteX3" fmla="*/ 167640 w 1341120"/>
              <a:gd name="connsiteY3" fmla="*/ 2133600 h 2209800"/>
              <a:gd name="connsiteX4" fmla="*/ 228600 w 1341120"/>
              <a:gd name="connsiteY4" fmla="*/ 2057400 h 2209800"/>
              <a:gd name="connsiteX5" fmla="*/ 259080 w 1341120"/>
              <a:gd name="connsiteY5" fmla="*/ 2011680 h 2209800"/>
              <a:gd name="connsiteX6" fmla="*/ 304800 w 1341120"/>
              <a:gd name="connsiteY6" fmla="*/ 1965960 h 2209800"/>
              <a:gd name="connsiteX7" fmla="*/ 350520 w 1341120"/>
              <a:gd name="connsiteY7" fmla="*/ 1905000 h 2209800"/>
              <a:gd name="connsiteX8" fmla="*/ 365760 w 1341120"/>
              <a:gd name="connsiteY8" fmla="*/ 1859280 h 2209800"/>
              <a:gd name="connsiteX9" fmla="*/ 426720 w 1341120"/>
              <a:gd name="connsiteY9" fmla="*/ 1737360 h 2209800"/>
              <a:gd name="connsiteX10" fmla="*/ 457200 w 1341120"/>
              <a:gd name="connsiteY10" fmla="*/ 1645920 h 2209800"/>
              <a:gd name="connsiteX11" fmla="*/ 472440 w 1341120"/>
              <a:gd name="connsiteY11" fmla="*/ 1600200 h 2209800"/>
              <a:gd name="connsiteX12" fmla="*/ 487680 w 1341120"/>
              <a:gd name="connsiteY12" fmla="*/ 1508760 h 2209800"/>
              <a:gd name="connsiteX13" fmla="*/ 502920 w 1341120"/>
              <a:gd name="connsiteY13" fmla="*/ 1432560 h 2209800"/>
              <a:gd name="connsiteX14" fmla="*/ 533400 w 1341120"/>
              <a:gd name="connsiteY14" fmla="*/ 1219200 h 2209800"/>
              <a:gd name="connsiteX15" fmla="*/ 502920 w 1341120"/>
              <a:gd name="connsiteY15" fmla="*/ 960120 h 2209800"/>
              <a:gd name="connsiteX16" fmla="*/ 487680 w 1341120"/>
              <a:gd name="connsiteY16" fmla="*/ 899160 h 2209800"/>
              <a:gd name="connsiteX17" fmla="*/ 457200 w 1341120"/>
              <a:gd name="connsiteY17" fmla="*/ 853440 h 2209800"/>
              <a:gd name="connsiteX18" fmla="*/ 441960 w 1341120"/>
              <a:gd name="connsiteY18" fmla="*/ 792480 h 2209800"/>
              <a:gd name="connsiteX19" fmla="*/ 411480 w 1341120"/>
              <a:gd name="connsiteY19" fmla="*/ 746760 h 2209800"/>
              <a:gd name="connsiteX20" fmla="*/ 381000 w 1341120"/>
              <a:gd name="connsiteY20" fmla="*/ 685800 h 2209800"/>
              <a:gd name="connsiteX21" fmla="*/ 320040 w 1341120"/>
              <a:gd name="connsiteY21" fmla="*/ 548640 h 2209800"/>
              <a:gd name="connsiteX22" fmla="*/ 304800 w 1341120"/>
              <a:gd name="connsiteY22" fmla="*/ 487680 h 2209800"/>
              <a:gd name="connsiteX23" fmla="*/ 289560 w 1341120"/>
              <a:gd name="connsiteY23" fmla="*/ 441960 h 2209800"/>
              <a:gd name="connsiteX24" fmla="*/ 335280 w 1341120"/>
              <a:gd name="connsiteY24" fmla="*/ 228600 h 2209800"/>
              <a:gd name="connsiteX25" fmla="*/ 365760 w 1341120"/>
              <a:gd name="connsiteY25" fmla="*/ 167640 h 2209800"/>
              <a:gd name="connsiteX26" fmla="*/ 411480 w 1341120"/>
              <a:gd name="connsiteY26" fmla="*/ 106680 h 2209800"/>
              <a:gd name="connsiteX27" fmla="*/ 441960 w 1341120"/>
              <a:gd name="connsiteY27" fmla="*/ 60960 h 2209800"/>
              <a:gd name="connsiteX28" fmla="*/ 533400 w 1341120"/>
              <a:gd name="connsiteY28" fmla="*/ 76200 h 2209800"/>
              <a:gd name="connsiteX29" fmla="*/ 655320 w 1341120"/>
              <a:gd name="connsiteY29" fmla="*/ 106680 h 2209800"/>
              <a:gd name="connsiteX30" fmla="*/ 731520 w 1341120"/>
              <a:gd name="connsiteY30" fmla="*/ 152400 h 2209800"/>
              <a:gd name="connsiteX31" fmla="*/ 838200 w 1341120"/>
              <a:gd name="connsiteY31" fmla="*/ 182880 h 2209800"/>
              <a:gd name="connsiteX32" fmla="*/ 883920 w 1341120"/>
              <a:gd name="connsiteY32" fmla="*/ 213360 h 2209800"/>
              <a:gd name="connsiteX33" fmla="*/ 975360 w 1341120"/>
              <a:gd name="connsiteY33" fmla="*/ 243840 h 2209800"/>
              <a:gd name="connsiteX34" fmla="*/ 1097280 w 1341120"/>
              <a:gd name="connsiteY34" fmla="*/ 228600 h 2209800"/>
              <a:gd name="connsiteX35" fmla="*/ 1143000 w 1341120"/>
              <a:gd name="connsiteY35" fmla="*/ 213360 h 2209800"/>
              <a:gd name="connsiteX36" fmla="*/ 1188720 w 1341120"/>
              <a:gd name="connsiteY36" fmla="*/ 152400 h 2209800"/>
              <a:gd name="connsiteX37" fmla="*/ 1234440 w 1341120"/>
              <a:gd name="connsiteY37" fmla="*/ 121920 h 2209800"/>
              <a:gd name="connsiteX38" fmla="*/ 1280160 w 1341120"/>
              <a:gd name="connsiteY38" fmla="*/ 76200 h 2209800"/>
              <a:gd name="connsiteX39" fmla="*/ 1295400 w 1341120"/>
              <a:gd name="connsiteY39" fmla="*/ 30480 h 2209800"/>
              <a:gd name="connsiteX40" fmla="*/ 1341120 w 1341120"/>
              <a:gd name="connsiteY40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41120" h="2209800">
                <a:moveTo>
                  <a:pt x="0" y="2209800"/>
                </a:moveTo>
                <a:cubicBezTo>
                  <a:pt x="25400" y="2199640"/>
                  <a:pt x="50585" y="2188926"/>
                  <a:pt x="76200" y="2179320"/>
                </a:cubicBezTo>
                <a:cubicBezTo>
                  <a:pt x="91242" y="2173679"/>
                  <a:pt x="107552" y="2171264"/>
                  <a:pt x="121920" y="2164080"/>
                </a:cubicBezTo>
                <a:cubicBezTo>
                  <a:pt x="138303" y="2155889"/>
                  <a:pt x="152400" y="2143760"/>
                  <a:pt x="167640" y="2133600"/>
                </a:cubicBezTo>
                <a:cubicBezTo>
                  <a:pt x="197309" y="2044593"/>
                  <a:pt x="159666" y="2126334"/>
                  <a:pt x="228600" y="2057400"/>
                </a:cubicBezTo>
                <a:cubicBezTo>
                  <a:pt x="241552" y="2044448"/>
                  <a:pt x="247354" y="2025751"/>
                  <a:pt x="259080" y="2011680"/>
                </a:cubicBezTo>
                <a:cubicBezTo>
                  <a:pt x="272878" y="1995123"/>
                  <a:pt x="290774" y="1982324"/>
                  <a:pt x="304800" y="1965960"/>
                </a:cubicBezTo>
                <a:cubicBezTo>
                  <a:pt x="321330" y="1946675"/>
                  <a:pt x="335280" y="1925320"/>
                  <a:pt x="350520" y="1905000"/>
                </a:cubicBezTo>
                <a:cubicBezTo>
                  <a:pt x="355600" y="1889760"/>
                  <a:pt x="359113" y="1873904"/>
                  <a:pt x="365760" y="1859280"/>
                </a:cubicBezTo>
                <a:cubicBezTo>
                  <a:pt x="384562" y="1817916"/>
                  <a:pt x="412352" y="1780465"/>
                  <a:pt x="426720" y="1737360"/>
                </a:cubicBezTo>
                <a:lnTo>
                  <a:pt x="457200" y="1645920"/>
                </a:lnTo>
                <a:cubicBezTo>
                  <a:pt x="462280" y="1630680"/>
                  <a:pt x="469799" y="1616046"/>
                  <a:pt x="472440" y="1600200"/>
                </a:cubicBezTo>
                <a:cubicBezTo>
                  <a:pt x="477520" y="1569720"/>
                  <a:pt x="482152" y="1539162"/>
                  <a:pt x="487680" y="1508760"/>
                </a:cubicBezTo>
                <a:cubicBezTo>
                  <a:pt x="492314" y="1483275"/>
                  <a:pt x="499257" y="1458203"/>
                  <a:pt x="502920" y="1432560"/>
                </a:cubicBezTo>
                <a:cubicBezTo>
                  <a:pt x="539121" y="1179153"/>
                  <a:pt x="498946" y="1391469"/>
                  <a:pt x="533400" y="1219200"/>
                </a:cubicBezTo>
                <a:cubicBezTo>
                  <a:pt x="509029" y="878004"/>
                  <a:pt x="542507" y="1098674"/>
                  <a:pt x="502920" y="960120"/>
                </a:cubicBezTo>
                <a:cubicBezTo>
                  <a:pt x="497166" y="939981"/>
                  <a:pt x="495931" y="918412"/>
                  <a:pt x="487680" y="899160"/>
                </a:cubicBezTo>
                <a:cubicBezTo>
                  <a:pt x="480465" y="882325"/>
                  <a:pt x="467360" y="868680"/>
                  <a:pt x="457200" y="853440"/>
                </a:cubicBezTo>
                <a:cubicBezTo>
                  <a:pt x="452120" y="833120"/>
                  <a:pt x="450211" y="811732"/>
                  <a:pt x="441960" y="792480"/>
                </a:cubicBezTo>
                <a:cubicBezTo>
                  <a:pt x="434745" y="775645"/>
                  <a:pt x="420567" y="762663"/>
                  <a:pt x="411480" y="746760"/>
                </a:cubicBezTo>
                <a:cubicBezTo>
                  <a:pt x="400208" y="727035"/>
                  <a:pt x="388977" y="707072"/>
                  <a:pt x="381000" y="685800"/>
                </a:cubicBezTo>
                <a:cubicBezTo>
                  <a:pt x="328677" y="546272"/>
                  <a:pt x="418820" y="713273"/>
                  <a:pt x="320040" y="548640"/>
                </a:cubicBezTo>
                <a:cubicBezTo>
                  <a:pt x="314960" y="528320"/>
                  <a:pt x="310554" y="507819"/>
                  <a:pt x="304800" y="487680"/>
                </a:cubicBezTo>
                <a:cubicBezTo>
                  <a:pt x="300387" y="472234"/>
                  <a:pt x="289560" y="458024"/>
                  <a:pt x="289560" y="441960"/>
                </a:cubicBezTo>
                <a:cubicBezTo>
                  <a:pt x="289560" y="381974"/>
                  <a:pt x="306930" y="285300"/>
                  <a:pt x="335280" y="228600"/>
                </a:cubicBezTo>
                <a:cubicBezTo>
                  <a:pt x="345440" y="208280"/>
                  <a:pt x="353719" y="186905"/>
                  <a:pt x="365760" y="167640"/>
                </a:cubicBezTo>
                <a:cubicBezTo>
                  <a:pt x="379222" y="146101"/>
                  <a:pt x="396717" y="127349"/>
                  <a:pt x="411480" y="106680"/>
                </a:cubicBezTo>
                <a:cubicBezTo>
                  <a:pt x="422126" y="91775"/>
                  <a:pt x="431800" y="76200"/>
                  <a:pt x="441960" y="60960"/>
                </a:cubicBezTo>
                <a:cubicBezTo>
                  <a:pt x="472440" y="66040"/>
                  <a:pt x="503185" y="69725"/>
                  <a:pt x="533400" y="76200"/>
                </a:cubicBezTo>
                <a:cubicBezTo>
                  <a:pt x="574361" y="84977"/>
                  <a:pt x="655320" y="106680"/>
                  <a:pt x="655320" y="106680"/>
                </a:cubicBezTo>
                <a:cubicBezTo>
                  <a:pt x="680720" y="121920"/>
                  <a:pt x="704452" y="140370"/>
                  <a:pt x="731520" y="152400"/>
                </a:cubicBezTo>
                <a:cubicBezTo>
                  <a:pt x="819413" y="191463"/>
                  <a:pt x="763906" y="145733"/>
                  <a:pt x="838200" y="182880"/>
                </a:cubicBezTo>
                <a:cubicBezTo>
                  <a:pt x="854583" y="191071"/>
                  <a:pt x="867182" y="205921"/>
                  <a:pt x="883920" y="213360"/>
                </a:cubicBezTo>
                <a:cubicBezTo>
                  <a:pt x="913280" y="226409"/>
                  <a:pt x="975360" y="243840"/>
                  <a:pt x="975360" y="243840"/>
                </a:cubicBezTo>
                <a:cubicBezTo>
                  <a:pt x="1016000" y="238760"/>
                  <a:pt x="1056984" y="235926"/>
                  <a:pt x="1097280" y="228600"/>
                </a:cubicBezTo>
                <a:cubicBezTo>
                  <a:pt x="1113085" y="225726"/>
                  <a:pt x="1130659" y="223644"/>
                  <a:pt x="1143000" y="213360"/>
                </a:cubicBezTo>
                <a:cubicBezTo>
                  <a:pt x="1162513" y="197099"/>
                  <a:pt x="1170759" y="170361"/>
                  <a:pt x="1188720" y="152400"/>
                </a:cubicBezTo>
                <a:cubicBezTo>
                  <a:pt x="1201672" y="139448"/>
                  <a:pt x="1220369" y="133646"/>
                  <a:pt x="1234440" y="121920"/>
                </a:cubicBezTo>
                <a:cubicBezTo>
                  <a:pt x="1250997" y="108122"/>
                  <a:pt x="1264920" y="91440"/>
                  <a:pt x="1280160" y="76200"/>
                </a:cubicBezTo>
                <a:cubicBezTo>
                  <a:pt x="1285240" y="60960"/>
                  <a:pt x="1285365" y="43024"/>
                  <a:pt x="1295400" y="30480"/>
                </a:cubicBezTo>
                <a:cubicBezTo>
                  <a:pt x="1306842" y="16177"/>
                  <a:pt x="1341120" y="0"/>
                  <a:pt x="1341120" y="0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" y="6096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7400" y="5334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5000" y="1371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z</a:t>
            </a:r>
          </a:p>
        </p:txBody>
      </p:sp>
      <p:sp>
        <p:nvSpPr>
          <p:cNvPr id="13" name="Oval 12"/>
          <p:cNvSpPr/>
          <p:nvPr/>
        </p:nvSpPr>
        <p:spPr>
          <a:xfrm>
            <a:off x="2971800" y="29718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32760" y="3086100"/>
            <a:ext cx="131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R</a:t>
            </a:r>
            <a:r>
              <a:rPr lang="en-US" sz="2400" b="1" baseline="-25000" dirty="0" err="1" smtClean="0">
                <a:solidFill>
                  <a:srgbClr val="FF0000"/>
                </a:solidFill>
                <a:latin typeface="+mj-lt"/>
              </a:rPr>
              <a:t>q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(</a:t>
            </a:r>
            <a:r>
              <a:rPr lang="en-US" sz="2400" i="1" dirty="0" smtClean="0">
                <a:solidFill>
                  <a:srgbClr val="FF0000"/>
                </a:solidFill>
                <a:latin typeface="+mj-lt"/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)</a:t>
            </a:r>
          </a:p>
        </p:txBody>
      </p:sp>
      <p:cxnSp>
        <p:nvCxnSpPr>
          <p:cNvPr id="15" name="Straight Arrow Connector 14"/>
          <p:cNvCxnSpPr>
            <a:stCxn id="9" idx="0"/>
          </p:cNvCxnSpPr>
          <p:nvPr/>
        </p:nvCxnSpPr>
        <p:spPr>
          <a:xfrm flipV="1">
            <a:off x="1767840" y="2667000"/>
            <a:ext cx="6537960" cy="2606040"/>
          </a:xfrm>
          <a:prstGeom prst="straightConnector1">
            <a:avLst/>
          </a:prstGeom>
          <a:ln w="254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77200" y="2743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A32AA"/>
                </a:solidFill>
                <a:latin typeface="+mj-lt"/>
              </a:rPr>
              <a:t>r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086100" y="2667000"/>
            <a:ext cx="5219700" cy="419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09160" y="2438400"/>
            <a:ext cx="131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r-</a:t>
            </a:r>
            <a:r>
              <a:rPr lang="en-US" sz="2400" b="1" dirty="0" err="1" smtClean="0">
                <a:latin typeface="+mj-lt"/>
              </a:rPr>
              <a:t>R</a:t>
            </a:r>
            <a:r>
              <a:rPr lang="en-US" sz="2400" b="1" baseline="-25000" dirty="0" err="1" smtClean="0">
                <a:latin typeface="+mj-lt"/>
              </a:rPr>
              <a:t>q</a:t>
            </a:r>
            <a:r>
              <a:rPr lang="en-US" sz="2400" b="1" dirty="0" smtClean="0">
                <a:latin typeface="+mj-lt"/>
              </a:rPr>
              <a:t>(</a:t>
            </a:r>
            <a:r>
              <a:rPr lang="en-US" sz="2400" i="1" dirty="0" smtClean="0">
                <a:latin typeface="+mj-lt"/>
              </a:rPr>
              <a:t>t</a:t>
            </a:r>
            <a:r>
              <a:rPr lang="en-US" sz="2400" b="1" dirty="0" smtClean="0">
                <a:latin typeface="+mj-lt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95600" y="2586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q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928815"/>
              </p:ext>
            </p:extLst>
          </p:nvPr>
        </p:nvGraphicFramePr>
        <p:xfrm>
          <a:off x="5886450" y="304800"/>
          <a:ext cx="3071813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0" name="数式" r:id="rId3" imgW="1358640" imgH="927000" progId="Equation.3">
                  <p:embed/>
                </p:oleObj>
              </mc:Choice>
              <mc:Fallback>
                <p:oleObj name="数式" r:id="rId3" imgW="1358640" imgH="9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86450" y="304800"/>
                        <a:ext cx="3071813" cy="209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3027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" t="23366" r="5042" b="8443"/>
          <a:stretch/>
        </p:blipFill>
        <p:spPr bwMode="auto">
          <a:xfrm>
            <a:off x="152400" y="1447800"/>
            <a:ext cx="8854082" cy="363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457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Li</a:t>
            </a:r>
            <a:r>
              <a:rPr lang="en-US" sz="2400" dirty="0" err="1"/>
              <a:t>é</a:t>
            </a:r>
            <a:r>
              <a:rPr lang="en-US" sz="2400" dirty="0" err="1" smtClean="0">
                <a:latin typeface="+mj-lt"/>
              </a:rPr>
              <a:t>nard-Wiechert</a:t>
            </a:r>
            <a:r>
              <a:rPr lang="en-US" sz="2400" dirty="0" smtClean="0">
                <a:latin typeface="+mj-lt"/>
              </a:rPr>
              <a:t> fields (</a:t>
            </a:r>
            <a:r>
              <a:rPr lang="en-US" sz="2400" dirty="0" err="1" smtClean="0">
                <a:latin typeface="+mj-lt"/>
              </a:rPr>
              <a:t>cgs</a:t>
            </a:r>
            <a:r>
              <a:rPr lang="en-US" sz="2400" dirty="0" smtClean="0">
                <a:latin typeface="+mj-lt"/>
              </a:rPr>
              <a:t> Gaussian units):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923076"/>
              </p:ext>
            </p:extLst>
          </p:nvPr>
        </p:nvGraphicFramePr>
        <p:xfrm>
          <a:off x="280988" y="5305425"/>
          <a:ext cx="83248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4" name="数式" r:id="rId4" imgW="3682800" imgH="482400" progId="Equation.3">
                  <p:embed/>
                </p:oleObj>
              </mc:Choice>
              <mc:Fallback>
                <p:oleObj name="数式" r:id="rId4" imgW="36828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8" y="5305425"/>
                        <a:ext cx="8324850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6043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Electric and magnetic fields far from source: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326850"/>
              </p:ext>
            </p:extLst>
          </p:nvPr>
        </p:nvGraphicFramePr>
        <p:xfrm>
          <a:off x="1524000" y="1219200"/>
          <a:ext cx="6199188" cy="246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2" name="数式" r:id="rId3" imgW="2743200" imgH="1091880" progId="Equation.3">
                  <p:embed/>
                </p:oleObj>
              </mc:Choice>
              <mc:Fallback>
                <p:oleObj name="数式" r:id="rId3" imgW="2743200" imgH="10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19200"/>
                        <a:ext cx="6199188" cy="246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74489"/>
              </p:ext>
            </p:extLst>
          </p:nvPr>
        </p:nvGraphicFramePr>
        <p:xfrm>
          <a:off x="1600200" y="3821113"/>
          <a:ext cx="5251450" cy="257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3" name="数式" r:id="rId5" imgW="2323800" imgH="1143000" progId="Equation.3">
                  <p:embed/>
                </p:oleObj>
              </mc:Choice>
              <mc:Fallback>
                <p:oleObj name="数式" r:id="rId5" imgW="23238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821113"/>
                        <a:ext cx="5251450" cy="257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8945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" y="180647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Poynting</a:t>
            </a:r>
            <a:r>
              <a:rPr lang="en-US" sz="2400" dirty="0" smtClean="0">
                <a:latin typeface="+mj-lt"/>
              </a:rPr>
              <a:t> vector: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52306"/>
              </p:ext>
            </p:extLst>
          </p:nvPr>
        </p:nvGraphicFramePr>
        <p:xfrm>
          <a:off x="1143000" y="657552"/>
          <a:ext cx="7002463" cy="389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1" name="数式" r:id="rId3" imgW="3098520" imgH="1726920" progId="Equation.3">
                  <p:embed/>
                </p:oleObj>
              </mc:Choice>
              <mc:Fallback>
                <p:oleObj name="数式" r:id="rId3" imgW="3098520" imgH="1726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657552"/>
                        <a:ext cx="7002463" cy="389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32021"/>
              </p:ext>
            </p:extLst>
          </p:nvPr>
        </p:nvGraphicFramePr>
        <p:xfrm>
          <a:off x="1143000" y="4648200"/>
          <a:ext cx="5538787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2" name="Equation" r:id="rId5" imgW="2450880" imgH="698400" progId="Equation.DSMT4">
                  <p:embed/>
                </p:oleObj>
              </mc:Choice>
              <mc:Fallback>
                <p:oleObj name="Equation" r:id="rId5" imgW="2450880" imgH="698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48200"/>
                        <a:ext cx="5538787" cy="157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0123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2437" y="73967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Spectral composition of electromagnetic radiation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833947"/>
              </p:ext>
            </p:extLst>
          </p:nvPr>
        </p:nvGraphicFramePr>
        <p:xfrm>
          <a:off x="192437" y="507218"/>
          <a:ext cx="8093075" cy="315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3" name="数式" r:id="rId3" imgW="3581280" imgH="1396800" progId="Equation.3">
                  <p:embed/>
                </p:oleObj>
              </mc:Choice>
              <mc:Fallback>
                <p:oleObj name="数式" r:id="rId3" imgW="358128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37" y="507218"/>
                        <a:ext cx="8093075" cy="315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743591"/>
              </p:ext>
            </p:extLst>
          </p:nvPr>
        </p:nvGraphicFramePr>
        <p:xfrm>
          <a:off x="396875" y="3733800"/>
          <a:ext cx="6918325" cy="26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4" name="Equation" r:id="rId5" imgW="3060360" imgH="1168200" progId="Equation.DSMT4">
                  <p:embed/>
                </p:oleObj>
              </mc:Choice>
              <mc:Fallback>
                <p:oleObj name="Equation" r:id="rId5" imgW="3060360" imgH="1168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3733800"/>
                        <a:ext cx="6918325" cy="263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7590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73967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Spectral composition of electromagnetic radiation -- continued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27967"/>
              </p:ext>
            </p:extLst>
          </p:nvPr>
        </p:nvGraphicFramePr>
        <p:xfrm>
          <a:off x="200076" y="838200"/>
          <a:ext cx="8791524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5" name="Equation" r:id="rId3" imgW="4038480" imgH="736560" progId="Equation.DSMT4">
                  <p:embed/>
                </p:oleObj>
              </mc:Choice>
              <mc:Fallback>
                <p:oleObj name="Equation" r:id="rId3" imgW="403848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76" y="838200"/>
                        <a:ext cx="8791524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87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81000" y="304800"/>
            <a:ext cx="3430905" cy="3011860"/>
            <a:chOff x="685800" y="688031"/>
            <a:chExt cx="3430905" cy="3011860"/>
          </a:xfrm>
        </p:grpSpPr>
        <p:sp>
          <p:nvSpPr>
            <p:cNvPr id="6" name="TextBox 5"/>
            <p:cNvSpPr txBox="1"/>
            <p:nvPr/>
          </p:nvSpPr>
          <p:spPr>
            <a:xfrm>
              <a:off x="3659505" y="2207567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y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85800" y="688031"/>
              <a:ext cx="2971800" cy="2819401"/>
              <a:chOff x="685800" y="688031"/>
              <a:chExt cx="2971800" cy="2819401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1562100" y="2438400"/>
                <a:ext cx="20955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1562100" y="766465"/>
                <a:ext cx="0" cy="167193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H="1">
                <a:off x="685800" y="2438400"/>
                <a:ext cx="876300" cy="838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ight Arrow 11"/>
              <p:cNvSpPr/>
              <p:nvPr/>
            </p:nvSpPr>
            <p:spPr>
              <a:xfrm rot="18605538" flipH="1">
                <a:off x="1054422" y="2529840"/>
                <a:ext cx="575310" cy="190500"/>
              </a:xfrm>
              <a:prstGeom prst="rightArrow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ight Arrow 12"/>
              <p:cNvSpPr/>
              <p:nvPr/>
            </p:nvSpPr>
            <p:spPr>
              <a:xfrm>
                <a:off x="1558290" y="2286000"/>
                <a:ext cx="361950" cy="266700"/>
              </a:xfrm>
              <a:prstGeom prst="right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600200" y="688031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z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95350" y="30457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x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752600" y="1976735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Symbol" pitchFamily="18" charset="2"/>
                  </a:rPr>
                  <a:t>b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14400" y="2433935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  <a:latin typeface="Symbol" pitchFamily="18" charset="2"/>
                  </a:rPr>
                  <a:t>b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813560" y="167640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Symbol" pitchFamily="18" charset="2"/>
                  </a:rPr>
                  <a:t>.</a:t>
                </a:r>
                <a:endParaRPr lang="en-US" sz="2400" b="1" dirty="0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  <p:cxnSp>
            <p:nvCxnSpPr>
              <p:cNvPr id="19" name="Straight Arrow Connector 18"/>
              <p:cNvCxnSpPr>
                <a:stCxn id="13" idx="1"/>
              </p:cNvCxnSpPr>
              <p:nvPr/>
            </p:nvCxnSpPr>
            <p:spPr>
              <a:xfrm flipH="1" flipV="1">
                <a:off x="895350" y="1602432"/>
                <a:ext cx="662940" cy="81691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986790" y="12931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r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86790" y="20551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Symbol" pitchFamily="18" charset="2"/>
                  </a:rPr>
                  <a:t>q</a:t>
                </a:r>
                <a:endParaRPr lang="en-US" sz="2400" b="1" dirty="0" smtClean="0">
                  <a:latin typeface="Symbol" pitchFamily="18" charset="2"/>
                </a:endParaRPr>
              </a:p>
            </p:txBody>
          </p:sp>
        </p:grpSp>
        <p:sp>
          <p:nvSpPr>
            <p:cNvPr id="8" name="Arc 7"/>
            <p:cNvSpPr/>
            <p:nvPr/>
          </p:nvSpPr>
          <p:spPr>
            <a:xfrm rot="14266887">
              <a:off x="1616197" y="1292773"/>
              <a:ext cx="2305963" cy="2508274"/>
            </a:xfrm>
            <a:prstGeom prst="arc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029200" y="2514600"/>
            <a:ext cx="3657600" cy="3657600"/>
            <a:chOff x="4038600" y="2514600"/>
            <a:chExt cx="3657600" cy="3657600"/>
          </a:xfrm>
        </p:grpSpPr>
        <p:sp>
          <p:nvSpPr>
            <p:cNvPr id="23" name="Oval 22"/>
            <p:cNvSpPr/>
            <p:nvPr/>
          </p:nvSpPr>
          <p:spPr>
            <a:xfrm>
              <a:off x="4038600" y="2514600"/>
              <a:ext cx="3657600" cy="3657600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>
              <a:stCxn id="23" idx="2"/>
            </p:cNvCxnSpPr>
            <p:nvPr/>
          </p:nvCxnSpPr>
          <p:spPr>
            <a:xfrm>
              <a:off x="4038600" y="4343400"/>
              <a:ext cx="2590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3" idx="2"/>
            </p:cNvCxnSpPr>
            <p:nvPr/>
          </p:nvCxnSpPr>
          <p:spPr>
            <a:xfrm>
              <a:off x="4038600" y="4343400"/>
              <a:ext cx="0" cy="1828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096000" y="42672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y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14800" y="56343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x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5867400" y="2893369"/>
              <a:ext cx="1066800" cy="1450031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943600" y="34290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Symbol" pitchFamily="18" charset="2"/>
                </a:rPr>
                <a:t>r</a:t>
              </a:r>
            </a:p>
          </p:txBody>
        </p:sp>
      </p:grp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844340"/>
              </p:ext>
            </p:extLst>
          </p:nvPr>
        </p:nvGraphicFramePr>
        <p:xfrm>
          <a:off x="171450" y="3630613"/>
          <a:ext cx="4586288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0" name="数式" r:id="rId3" imgW="2298600" imgH="1130040" progId="Equation.3">
                  <p:embed/>
                </p:oleObj>
              </mc:Choice>
              <mc:Fallback>
                <p:oleObj name="数式" r:id="rId3" imgW="2298600" imgH="113004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3630613"/>
                        <a:ext cx="4586288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029200" y="2169469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Top view: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05050" y="304800"/>
            <a:ext cx="6534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for circular motion:</a:t>
            </a:r>
          </a:p>
        </p:txBody>
      </p:sp>
    </p:spTree>
    <p:extLst>
      <p:ext uri="{BB962C8B-B14F-4D97-AF65-F5344CB8AC3E}">
        <p14:creationId xmlns:p14="http://schemas.microsoft.com/office/powerpoint/2010/main" val="312191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23834</TotalTime>
  <Words>554</Words>
  <Application>Microsoft Office PowerPoint</Application>
  <PresentationFormat>On-screen Show (4:3)</PresentationFormat>
  <Paragraphs>184</Paragraphs>
  <Slides>26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Symbol</vt:lpstr>
      <vt:lpstr>Office Theme</vt:lpstr>
      <vt:lpstr>数式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1251</cp:revision>
  <cp:lastPrinted>2014-04-04T05:35:31Z</cp:lastPrinted>
  <dcterms:created xsi:type="dcterms:W3CDTF">2012-01-10T18:32:24Z</dcterms:created>
  <dcterms:modified xsi:type="dcterms:W3CDTF">2015-04-10T02:37:59Z</dcterms:modified>
</cp:coreProperties>
</file>