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408" r:id="rId4"/>
    <p:sldId id="409" r:id="rId5"/>
    <p:sldId id="407" r:id="rId6"/>
    <p:sldId id="411" r:id="rId7"/>
    <p:sldId id="410" r:id="rId8"/>
    <p:sldId id="419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20" r:id="rId17"/>
    <p:sldId id="421" r:id="rId18"/>
    <p:sldId id="422" r:id="rId19"/>
    <p:sldId id="423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5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60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rau.org/ptp/collection/xraytubescoolidge/coolidgeinformation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t-ed.org/EducationResources/CommunityCollege/Radiography/Physics/xrays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" y="609600"/>
            <a:ext cx="8839200" cy="59400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Start reading Chap. 15 – 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Radiation from collisions of charged particles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Overview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X-ray tube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Radiation from Rutherford scattering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Continuum models (Chap. 13)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459523" y="1556101"/>
            <a:ext cx="4788877" cy="1263299"/>
            <a:chOff x="1459523" y="1027166"/>
            <a:chExt cx="4788877" cy="1263299"/>
          </a:xfrm>
        </p:grpSpPr>
        <p:sp>
          <p:nvSpPr>
            <p:cNvPr id="6" name="Oval 5"/>
            <p:cNvSpPr/>
            <p:nvPr/>
          </p:nvSpPr>
          <p:spPr>
            <a:xfrm>
              <a:off x="3505200" y="1828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Arrow 6"/>
            <p:cNvSpPr/>
            <p:nvPr/>
          </p:nvSpPr>
          <p:spPr>
            <a:xfrm rot="1008811">
              <a:off x="1831569" y="1591230"/>
              <a:ext cx="1676400" cy="2286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Arrow 7"/>
            <p:cNvSpPr/>
            <p:nvPr/>
          </p:nvSpPr>
          <p:spPr>
            <a:xfrm rot="20826428">
              <a:off x="3873729" y="1682670"/>
              <a:ext cx="1676400" cy="2286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6738" y="1671935"/>
              <a:ext cx="1213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b</a:t>
              </a:r>
              <a:r>
                <a:rPr lang="en-US" sz="2400" b="1" dirty="0" smtClean="0">
                  <a:latin typeface="+mj-lt"/>
                </a:rPr>
                <a:t>(t)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72738" y="1828800"/>
              <a:ext cx="1213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b</a:t>
              </a:r>
              <a:r>
                <a:rPr lang="en-US" sz="2400" b="1" dirty="0" smtClean="0">
                  <a:latin typeface="+mj-lt"/>
                </a:rPr>
                <a:t>(</a:t>
              </a:r>
              <a:r>
                <a:rPr lang="en-US" sz="2400" b="1" dirty="0" err="1" smtClean="0">
                  <a:latin typeface="+mj-lt"/>
                </a:rPr>
                <a:t>t+</a:t>
              </a:r>
              <a:r>
                <a:rPr lang="en-US" sz="2400" b="1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t</a:t>
              </a:r>
              <a:r>
                <a:rPr lang="en-US" sz="2400" b="1" dirty="0" smtClean="0">
                  <a:latin typeface="+mj-lt"/>
                </a:rPr>
                <a:t>)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1694219" y="1343966"/>
              <a:ext cx="146304" cy="144865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86400" y="1496366"/>
              <a:ext cx="146304" cy="144865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59523" y="1027166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q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86400" y="11430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q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86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Estimation of </a:t>
            </a:r>
            <a:r>
              <a:rPr lang="en-US" sz="2400" b="1" dirty="0" err="1" smtClean="0">
                <a:latin typeface="Symbol" pitchFamily="18" charset="2"/>
              </a:rPr>
              <a:t>Db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6" name="Right Arrow 15"/>
          <p:cNvSpPr/>
          <p:nvPr/>
        </p:nvSpPr>
        <p:spPr>
          <a:xfrm rot="16357037">
            <a:off x="3039767" y="1597628"/>
            <a:ext cx="1322649" cy="3317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15538" y="1524000"/>
            <a:ext cx="121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Symbol" pitchFamily="18" charset="2"/>
              </a:rPr>
              <a:t>Db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629151"/>
              </p:ext>
            </p:extLst>
          </p:nvPr>
        </p:nvGraphicFramePr>
        <p:xfrm>
          <a:off x="1236662" y="3200400"/>
          <a:ext cx="3927475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6" name="数式" r:id="rId3" imgW="1828800" imgH="482400" progId="Equation.3">
                  <p:embed/>
                </p:oleObj>
              </mc:Choice>
              <mc:Fallback>
                <p:oleObj name="数式" r:id="rId3" imgW="1828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2" y="3200400"/>
                        <a:ext cx="3927475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276482"/>
              </p:ext>
            </p:extLst>
          </p:nvPr>
        </p:nvGraphicFramePr>
        <p:xfrm>
          <a:off x="1190625" y="4711700"/>
          <a:ext cx="50196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7" name="数式" r:id="rId5" imgW="2336760" imgH="419040" progId="Equation.3">
                  <p:embed/>
                </p:oleObj>
              </mc:Choice>
              <mc:Fallback>
                <p:oleObj name="数式" r:id="rId5" imgW="2336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4711700"/>
                        <a:ext cx="50196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U-Turn Arrow 19"/>
          <p:cNvSpPr/>
          <p:nvPr/>
        </p:nvSpPr>
        <p:spPr>
          <a:xfrm flipH="1">
            <a:off x="4114799" y="3352800"/>
            <a:ext cx="2590800" cy="6096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8400" y="40386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mass of particle having charge </a:t>
            </a:r>
            <a:r>
              <a:rPr lang="en-US" sz="2400" i="1" dirty="0" smtClean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5605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459523" y="1556101"/>
            <a:ext cx="4788877" cy="1263299"/>
            <a:chOff x="1459523" y="1027166"/>
            <a:chExt cx="4788877" cy="1263299"/>
          </a:xfrm>
        </p:grpSpPr>
        <p:sp>
          <p:nvSpPr>
            <p:cNvPr id="6" name="Oval 5"/>
            <p:cNvSpPr/>
            <p:nvPr/>
          </p:nvSpPr>
          <p:spPr>
            <a:xfrm>
              <a:off x="3505200" y="1828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Arrow 6"/>
            <p:cNvSpPr/>
            <p:nvPr/>
          </p:nvSpPr>
          <p:spPr>
            <a:xfrm rot="1008811">
              <a:off x="1831569" y="1591230"/>
              <a:ext cx="1676400" cy="2286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Arrow 7"/>
            <p:cNvSpPr/>
            <p:nvPr/>
          </p:nvSpPr>
          <p:spPr>
            <a:xfrm rot="20826428">
              <a:off x="3873729" y="1682670"/>
              <a:ext cx="1676400" cy="2286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6738" y="1671935"/>
              <a:ext cx="1213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b</a:t>
              </a:r>
              <a:r>
                <a:rPr lang="en-US" sz="2400" b="1" dirty="0" smtClean="0">
                  <a:latin typeface="+mj-lt"/>
                </a:rPr>
                <a:t>(t)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72738" y="1828800"/>
              <a:ext cx="1213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b</a:t>
              </a:r>
              <a:r>
                <a:rPr lang="en-US" sz="2400" b="1" dirty="0" smtClean="0">
                  <a:latin typeface="+mj-lt"/>
                </a:rPr>
                <a:t>(</a:t>
              </a:r>
              <a:r>
                <a:rPr lang="en-US" sz="2400" b="1" dirty="0" err="1" smtClean="0">
                  <a:latin typeface="+mj-lt"/>
                </a:rPr>
                <a:t>t+</a:t>
              </a:r>
              <a:r>
                <a:rPr lang="en-US" sz="2400" b="1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t</a:t>
              </a:r>
              <a:r>
                <a:rPr lang="en-US" sz="2400" b="1" dirty="0" smtClean="0">
                  <a:latin typeface="+mj-lt"/>
                </a:rPr>
                <a:t>)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1694219" y="1343966"/>
              <a:ext cx="146304" cy="144865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86400" y="1496366"/>
              <a:ext cx="146304" cy="144865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59523" y="1027166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q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86400" y="11430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q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86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Estimation of </a:t>
            </a:r>
            <a:r>
              <a:rPr lang="en-US" sz="2400" b="1" dirty="0" err="1" smtClean="0">
                <a:latin typeface="Symbol" pitchFamily="18" charset="2"/>
              </a:rPr>
              <a:t>Db</a:t>
            </a:r>
            <a:r>
              <a:rPr lang="en-US" sz="2400" b="1" dirty="0" smtClean="0">
                <a:latin typeface="Symbol" pitchFamily="18" charset="2"/>
              </a:rPr>
              <a:t> </a:t>
            </a:r>
            <a:r>
              <a:rPr lang="en-US" sz="2400" b="1" dirty="0" smtClean="0"/>
              <a:t> </a:t>
            </a:r>
            <a:r>
              <a:rPr lang="en-US" sz="2400" dirty="0" smtClean="0"/>
              <a:t>-- for the case of Rutherford scattering</a:t>
            </a:r>
            <a:endParaRPr lang="en-US" sz="2400" dirty="0" smtClean="0">
              <a:latin typeface="+mj-lt"/>
            </a:endParaRPr>
          </a:p>
        </p:txBody>
      </p:sp>
      <p:sp>
        <p:nvSpPr>
          <p:cNvPr id="16" name="Right Arrow 15"/>
          <p:cNvSpPr/>
          <p:nvPr/>
        </p:nvSpPr>
        <p:spPr>
          <a:xfrm rot="16357037">
            <a:off x="3039767" y="1597628"/>
            <a:ext cx="1322649" cy="3317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15538" y="1524000"/>
            <a:ext cx="121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Symbol" pitchFamily="18" charset="2"/>
              </a:rPr>
              <a:t>Db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475314"/>
              </p:ext>
            </p:extLst>
          </p:nvPr>
        </p:nvGraphicFramePr>
        <p:xfrm>
          <a:off x="1168660" y="3331612"/>
          <a:ext cx="6507417" cy="299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Equation" r:id="rId3" imgW="5079960" imgH="2273040" progId="Equation.DSMT4">
                  <p:embed/>
                </p:oleObj>
              </mc:Choice>
              <mc:Fallback>
                <p:oleObj name="Equation" r:id="rId3" imgW="5079960" imgH="227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660" y="3331612"/>
                        <a:ext cx="6507417" cy="299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493477" y="2662535"/>
            <a:ext cx="60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Ze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0" name="Right Arrow 19"/>
          <p:cNvSpPr/>
          <p:nvPr/>
        </p:nvSpPr>
        <p:spPr>
          <a:xfrm rot="1008811">
            <a:off x="6479769" y="5629830"/>
            <a:ext cx="16764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20271144">
            <a:off x="6553200" y="5093196"/>
            <a:ext cx="1600200" cy="24496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03780" y="573308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56180" y="4572000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p’</a:t>
            </a:r>
          </a:p>
        </p:txBody>
      </p:sp>
      <p:sp>
        <p:nvSpPr>
          <p:cNvPr id="24" name="Right Arrow 23"/>
          <p:cNvSpPr/>
          <p:nvPr/>
        </p:nvSpPr>
        <p:spPr>
          <a:xfrm rot="16200000">
            <a:off x="7617369" y="5178970"/>
            <a:ext cx="1075126" cy="4541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290887" y="521567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67102" y="5257800"/>
            <a:ext cx="546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Symbol" panose="05050102010706020507" pitchFamily="18" charset="2"/>
              </a:rPr>
              <a:t>q</a:t>
            </a:r>
            <a:r>
              <a:rPr lang="en-US" sz="2400" b="1" i="1" dirty="0" smtClean="0"/>
              <a:t>’</a:t>
            </a:r>
            <a:endParaRPr lang="en-US" sz="2400" b="1" i="1" dirty="0" smtClean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724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85" y="76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Case </a:t>
            </a:r>
            <a:r>
              <a:rPr lang="en-US" sz="2400" dirty="0" smtClean="0"/>
              <a:t>of Rutherford scattering -- continued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50277" y="886467"/>
            <a:ext cx="2754923" cy="1776068"/>
            <a:chOff x="750277" y="886467"/>
            <a:chExt cx="2754923" cy="1776068"/>
          </a:xfrm>
        </p:grpSpPr>
        <p:sp>
          <p:nvSpPr>
            <p:cNvPr id="7" name="TextBox 6"/>
            <p:cNvSpPr txBox="1"/>
            <p:nvPr/>
          </p:nvSpPr>
          <p:spPr>
            <a:xfrm>
              <a:off x="2901138" y="1677597"/>
              <a:ext cx="451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Q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50277" y="886467"/>
              <a:ext cx="2754923" cy="1776068"/>
              <a:chOff x="3493477" y="1671935"/>
              <a:chExt cx="2754923" cy="177606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505200" y="1671935"/>
                <a:ext cx="2743200" cy="990600"/>
                <a:chOff x="3505200" y="1143000"/>
                <a:chExt cx="2743200" cy="990600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3505200" y="1828800"/>
                  <a:ext cx="304800" cy="3048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ight Arrow 15"/>
                <p:cNvSpPr/>
                <p:nvPr/>
              </p:nvSpPr>
              <p:spPr>
                <a:xfrm rot="20826428">
                  <a:off x="3873729" y="1682670"/>
                  <a:ext cx="1676400" cy="228600"/>
                </a:xfrm>
                <a:prstGeom prst="right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 rot="20852195">
                  <a:off x="4150317" y="1322275"/>
                  <a:ext cx="12136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p</a:t>
                  </a:r>
                  <a:r>
                    <a:rPr lang="en-US" sz="2400" b="1" dirty="0" smtClean="0">
                      <a:latin typeface="+mj-lt"/>
                    </a:rPr>
                    <a:t>(</a:t>
                  </a:r>
                  <a:r>
                    <a:rPr lang="en-US" sz="2400" b="1" dirty="0" err="1" smtClean="0">
                      <a:latin typeface="+mj-lt"/>
                    </a:rPr>
                    <a:t>t+</a:t>
                  </a:r>
                  <a:r>
                    <a:rPr lang="en-US" sz="2400" b="1" dirty="0" err="1" smtClean="0">
                      <a:latin typeface="Symbol" pitchFamily="18" charset="2"/>
                    </a:rPr>
                    <a:t>D</a:t>
                  </a:r>
                  <a:r>
                    <a:rPr lang="en-US" sz="2400" b="1" dirty="0" err="1" smtClean="0">
                      <a:latin typeface="+mj-lt"/>
                    </a:rPr>
                    <a:t>t</a:t>
                  </a:r>
                  <a:r>
                    <a:rPr lang="en-US" sz="2400" b="1" dirty="0" smtClean="0">
                      <a:latin typeface="+mj-lt"/>
                    </a:rPr>
                    <a:t>)</a:t>
                  </a: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5486400" y="1496366"/>
                  <a:ext cx="146304" cy="144865"/>
                </a:xfrm>
                <a:prstGeom prst="ellipse">
                  <a:avLst/>
                </a:prstGeom>
                <a:solidFill>
                  <a:srgbClr val="DA32AA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486400" y="1143000"/>
                  <a:ext cx="762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 smtClean="0">
                      <a:latin typeface="+mj-lt"/>
                    </a:rPr>
                    <a:t>q</a:t>
                  </a:r>
                </a:p>
              </p:txBody>
            </p:sp>
          </p:grpSp>
          <p:sp>
            <p:nvSpPr>
              <p:cNvPr id="10" name="Right Arrow 9"/>
              <p:cNvSpPr/>
              <p:nvPr/>
            </p:nvSpPr>
            <p:spPr>
              <a:xfrm rot="16357037">
                <a:off x="5105361" y="2492104"/>
                <a:ext cx="932301" cy="331731"/>
              </a:xfrm>
              <a:prstGeom prst="rightArrow">
                <a:avLst>
                  <a:gd name="adj1" fmla="val 62910"/>
                  <a:gd name="adj2" fmla="val 50000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493477" y="2662535"/>
                <a:ext cx="6095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err="1" smtClean="0">
                    <a:latin typeface="+mj-lt"/>
                  </a:rPr>
                  <a:t>Ze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008811">
                <a:off x="3888969" y="2810430"/>
                <a:ext cx="1676400" cy="22860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797911">
                <a:off x="4272738" y="2986338"/>
                <a:ext cx="12136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p</a:t>
                </a:r>
                <a:r>
                  <a:rPr lang="en-US" sz="2400" b="1" dirty="0" smtClean="0">
                    <a:latin typeface="+mj-lt"/>
                  </a:rPr>
                  <a:t>(t)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91000" y="2372295"/>
                <a:ext cx="2057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q</a:t>
                </a:r>
                <a:r>
                  <a:rPr lang="en-US" sz="2400" dirty="0" smtClean="0"/>
                  <a:t>’</a:t>
                </a:r>
              </a:p>
            </p:txBody>
          </p:sp>
        </p:grp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338477"/>
              </p:ext>
            </p:extLst>
          </p:nvPr>
        </p:nvGraphicFramePr>
        <p:xfrm>
          <a:off x="3733800" y="832343"/>
          <a:ext cx="4937125" cy="255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4" name="数式" r:id="rId3" imgW="2298600" imgH="1155600" progId="Equation.3">
                  <p:embed/>
                </p:oleObj>
              </mc:Choice>
              <mc:Fallback>
                <p:oleObj name="数式" r:id="rId3" imgW="229860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2343"/>
                        <a:ext cx="4937125" cy="255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98770"/>
              </p:ext>
            </p:extLst>
          </p:nvPr>
        </p:nvGraphicFramePr>
        <p:xfrm>
          <a:off x="1185863" y="3602038"/>
          <a:ext cx="5156200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5" name="Equation" r:id="rId5" imgW="2400120" imgH="812520" progId="Equation.DSMT4">
                  <p:embed/>
                </p:oleObj>
              </mc:Choice>
              <mc:Fallback>
                <p:oleObj name="Equation" r:id="rId5" imgW="240012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3602038"/>
                        <a:ext cx="5156200" cy="179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0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85" y="76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Case </a:t>
            </a:r>
            <a:r>
              <a:rPr lang="en-US" sz="2400" dirty="0" smtClean="0"/>
              <a:t>of Rutherford scattering -- continued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50277" y="886467"/>
            <a:ext cx="2754923" cy="1776068"/>
            <a:chOff x="750277" y="886467"/>
            <a:chExt cx="2754923" cy="1776068"/>
          </a:xfrm>
        </p:grpSpPr>
        <p:sp>
          <p:nvSpPr>
            <p:cNvPr id="7" name="TextBox 6"/>
            <p:cNvSpPr txBox="1"/>
            <p:nvPr/>
          </p:nvSpPr>
          <p:spPr>
            <a:xfrm>
              <a:off x="2901138" y="1677597"/>
              <a:ext cx="451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Q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50277" y="886467"/>
              <a:ext cx="2754923" cy="1776068"/>
              <a:chOff x="3493477" y="1671935"/>
              <a:chExt cx="2754923" cy="177606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505200" y="1671935"/>
                <a:ext cx="2743200" cy="990600"/>
                <a:chOff x="3505200" y="1143000"/>
                <a:chExt cx="2743200" cy="990600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3505200" y="1828800"/>
                  <a:ext cx="304800" cy="3048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ight Arrow 15"/>
                <p:cNvSpPr/>
                <p:nvPr/>
              </p:nvSpPr>
              <p:spPr>
                <a:xfrm rot="20826428">
                  <a:off x="3873729" y="1682670"/>
                  <a:ext cx="1676400" cy="228600"/>
                </a:xfrm>
                <a:prstGeom prst="right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 rot="20852195">
                  <a:off x="4150317" y="1322275"/>
                  <a:ext cx="12136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p</a:t>
                  </a:r>
                  <a:r>
                    <a:rPr lang="en-US" sz="2400" b="1" dirty="0" smtClean="0">
                      <a:latin typeface="+mj-lt"/>
                    </a:rPr>
                    <a:t>(</a:t>
                  </a:r>
                  <a:r>
                    <a:rPr lang="en-US" sz="2400" b="1" dirty="0" err="1" smtClean="0">
                      <a:latin typeface="+mj-lt"/>
                    </a:rPr>
                    <a:t>t+</a:t>
                  </a:r>
                  <a:r>
                    <a:rPr lang="en-US" sz="2400" b="1" dirty="0" err="1" smtClean="0">
                      <a:latin typeface="Symbol" pitchFamily="18" charset="2"/>
                    </a:rPr>
                    <a:t>D</a:t>
                  </a:r>
                  <a:r>
                    <a:rPr lang="en-US" sz="2400" b="1" dirty="0" err="1" smtClean="0">
                      <a:latin typeface="+mj-lt"/>
                    </a:rPr>
                    <a:t>t</a:t>
                  </a:r>
                  <a:r>
                    <a:rPr lang="en-US" sz="2400" b="1" dirty="0" smtClean="0">
                      <a:latin typeface="+mj-lt"/>
                    </a:rPr>
                    <a:t>)</a:t>
                  </a: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5486400" y="1496366"/>
                  <a:ext cx="146304" cy="144865"/>
                </a:xfrm>
                <a:prstGeom prst="ellipse">
                  <a:avLst/>
                </a:prstGeom>
                <a:solidFill>
                  <a:srgbClr val="DA32AA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486400" y="1143000"/>
                  <a:ext cx="762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 smtClean="0">
                      <a:latin typeface="+mj-lt"/>
                    </a:rPr>
                    <a:t>q</a:t>
                  </a:r>
                </a:p>
              </p:txBody>
            </p:sp>
          </p:grpSp>
          <p:sp>
            <p:nvSpPr>
              <p:cNvPr id="10" name="Right Arrow 9"/>
              <p:cNvSpPr/>
              <p:nvPr/>
            </p:nvSpPr>
            <p:spPr>
              <a:xfrm rot="16357037">
                <a:off x="5105361" y="2492104"/>
                <a:ext cx="932301" cy="331731"/>
              </a:xfrm>
              <a:prstGeom prst="rightArrow">
                <a:avLst>
                  <a:gd name="adj1" fmla="val 62910"/>
                  <a:gd name="adj2" fmla="val 50000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493477" y="2662535"/>
                <a:ext cx="6095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err="1" smtClean="0">
                    <a:latin typeface="+mj-lt"/>
                  </a:rPr>
                  <a:t>Ze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008811">
                <a:off x="3888969" y="2810430"/>
                <a:ext cx="1676400" cy="22860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797911">
                <a:off x="4272738" y="2986338"/>
                <a:ext cx="12136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p</a:t>
                </a:r>
                <a:r>
                  <a:rPr lang="en-US" sz="2400" b="1" dirty="0" smtClean="0">
                    <a:latin typeface="+mj-lt"/>
                  </a:rPr>
                  <a:t>(t)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91000" y="2372295"/>
                <a:ext cx="2057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q</a:t>
                </a:r>
                <a:r>
                  <a:rPr lang="en-US" sz="2400" dirty="0" smtClean="0"/>
                  <a:t>’</a:t>
                </a:r>
              </a:p>
            </p:txBody>
          </p:sp>
        </p:grp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275442"/>
              </p:ext>
            </p:extLst>
          </p:nvPr>
        </p:nvGraphicFramePr>
        <p:xfrm>
          <a:off x="528637" y="2819400"/>
          <a:ext cx="6710363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数式" r:id="rId3" imgW="3124080" imgH="1295280" progId="Equation.3">
                  <p:embed/>
                </p:oleObj>
              </mc:Choice>
              <mc:Fallback>
                <p:oleObj name="数式" r:id="rId3" imgW="312408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" y="2819400"/>
                        <a:ext cx="6710363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3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792772"/>
              </p:ext>
            </p:extLst>
          </p:nvPr>
        </p:nvGraphicFramePr>
        <p:xfrm>
          <a:off x="228600" y="152400"/>
          <a:ext cx="6819900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8" name="数式" r:id="rId3" imgW="3174840" imgH="977760" progId="Equation.3">
                  <p:embed/>
                </p:oleObj>
              </mc:Choice>
              <mc:Fallback>
                <p:oleObj name="数式" r:id="rId3" imgW="3174840" imgH="977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6819900" cy="21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frequency dependence --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823462"/>
              </p:ext>
            </p:extLst>
          </p:nvPr>
        </p:nvGraphicFramePr>
        <p:xfrm>
          <a:off x="838200" y="2747665"/>
          <a:ext cx="7010400" cy="381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9" name="Equation" r:id="rId5" imgW="3200400" imgH="1726920" progId="Equation.DSMT4">
                  <p:embed/>
                </p:oleObj>
              </mc:Choice>
              <mc:Fallback>
                <p:oleObj name="Equation" r:id="rId5" imgW="3200400" imgH="1726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747665"/>
                        <a:ext cx="7010400" cy="381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907155"/>
              </p:ext>
            </p:extLst>
          </p:nvPr>
        </p:nvGraphicFramePr>
        <p:xfrm>
          <a:off x="25400" y="152400"/>
          <a:ext cx="7227888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8" name="数式" r:id="rId3" imgW="3365280" imgH="977760" progId="Equation.3">
                  <p:embed/>
                </p:oleObj>
              </mc:Choice>
              <mc:Fallback>
                <p:oleObj name="数式" r:id="rId3" imgW="3365280" imgH="977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152400"/>
                        <a:ext cx="7227888" cy="21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075960"/>
              </p:ext>
            </p:extLst>
          </p:nvPr>
        </p:nvGraphicFramePr>
        <p:xfrm>
          <a:off x="358302" y="2514600"/>
          <a:ext cx="6518275" cy="1893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9" name="Equation" r:id="rId5" imgW="4673520" imgH="1320480" progId="Equation.DSMT4">
                  <p:embed/>
                </p:oleObj>
              </mc:Choice>
              <mc:Fallback>
                <p:oleObj name="Equation" r:id="rId5" imgW="4673520" imgH="1320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02" y="2514600"/>
                        <a:ext cx="6518275" cy="1893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465352"/>
              </p:ext>
            </p:extLst>
          </p:nvPr>
        </p:nvGraphicFramePr>
        <p:xfrm>
          <a:off x="381000" y="4495800"/>
          <a:ext cx="83058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0" name="数式" r:id="rId7" imgW="3682800" imgH="736560" progId="Equation.3">
                  <p:embed/>
                </p:oleObj>
              </mc:Choice>
              <mc:Fallback>
                <p:oleObj name="数式" r:id="rId7" imgW="368280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8305800" cy="162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0800" y="5257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l</a:t>
            </a:r>
            <a:r>
              <a:rPr lang="en-US" sz="2400" dirty="0" smtClean="0">
                <a:latin typeface="+mj-lt"/>
              </a:rPr>
              <a:t>= “fudge factor” of order unity</a:t>
            </a:r>
          </a:p>
        </p:txBody>
      </p:sp>
    </p:spTree>
    <p:extLst>
      <p:ext uri="{BB962C8B-B14F-4D97-AF65-F5344CB8AC3E}">
        <p14:creationId xmlns:p14="http://schemas.microsoft.com/office/powerpoint/2010/main" val="10092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5995" y="108853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effects in energy loss processes (see Chap. 13 of Jackson)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50277" y="1664342"/>
            <a:ext cx="2754923" cy="1776068"/>
            <a:chOff x="750277" y="886467"/>
            <a:chExt cx="2754923" cy="1776068"/>
          </a:xfrm>
        </p:grpSpPr>
        <p:sp>
          <p:nvSpPr>
            <p:cNvPr id="7" name="TextBox 6"/>
            <p:cNvSpPr txBox="1"/>
            <p:nvPr/>
          </p:nvSpPr>
          <p:spPr>
            <a:xfrm>
              <a:off x="2901138" y="1677597"/>
              <a:ext cx="4516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Q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50277" y="886467"/>
              <a:ext cx="2754923" cy="1776068"/>
              <a:chOff x="3493477" y="1671935"/>
              <a:chExt cx="2754923" cy="177606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505200" y="1671935"/>
                <a:ext cx="2743200" cy="990600"/>
                <a:chOff x="3505200" y="1143000"/>
                <a:chExt cx="2743200" cy="990600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3505200" y="1828800"/>
                  <a:ext cx="304800" cy="3048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ight Arrow 15"/>
                <p:cNvSpPr/>
                <p:nvPr/>
              </p:nvSpPr>
              <p:spPr>
                <a:xfrm rot="20826428">
                  <a:off x="3873729" y="1682670"/>
                  <a:ext cx="1676400" cy="228600"/>
                </a:xfrm>
                <a:prstGeom prst="right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 rot="20852195">
                  <a:off x="4150317" y="1322275"/>
                  <a:ext cx="12136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p</a:t>
                  </a:r>
                  <a:r>
                    <a:rPr lang="en-US" sz="2400" b="1" dirty="0" smtClean="0">
                      <a:latin typeface="+mj-lt"/>
                    </a:rPr>
                    <a:t>(</a:t>
                  </a:r>
                  <a:r>
                    <a:rPr lang="en-US" sz="2400" b="1" dirty="0" err="1" smtClean="0">
                      <a:latin typeface="+mj-lt"/>
                    </a:rPr>
                    <a:t>t+</a:t>
                  </a:r>
                  <a:r>
                    <a:rPr lang="en-US" sz="2400" b="1" dirty="0" err="1" smtClean="0">
                      <a:latin typeface="Symbol" pitchFamily="18" charset="2"/>
                    </a:rPr>
                    <a:t>D</a:t>
                  </a:r>
                  <a:r>
                    <a:rPr lang="en-US" sz="2400" b="1" dirty="0" err="1" smtClean="0">
                      <a:latin typeface="+mj-lt"/>
                    </a:rPr>
                    <a:t>t</a:t>
                  </a:r>
                  <a:r>
                    <a:rPr lang="en-US" sz="2400" b="1" dirty="0" smtClean="0">
                      <a:latin typeface="+mj-lt"/>
                    </a:rPr>
                    <a:t>)</a:t>
                  </a: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5486400" y="1496366"/>
                  <a:ext cx="146304" cy="144865"/>
                </a:xfrm>
                <a:prstGeom prst="ellipse">
                  <a:avLst/>
                </a:prstGeom>
                <a:solidFill>
                  <a:srgbClr val="DA32AA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486400" y="1143000"/>
                  <a:ext cx="762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 err="1" smtClean="0">
                      <a:latin typeface="+mj-lt"/>
                    </a:rPr>
                    <a:t>ze</a:t>
                  </a:r>
                  <a:endParaRPr lang="en-US" sz="2400" b="1" i="1" dirty="0" smtClean="0">
                    <a:latin typeface="+mj-lt"/>
                  </a:endParaRPr>
                </a:p>
              </p:txBody>
            </p:sp>
          </p:grpSp>
          <p:sp>
            <p:nvSpPr>
              <p:cNvPr id="10" name="Right Arrow 9"/>
              <p:cNvSpPr/>
              <p:nvPr/>
            </p:nvSpPr>
            <p:spPr>
              <a:xfrm rot="16357037">
                <a:off x="5105361" y="2492104"/>
                <a:ext cx="932301" cy="331731"/>
              </a:xfrm>
              <a:prstGeom prst="rightArrow">
                <a:avLst>
                  <a:gd name="adj1" fmla="val 62910"/>
                  <a:gd name="adj2" fmla="val 50000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493477" y="2662535"/>
                <a:ext cx="6095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-e</a:t>
                </a:r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008811">
                <a:off x="3888969" y="2810430"/>
                <a:ext cx="1676400" cy="22860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797911">
                <a:off x="4272738" y="2986338"/>
                <a:ext cx="12136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p</a:t>
                </a:r>
                <a:r>
                  <a:rPr lang="en-US" sz="2400" b="1" dirty="0" smtClean="0">
                    <a:latin typeface="+mj-lt"/>
                  </a:rPr>
                  <a:t>(t)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91000" y="2372295"/>
                <a:ext cx="2057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q</a:t>
                </a:r>
                <a:r>
                  <a:rPr lang="en-US" sz="2400" dirty="0" smtClean="0"/>
                  <a:t>’</a:t>
                </a:r>
              </a:p>
            </p:txBody>
          </p:sp>
        </p:grp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861089"/>
              </p:ext>
            </p:extLst>
          </p:nvPr>
        </p:nvGraphicFramePr>
        <p:xfrm>
          <a:off x="3875495" y="1981200"/>
          <a:ext cx="4719627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8" name="Equation" r:id="rId3" imgW="3352680" imgH="1790640" progId="Equation.DSMT4">
                  <p:embed/>
                </p:oleObj>
              </mc:Choice>
              <mc:Fallback>
                <p:oleObj name="Equation" r:id="rId3" imgW="3352680" imgH="1790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495" y="1981200"/>
                        <a:ext cx="4719627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585036"/>
              </p:ext>
            </p:extLst>
          </p:nvPr>
        </p:nvGraphicFramePr>
        <p:xfrm>
          <a:off x="1148538" y="4506172"/>
          <a:ext cx="5156200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9" name="Equation" r:id="rId5" imgW="2400120" imgH="812520" progId="Equation.DSMT4">
                  <p:embed/>
                </p:oleObj>
              </mc:Choice>
              <mc:Fallback>
                <p:oleObj name="Equation" r:id="rId5" imgW="240012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538" y="4506172"/>
                        <a:ext cx="5156200" cy="179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55995" y="925891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Again consider Rutherford scattering – now of a </a:t>
            </a:r>
            <a:r>
              <a:rPr lang="en-US" sz="2400" dirty="0" err="1" smtClean="0">
                <a:latin typeface="+mj-lt"/>
              </a:rPr>
              <a:t>neucleus</a:t>
            </a:r>
            <a:r>
              <a:rPr lang="en-US" sz="2400" dirty="0" smtClean="0">
                <a:latin typeface="+mj-lt"/>
              </a:rPr>
              <a:t> (or alpha particle </a:t>
            </a:r>
            <a:r>
              <a:rPr lang="en-US" sz="2400" i="1" dirty="0" err="1" smtClean="0">
                <a:latin typeface="+mj-lt"/>
              </a:rPr>
              <a:t>ze</a:t>
            </a:r>
            <a:r>
              <a:rPr lang="en-US" sz="2400" dirty="0" smtClean="0">
                <a:latin typeface="+mj-lt"/>
              </a:rPr>
              <a:t> incident on an electron </a:t>
            </a:r>
            <a:r>
              <a:rPr lang="en-US" sz="2400" i="1" dirty="0" smtClean="0">
                <a:latin typeface="+mj-lt"/>
              </a:rPr>
              <a:t>–e in rest frame of electron: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799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3215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loss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683132"/>
              </p:ext>
            </p:extLst>
          </p:nvPr>
        </p:nvGraphicFramePr>
        <p:xfrm>
          <a:off x="935310" y="1066800"/>
          <a:ext cx="7273379" cy="19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Equation" r:id="rId3" imgW="5003640" imgH="1333440" progId="Equation.DSMT4">
                  <p:embed/>
                </p:oleObj>
              </mc:Choice>
              <mc:Fallback>
                <p:oleObj name="Equation" r:id="rId3" imgW="50036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310" y="1066800"/>
                        <a:ext cx="7273379" cy="193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945425"/>
              </p:ext>
            </p:extLst>
          </p:nvPr>
        </p:nvGraphicFramePr>
        <p:xfrm>
          <a:off x="1330054" y="3305472"/>
          <a:ext cx="6483892" cy="267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2" name="Equation" r:id="rId5" imgW="5079960" imgH="2095200" progId="Equation.DSMT4">
                  <p:embed/>
                </p:oleObj>
              </mc:Choice>
              <mc:Fallback>
                <p:oleObj name="Equation" r:id="rId5" imgW="507996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0054" y="3305472"/>
                        <a:ext cx="6483892" cy="2674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2743200" y="4953000"/>
            <a:ext cx="1828799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4495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minimum energy transfer</a:t>
            </a:r>
          </a:p>
        </p:txBody>
      </p:sp>
    </p:spTree>
    <p:extLst>
      <p:ext uri="{BB962C8B-B14F-4D97-AF65-F5344CB8AC3E}">
        <p14:creationId xmlns:p14="http://schemas.microsoft.com/office/powerpoint/2010/main" val="164547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loss continued</a:t>
            </a:r>
          </a:p>
          <a:p>
            <a:pPr lvl="1"/>
            <a:r>
              <a:rPr lang="en-US" sz="2400" dirty="0" smtClean="0">
                <a:latin typeface="+mj-lt"/>
              </a:rPr>
              <a:t>Refining this result, Bethe and Fermi noticed that the analysis lacked consideration of the effects of electromagnetic fields.   Representing the colliding electrons in terms of a dielectric function </a:t>
            </a:r>
            <a:r>
              <a:rPr lang="en-US" sz="2400" dirty="0" smtClean="0">
                <a:latin typeface="Symbol" panose="05050102010706020507" pitchFamily="18" charset="2"/>
              </a:rPr>
              <a:t>e(w)</a:t>
            </a:r>
            <a:r>
              <a:rPr lang="en-US" sz="2400" dirty="0" smtClean="0">
                <a:latin typeface="+mj-lt"/>
              </a:rPr>
              <a:t> and the energetic </a:t>
            </a:r>
            <a:r>
              <a:rPr lang="en-US" sz="2400" dirty="0" err="1" smtClean="0">
                <a:latin typeface="+mj-lt"/>
              </a:rPr>
              <a:t>partical</a:t>
            </a:r>
            <a:r>
              <a:rPr lang="en-US" sz="2400" dirty="0" smtClean="0">
                <a:latin typeface="+mj-lt"/>
              </a:rPr>
              <a:t> of charge </a:t>
            </a:r>
            <a:r>
              <a:rPr lang="en-US" sz="2400" i="1" dirty="0" err="1" smtClean="0">
                <a:latin typeface="+mj-lt"/>
              </a:rPr>
              <a:t>ze</a:t>
            </a:r>
            <a:r>
              <a:rPr lang="en-US" sz="2400" dirty="0" smtClean="0">
                <a:latin typeface="+mj-lt"/>
              </a:rPr>
              <a:t> in terms of the charge and current density: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181219"/>
              </p:ext>
            </p:extLst>
          </p:nvPr>
        </p:nvGraphicFramePr>
        <p:xfrm>
          <a:off x="1371600" y="2677656"/>
          <a:ext cx="4832350" cy="2355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3" imgW="3568680" imgH="1739880" progId="Equation.DSMT4">
                  <p:embed/>
                </p:oleObj>
              </mc:Choice>
              <mc:Fallback>
                <p:oleObj name="Equation" r:id="rId3" imgW="356868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2677656"/>
                        <a:ext cx="4832350" cy="2355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71879"/>
              </p:ext>
            </p:extLst>
          </p:nvPr>
        </p:nvGraphicFramePr>
        <p:xfrm>
          <a:off x="1559718" y="5033642"/>
          <a:ext cx="3128963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1" name="Equation" r:id="rId5" imgW="2311200" imgH="901440" progId="Equation.DSMT4">
                  <p:embed/>
                </p:oleObj>
              </mc:Choice>
              <mc:Fallback>
                <p:oleObj name="Equation" r:id="rId5" imgW="23112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59718" y="5033642"/>
                        <a:ext cx="3128963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3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loss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812169"/>
              </p:ext>
            </p:extLst>
          </p:nvPr>
        </p:nvGraphicFramePr>
        <p:xfrm>
          <a:off x="3962400" y="162338"/>
          <a:ext cx="3433786" cy="1895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1" name="Equation" r:id="rId3" imgW="2692080" imgH="1485720" progId="Equation.DSMT4">
                  <p:embed/>
                </p:oleObj>
              </mc:Choice>
              <mc:Fallback>
                <p:oleObj name="Equation" r:id="rId3" imgW="269208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162338"/>
                        <a:ext cx="3433786" cy="1895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846533"/>
              </p:ext>
            </p:extLst>
          </p:nvPr>
        </p:nvGraphicFramePr>
        <p:xfrm>
          <a:off x="304800" y="1828800"/>
          <a:ext cx="6470708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2" name="Equation" r:id="rId5" imgW="4520880" imgH="1384200" progId="Equation.DSMT4">
                  <p:embed/>
                </p:oleObj>
              </mc:Choice>
              <mc:Fallback>
                <p:oleObj name="Equation" r:id="rId5" imgW="4520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1828800"/>
                        <a:ext cx="6470708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701573"/>
              </p:ext>
            </p:extLst>
          </p:nvPr>
        </p:nvGraphicFramePr>
        <p:xfrm>
          <a:off x="685800" y="4123484"/>
          <a:ext cx="6938986" cy="1579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3" name="Equation" r:id="rId7" imgW="4520880" imgH="1028520" progId="Equation.DSMT4">
                  <p:embed/>
                </p:oleObj>
              </mc:Choice>
              <mc:Fallback>
                <p:oleObj name="Equation" r:id="rId7" imgW="45208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4123484"/>
                        <a:ext cx="6938986" cy="1579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9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41960" y="3636264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29022"/>
            <a:ext cx="7922419" cy="499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Generation of X-rays in a Coolidge tube</a:t>
            </a:r>
          </a:p>
          <a:p>
            <a:r>
              <a:rPr lang="en-US" dirty="0">
                <a:latin typeface="+mj-lt"/>
                <a:hlinkClick r:id="rId2"/>
              </a:rPr>
              <a:t>https://www.orau.org/ptp/collection/xraytubescoolidge/coolidgeinformation.htm</a:t>
            </a:r>
            <a:endParaRPr lang="en-US" dirty="0" smtClean="0">
              <a:latin typeface="+mj-lt"/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7" t="34340" r="26661" b="13740"/>
          <a:stretch/>
        </p:blipFill>
        <p:spPr bwMode="auto">
          <a:xfrm>
            <a:off x="762000" y="1371600"/>
            <a:ext cx="7271288" cy="425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4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6322" name="Picture 2" descr="http://www.ndt-ed.org/EducationResources/CommunityCollege/Radiography/Graphics/mo_I0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706755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304800"/>
            <a:ext cx="883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  <a:hlinkClick r:id="rId3"/>
              </a:rPr>
              <a:t>http://www.ndt-ed.org/EducationResources/CommunityCollege/Radiography/Physics/xrays.htm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124200" y="2133600"/>
            <a:ext cx="12192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43400" y="19050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Quantum effects – due to the release of core electrons</a:t>
            </a:r>
          </a:p>
        </p:txBody>
      </p:sp>
    </p:spTree>
    <p:extLst>
      <p:ext uri="{BB962C8B-B14F-4D97-AF65-F5344CB8AC3E}">
        <p14:creationId xmlns:p14="http://schemas.microsoft.com/office/powerpoint/2010/main" val="27058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3794" y="727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during collisions</a:t>
            </a:r>
          </a:p>
        </p:txBody>
      </p:sp>
      <p:sp>
        <p:nvSpPr>
          <p:cNvPr id="9" name="Oval 8"/>
          <p:cNvSpPr/>
          <p:nvPr/>
        </p:nvSpPr>
        <p:spPr>
          <a:xfrm>
            <a:off x="3505200" y="182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08811">
            <a:off x="1831569" y="1591230"/>
            <a:ext cx="16764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20826428">
            <a:off x="3873729" y="1682670"/>
            <a:ext cx="16764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86738" y="1671935"/>
            <a:ext cx="121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b</a:t>
            </a:r>
            <a:r>
              <a:rPr lang="en-US" sz="2400" b="1" dirty="0" smtClean="0">
                <a:latin typeface="+mj-lt"/>
              </a:rPr>
              <a:t>(t)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72738" y="1828800"/>
            <a:ext cx="121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b</a:t>
            </a:r>
            <a:r>
              <a:rPr lang="en-US" sz="2400" b="1" dirty="0" smtClean="0">
                <a:latin typeface="+mj-lt"/>
              </a:rPr>
              <a:t>(</a:t>
            </a:r>
            <a:r>
              <a:rPr lang="en-US" sz="2400" b="1" dirty="0" err="1" smtClean="0">
                <a:latin typeface="+mj-lt"/>
              </a:rPr>
              <a:t>t+</a:t>
            </a:r>
            <a:r>
              <a:rPr lang="en-US" sz="2400" b="1" dirty="0" err="1" smtClean="0">
                <a:latin typeface="Symbol" pitchFamily="18" charset="2"/>
              </a:rPr>
              <a:t>D</a:t>
            </a:r>
            <a:r>
              <a:rPr lang="en-US" sz="2400" b="1" dirty="0" err="1" smtClean="0">
                <a:latin typeface="+mj-lt"/>
              </a:rPr>
              <a:t>t</a:t>
            </a:r>
            <a:r>
              <a:rPr lang="en-US" sz="2400" b="1" dirty="0" smtClean="0">
                <a:latin typeface="+mj-lt"/>
              </a:rPr>
              <a:t>)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960510"/>
              </p:ext>
            </p:extLst>
          </p:nvPr>
        </p:nvGraphicFramePr>
        <p:xfrm>
          <a:off x="302206" y="2121633"/>
          <a:ext cx="6710787" cy="175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2" name="Equation" r:id="rId3" imgW="4356000" imgH="1104840" progId="Equation.DSMT4">
                  <p:embed/>
                </p:oleObj>
              </mc:Choice>
              <mc:Fallback>
                <p:oleObj name="Equation" r:id="rId3" imgW="435600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06" y="2121633"/>
                        <a:ext cx="6710787" cy="17511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981507"/>
              </p:ext>
            </p:extLst>
          </p:nvPr>
        </p:nvGraphicFramePr>
        <p:xfrm>
          <a:off x="333375" y="3860800"/>
          <a:ext cx="842962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3" name="数式" r:id="rId5" imgW="3924000" imgH="1218960" progId="Equation.3">
                  <p:embed/>
                </p:oleObj>
              </mc:Choice>
              <mc:Fallback>
                <p:oleObj name="数式" r:id="rId5" imgW="39240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3860800"/>
                        <a:ext cx="8429625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289015" y="228600"/>
            <a:ext cx="2107425" cy="2589584"/>
            <a:chOff x="6324600" y="-778829"/>
            <a:chExt cx="2514600" cy="3212764"/>
          </a:xfrm>
        </p:grpSpPr>
        <p:sp>
          <p:nvSpPr>
            <p:cNvPr id="16" name="Right Arrow 15"/>
            <p:cNvSpPr/>
            <p:nvPr/>
          </p:nvSpPr>
          <p:spPr>
            <a:xfrm rot="19214063">
              <a:off x="7098409" y="772430"/>
              <a:ext cx="891323" cy="26397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7185877" y="1103165"/>
              <a:ext cx="891323" cy="26397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162800" y="-685800"/>
              <a:ext cx="0" cy="19005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7162800" y="1214735"/>
              <a:ext cx="1600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6324600" y="1214735"/>
              <a:ext cx="838200" cy="1219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185364" y="-778829"/>
              <a:ext cx="3047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b</a:t>
              </a:r>
            </a:p>
          </p:txBody>
        </p:sp>
        <p:sp>
          <p:nvSpPr>
            <p:cNvPr id="25" name="Down Arrow 24"/>
            <p:cNvSpPr/>
            <p:nvPr/>
          </p:nvSpPr>
          <p:spPr>
            <a:xfrm rot="10800000">
              <a:off x="7071360" y="-385465"/>
              <a:ext cx="198119" cy="1600200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 rot="2196424">
              <a:off x="7117079" y="1336655"/>
              <a:ext cx="883921" cy="304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01000" y="159127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Symbol" pitchFamily="18" charset="2"/>
                </a:rPr>
                <a:t>Db</a:t>
              </a:r>
              <a:endParaRPr lang="en-US" sz="2400" b="1" dirty="0" smtClean="0">
                <a:latin typeface="Symbol" pitchFamily="18" charset="2"/>
              </a:endParaRPr>
            </a:p>
          </p:txBody>
        </p:sp>
        <p:cxnSp>
          <p:nvCxnSpPr>
            <p:cNvPr id="28" name="Straight Arrow Connector 27"/>
            <p:cNvCxnSpPr>
              <a:stCxn id="25" idx="0"/>
            </p:cNvCxnSpPr>
            <p:nvPr/>
          </p:nvCxnSpPr>
          <p:spPr>
            <a:xfrm flipH="1" flipV="1">
              <a:off x="6553200" y="605135"/>
              <a:ext cx="617219" cy="609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24600" y="372070"/>
              <a:ext cx="419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81800" y="44827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q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10400" y="13671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f</a:t>
              </a:r>
            </a:p>
          </p:txBody>
        </p:sp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8727398"/>
                </p:ext>
              </p:extLst>
            </p:nvPr>
          </p:nvGraphicFramePr>
          <p:xfrm>
            <a:off x="7999413" y="725785"/>
            <a:ext cx="382587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44" name="Equation" r:id="rId7" imgW="177480" imgH="228600" progId="Equation.DSMT4">
                    <p:embed/>
                  </p:oleObj>
                </mc:Choice>
                <mc:Fallback>
                  <p:oleObj name="Equation" r:id="rId7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9413" y="725785"/>
                          <a:ext cx="382587" cy="504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4965767"/>
                </p:ext>
              </p:extLst>
            </p:nvPr>
          </p:nvGraphicFramePr>
          <p:xfrm>
            <a:off x="7875588" y="162223"/>
            <a:ext cx="3270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45" name="Equation" r:id="rId9" imgW="152280" imgH="241200" progId="Equation.DSMT4">
                    <p:embed/>
                  </p:oleObj>
                </mc:Choice>
                <mc:Fallback>
                  <p:oleObj name="Equation" r:id="rId9" imgW="1522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75588" y="162223"/>
                          <a:ext cx="327025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6646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during collisions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603612"/>
              </p:ext>
            </p:extLst>
          </p:nvPr>
        </p:nvGraphicFramePr>
        <p:xfrm>
          <a:off x="561975" y="865187"/>
          <a:ext cx="8429625" cy="538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5" name="数式" r:id="rId3" imgW="3924000" imgH="2438280" progId="Equation.3">
                  <p:embed/>
                </p:oleObj>
              </mc:Choice>
              <mc:Fallback>
                <p:oleObj name="数式" r:id="rId3" imgW="3924000" imgH="243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865187"/>
                        <a:ext cx="8429625" cy="538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138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ight Arrow 36"/>
          <p:cNvSpPr/>
          <p:nvPr/>
        </p:nvSpPr>
        <p:spPr>
          <a:xfrm rot="19214063">
            <a:off x="7098409" y="2224695"/>
            <a:ext cx="891323" cy="26397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7185877" y="2555430"/>
            <a:ext cx="891323" cy="26397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during collisions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969044"/>
              </p:ext>
            </p:extLst>
          </p:nvPr>
        </p:nvGraphicFramePr>
        <p:xfrm>
          <a:off x="533400" y="990600"/>
          <a:ext cx="5319712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86" name="数式" r:id="rId3" imgW="2476440" imgH="812520" progId="Equation.3">
                  <p:embed/>
                </p:oleObj>
              </mc:Choice>
              <mc:Fallback>
                <p:oleObj name="数式" r:id="rId3" imgW="247644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90600"/>
                        <a:ext cx="5319712" cy="179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7162800" y="766465"/>
            <a:ext cx="0" cy="19005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162800" y="2667000"/>
            <a:ext cx="1600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324600" y="2667000"/>
            <a:ext cx="8382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15200" y="137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b</a:t>
            </a:r>
          </a:p>
        </p:txBody>
      </p:sp>
      <p:sp>
        <p:nvSpPr>
          <p:cNvPr id="11" name="Down Arrow 10"/>
          <p:cNvSpPr/>
          <p:nvPr/>
        </p:nvSpPr>
        <p:spPr>
          <a:xfrm rot="10800000">
            <a:off x="7071360" y="1066800"/>
            <a:ext cx="198119" cy="1600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2196424">
            <a:off x="7117079" y="2788920"/>
            <a:ext cx="88392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3043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Symbol" pitchFamily="18" charset="2"/>
              </a:rPr>
              <a:t>Db</a:t>
            </a:r>
            <a:endParaRPr lang="en-US" sz="2400" b="1" dirty="0" smtClean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flipH="1" flipV="1">
            <a:off x="6553200" y="2057400"/>
            <a:ext cx="617219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1824335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1800" y="19005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0400" y="2819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f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56078"/>
              </p:ext>
            </p:extLst>
          </p:nvPr>
        </p:nvGraphicFramePr>
        <p:xfrm>
          <a:off x="580983" y="3807912"/>
          <a:ext cx="7801017" cy="2761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87" name="Equation" r:id="rId5" imgW="5143320" imgH="1841400" progId="Equation.DSMT4">
                  <p:embed/>
                </p:oleObj>
              </mc:Choice>
              <mc:Fallback>
                <p:oleObj name="Equation" r:id="rId5" imgW="514332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983" y="3807912"/>
                        <a:ext cx="7801017" cy="2761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334000" y="43434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polarization in </a:t>
            </a:r>
            <a:r>
              <a:rPr lang="en-US" sz="2400" b="1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b="1" i="1" dirty="0" smtClean="0">
                <a:latin typeface="Symbol" pitchFamily="18" charset="2"/>
              </a:rPr>
              <a:t>b</a:t>
            </a:r>
            <a:r>
              <a:rPr lang="en-US" sz="2400" dirty="0" smtClean="0">
                <a:latin typeface="+mj-lt"/>
              </a:rPr>
              <a:t> plane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57800" y="5430468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polarization perpendicular to </a:t>
            </a:r>
            <a:r>
              <a:rPr lang="en-US" sz="2400" b="1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b="1" i="1" dirty="0" smtClean="0">
                <a:latin typeface="Symbol" pitchFamily="18" charset="2"/>
              </a:rPr>
              <a:t>b</a:t>
            </a:r>
            <a:r>
              <a:rPr lang="en-US" sz="2400" dirty="0" smtClean="0">
                <a:latin typeface="+mj-lt"/>
              </a:rPr>
              <a:t>  plane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673872"/>
              </p:ext>
            </p:extLst>
          </p:nvPr>
        </p:nvGraphicFramePr>
        <p:xfrm>
          <a:off x="7999413" y="2178050"/>
          <a:ext cx="3825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88" name="Equation" r:id="rId7" imgW="177480" imgH="228600" progId="Equation.DSMT4">
                  <p:embed/>
                </p:oleObj>
              </mc:Choice>
              <mc:Fallback>
                <p:oleObj name="Equation" r:id="rId7" imgW="1774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413" y="2178050"/>
                        <a:ext cx="38258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865409"/>
              </p:ext>
            </p:extLst>
          </p:nvPr>
        </p:nvGraphicFramePr>
        <p:xfrm>
          <a:off x="7875588" y="1614488"/>
          <a:ext cx="3270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89" name="Equation" r:id="rId9" imgW="152280" imgH="241200" progId="Equation.DSMT4">
                  <p:embed/>
                </p:oleObj>
              </mc:Choice>
              <mc:Fallback>
                <p:oleObj name="Equation" r:id="rId9" imgW="152280" imgH="2412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5588" y="1614488"/>
                        <a:ext cx="3270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634268"/>
              </p:ext>
            </p:extLst>
          </p:nvPr>
        </p:nvGraphicFramePr>
        <p:xfrm>
          <a:off x="327206" y="3201865"/>
          <a:ext cx="5654494" cy="338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90" name="Equation" r:id="rId11" imgW="4457520" imgH="266400" progId="Equation.DSMT4">
                  <p:embed/>
                </p:oleObj>
              </mc:Choice>
              <mc:Fallback>
                <p:oleObj name="Equation" r:id="rId11" imgW="44575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7206" y="3201865"/>
                        <a:ext cx="5654494" cy="338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175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2609" y="381000"/>
            <a:ext cx="2050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details: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29639" y="842665"/>
            <a:ext cx="3733800" cy="3498715"/>
            <a:chOff x="6324600" y="766465"/>
            <a:chExt cx="2514600" cy="3119735"/>
          </a:xfrm>
        </p:grpSpPr>
        <p:sp>
          <p:nvSpPr>
            <p:cNvPr id="6" name="Right Arrow 5"/>
            <p:cNvSpPr/>
            <p:nvPr/>
          </p:nvSpPr>
          <p:spPr>
            <a:xfrm rot="19214063">
              <a:off x="7098409" y="2224695"/>
              <a:ext cx="891323" cy="26397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Arrow 6"/>
            <p:cNvSpPr/>
            <p:nvPr/>
          </p:nvSpPr>
          <p:spPr>
            <a:xfrm>
              <a:off x="7185877" y="2555430"/>
              <a:ext cx="891323" cy="26397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7162800" y="766465"/>
              <a:ext cx="0" cy="19005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162800" y="2667000"/>
              <a:ext cx="1600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6324600" y="2667000"/>
              <a:ext cx="838200" cy="1219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15200" y="13716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b</a:t>
              </a:r>
            </a:p>
          </p:txBody>
        </p:sp>
        <p:sp>
          <p:nvSpPr>
            <p:cNvPr id="12" name="Down Arrow 11"/>
            <p:cNvSpPr/>
            <p:nvPr/>
          </p:nvSpPr>
          <p:spPr>
            <a:xfrm rot="10800000">
              <a:off x="7071360" y="1066800"/>
              <a:ext cx="198119" cy="1600200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 rot="2196424">
              <a:off x="7117079" y="2788920"/>
              <a:ext cx="883921" cy="304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0" y="3043535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Symbol" pitchFamily="18" charset="2"/>
                </a:rPr>
                <a:t>Db</a:t>
              </a:r>
              <a:endParaRPr lang="en-US" sz="2400" b="1" dirty="0" smtClean="0">
                <a:latin typeface="Symbol" pitchFamily="18" charset="2"/>
              </a:endParaRPr>
            </a:p>
          </p:txBody>
        </p:sp>
        <p:cxnSp>
          <p:nvCxnSpPr>
            <p:cNvPr id="15" name="Straight Arrow Connector 14"/>
            <p:cNvCxnSpPr>
              <a:stCxn id="12" idx="0"/>
            </p:cNvCxnSpPr>
            <p:nvPr/>
          </p:nvCxnSpPr>
          <p:spPr>
            <a:xfrm flipH="1" flipV="1">
              <a:off x="6553200" y="2057400"/>
              <a:ext cx="617219" cy="609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324600" y="1824335"/>
              <a:ext cx="419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81800" y="1900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q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10400" y="28194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f</a:t>
              </a: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7077870"/>
                </p:ext>
              </p:extLst>
            </p:nvPr>
          </p:nvGraphicFramePr>
          <p:xfrm>
            <a:off x="7999413" y="2178050"/>
            <a:ext cx="382587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06" name="Equation" r:id="rId3" imgW="177480" imgH="228600" progId="Equation.DSMT4">
                    <p:embed/>
                  </p:oleObj>
                </mc:Choice>
                <mc:Fallback>
                  <p:oleObj name="Equation" r:id="rId3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9413" y="2178050"/>
                          <a:ext cx="382587" cy="504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1658495"/>
                </p:ext>
              </p:extLst>
            </p:nvPr>
          </p:nvGraphicFramePr>
          <p:xfrm>
            <a:off x="7875588" y="1614488"/>
            <a:ext cx="3270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07" name="Equation" r:id="rId5" imgW="152280" imgH="241200" progId="Equation.DSMT4">
                    <p:embed/>
                  </p:oleObj>
                </mc:Choice>
                <mc:Fallback>
                  <p:oleObj name="Equation" r:id="rId5" imgW="1522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75588" y="1614488"/>
                          <a:ext cx="327025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970993"/>
              </p:ext>
            </p:extLst>
          </p:nvPr>
        </p:nvGraphicFramePr>
        <p:xfrm>
          <a:off x="736600" y="4462463"/>
          <a:ext cx="6049963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8" name="Equation" r:id="rId7" imgW="3276360" imgH="1054080" progId="Equation.DSMT4">
                  <p:embed/>
                </p:oleObj>
              </mc:Choice>
              <mc:Fallback>
                <p:oleObj name="Equation" r:id="rId7" imgW="32763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6600" y="4462463"/>
                        <a:ext cx="6049963" cy="194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1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0167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during collisions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870704"/>
              </p:ext>
            </p:extLst>
          </p:nvPr>
        </p:nvGraphicFramePr>
        <p:xfrm>
          <a:off x="152400" y="3309937"/>
          <a:ext cx="64389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8" name="Equation" r:id="rId3" imgW="2997000" imgH="1434960" progId="Equation.DSMT4">
                  <p:embed/>
                </p:oleObj>
              </mc:Choice>
              <mc:Fallback>
                <p:oleObj name="Equation" r:id="rId3" imgW="299700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09937"/>
                        <a:ext cx="64389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6934200" y="304800"/>
            <a:ext cx="0" cy="19005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5867400" y="0"/>
            <a:ext cx="2971800" cy="3429000"/>
            <a:chOff x="6096000" y="381000"/>
            <a:chExt cx="2971800" cy="3429000"/>
          </a:xfrm>
        </p:grpSpPr>
        <p:sp>
          <p:nvSpPr>
            <p:cNvPr id="19" name="TextBox 18"/>
            <p:cNvSpPr txBox="1"/>
            <p:nvPr/>
          </p:nvSpPr>
          <p:spPr>
            <a:xfrm>
              <a:off x="8705850" y="2433935"/>
              <a:ext cx="361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096000" y="381000"/>
              <a:ext cx="2746901" cy="3429000"/>
              <a:chOff x="6096000" y="381000"/>
              <a:chExt cx="2746901" cy="34290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7162800" y="2586335"/>
                <a:ext cx="1600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>
                <a:off x="6324600" y="2586335"/>
                <a:ext cx="838200" cy="1219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7315200" y="12909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ymbol" pitchFamily="18" charset="2"/>
                  </a:rPr>
                  <a:t>b</a:t>
                </a:r>
              </a:p>
            </p:txBody>
          </p:sp>
          <p:sp>
            <p:nvSpPr>
              <p:cNvPr id="11" name="Down Arrow 10"/>
              <p:cNvSpPr/>
              <p:nvPr/>
            </p:nvSpPr>
            <p:spPr>
              <a:xfrm rot="10800000">
                <a:off x="7071360" y="986135"/>
                <a:ext cx="198119" cy="1600200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2196424">
                <a:off x="7117079" y="2708255"/>
                <a:ext cx="883921" cy="3048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004701" y="294975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Symbol" pitchFamily="18" charset="2"/>
                  </a:rPr>
                  <a:t>Db</a:t>
                </a:r>
                <a:endParaRPr lang="en-US" sz="2400" b="1" dirty="0" smtClean="0">
                  <a:latin typeface="Symbol" pitchFamily="18" charset="2"/>
                </a:endParaRPr>
              </a:p>
            </p:txBody>
          </p:sp>
          <p:cxnSp>
            <p:nvCxnSpPr>
              <p:cNvPr id="14" name="Straight Arrow Connector 13"/>
              <p:cNvCxnSpPr>
                <a:stCxn id="11" idx="0"/>
              </p:cNvCxnSpPr>
              <p:nvPr/>
            </p:nvCxnSpPr>
            <p:spPr>
              <a:xfrm flipH="1" flipV="1">
                <a:off x="6553200" y="1976735"/>
                <a:ext cx="617219" cy="609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6324600" y="1743670"/>
                <a:ext cx="419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781800" y="181987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ymbol" pitchFamily="18" charset="2"/>
                  </a:rPr>
                  <a:t>q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010400" y="27387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ymbol" pitchFamily="18" charset="2"/>
                  </a:rPr>
                  <a:t>f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096000" y="3348335"/>
                <a:ext cx="361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086600" y="381000"/>
                <a:ext cx="3619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</p:grp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813983"/>
              </p:ext>
            </p:extLst>
          </p:nvPr>
        </p:nvGraphicFramePr>
        <p:xfrm>
          <a:off x="525463" y="519410"/>
          <a:ext cx="4892675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9" name="Equation" r:id="rId5" imgW="3225600" imgH="1841400" progId="Equation.DSMT4">
                  <p:embed/>
                </p:oleObj>
              </mc:Choice>
              <mc:Fallback>
                <p:oleObj name="Equation" r:id="rId5" imgW="322560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519410"/>
                        <a:ext cx="4892675" cy="276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98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24352</TotalTime>
  <Words>490</Words>
  <Application>Microsoft Office PowerPoint</Application>
  <PresentationFormat>On-screen Show (4:3)</PresentationFormat>
  <Paragraphs>152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1271</cp:revision>
  <cp:lastPrinted>2015-04-13T16:45:46Z</cp:lastPrinted>
  <dcterms:created xsi:type="dcterms:W3CDTF">2012-01-10T18:32:24Z</dcterms:created>
  <dcterms:modified xsi:type="dcterms:W3CDTF">2015-04-13T16:45:58Z</dcterms:modified>
</cp:coreProperties>
</file>