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354" r:id="rId3"/>
    <p:sldId id="386" r:id="rId4"/>
    <p:sldId id="355" r:id="rId5"/>
    <p:sldId id="356" r:id="rId6"/>
    <p:sldId id="357" r:id="rId7"/>
    <p:sldId id="359" r:id="rId8"/>
    <p:sldId id="382" r:id="rId9"/>
    <p:sldId id="383" r:id="rId10"/>
    <p:sldId id="384" r:id="rId11"/>
    <p:sldId id="385" r:id="rId12"/>
    <p:sldId id="379" r:id="rId13"/>
    <p:sldId id="365" r:id="rId14"/>
    <p:sldId id="372" r:id="rId15"/>
    <p:sldId id="373" r:id="rId16"/>
    <p:sldId id="374" r:id="rId17"/>
    <p:sldId id="375" r:id="rId18"/>
    <p:sldId id="377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C481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3" d="100"/>
          <a:sy n="63" d="100"/>
        </p:scale>
        <p:origin x="55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4/15/2015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943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tannica.com/EBchecked/media/174732" TargetMode="Externa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762000"/>
            <a:ext cx="8839200" cy="54784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Special Topics in Electrodynamics: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Cherenkov radiation </a:t>
            </a:r>
          </a:p>
          <a:p>
            <a:pPr marL="1371600" lvl="4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References:  Jackson Chapter 13.4</a:t>
            </a:r>
          </a:p>
          <a:p>
            <a:pPr marL="1371600" lvl="4">
              <a:spcBef>
                <a:spcPct val="50000"/>
              </a:spcBef>
            </a:pPr>
            <a:r>
              <a:rPr lang="en-US" sz="2800" b="1" dirty="0">
                <a:solidFill>
                  <a:schemeClr val="folHlink"/>
                </a:solidFill>
              </a:rPr>
              <a:t>	</a:t>
            </a:r>
            <a:r>
              <a:rPr lang="en-US" sz="2800" b="1" dirty="0" smtClean="0">
                <a:solidFill>
                  <a:schemeClr val="folHlink"/>
                </a:solidFill>
              </a:rPr>
              <a:t>		Zangwill Chapter 23.7</a:t>
            </a:r>
          </a:p>
          <a:p>
            <a:pPr marL="1371600" lvl="4">
              <a:spcBef>
                <a:spcPct val="50000"/>
              </a:spcBef>
            </a:pPr>
            <a:r>
              <a:rPr lang="en-US" sz="2800" b="1" dirty="0">
                <a:solidFill>
                  <a:schemeClr val="folHlink"/>
                </a:solidFill>
              </a:rPr>
              <a:t>	</a:t>
            </a:r>
            <a:r>
              <a:rPr lang="en-US" sz="2800" b="1" dirty="0" smtClean="0">
                <a:solidFill>
                  <a:schemeClr val="folHlink"/>
                </a:solidFill>
              </a:rPr>
              <a:t>		Smith      Chapter 6.4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01980" y="1125527"/>
            <a:ext cx="3810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01980" y="3335327"/>
            <a:ext cx="33909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>
            <a:off x="594360" y="3182927"/>
            <a:ext cx="2179320" cy="344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564130" y="3411527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v</a:t>
            </a:r>
            <a:r>
              <a:rPr lang="en-US" sz="2400" i="1" dirty="0" err="1" smtClean="0">
                <a:latin typeface="+mj-lt"/>
              </a:rPr>
              <a:t>t</a:t>
            </a:r>
            <a:endParaRPr lang="en-US" sz="2400" b="1" dirty="0" smtClean="0">
              <a:latin typeface="+mj-lt"/>
            </a:endParaRPr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flipV="1">
            <a:off x="594360" y="1125527"/>
            <a:ext cx="773430" cy="2229677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0580" y="1295399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</a:p>
        </p:txBody>
      </p:sp>
      <p:cxnSp>
        <p:nvCxnSpPr>
          <p:cNvPr id="14" name="Straight Arrow Connector 13"/>
          <p:cNvCxnSpPr>
            <a:stCxn id="10" idx="3"/>
          </p:cNvCxnSpPr>
          <p:nvPr/>
        </p:nvCxnSpPr>
        <p:spPr>
          <a:xfrm flipH="1" flipV="1">
            <a:off x="1367790" y="1125527"/>
            <a:ext cx="1405890" cy="222967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93570" y="1728429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  <a:r>
              <a:rPr lang="en-US" sz="2400" i="1" dirty="0" smtClean="0">
                <a:latin typeface="+mj-lt"/>
              </a:rPr>
              <a:t>(t)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640080" y="3182927"/>
            <a:ext cx="1276350" cy="383232"/>
          </a:xfrm>
          <a:prstGeom prst="rightArrow">
            <a:avLst/>
          </a:prstGeom>
          <a:pattFill prst="dkUpDiag">
            <a:fgClr>
              <a:srgbClr val="7030A0"/>
            </a:fgClr>
            <a:bgClr>
              <a:schemeClr val="bg1"/>
            </a:bgClr>
          </a:patt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497330" y="3411527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v</a:t>
            </a:r>
            <a:r>
              <a:rPr lang="en-US" sz="2400" i="1" dirty="0" err="1" smtClean="0">
                <a:latin typeface="+mj-lt"/>
              </a:rPr>
              <a:t>t</a:t>
            </a:r>
            <a:r>
              <a:rPr lang="en-US" sz="2400" i="1" baseline="-25000" dirty="0" err="1" smtClean="0">
                <a:latin typeface="+mj-lt"/>
              </a:rPr>
              <a:t>r</a:t>
            </a:r>
            <a:endParaRPr lang="en-US" sz="2400" b="1" dirty="0" smtClean="0">
              <a:latin typeface="+mj-lt"/>
            </a:endParaRPr>
          </a:p>
        </p:txBody>
      </p:sp>
      <p:cxnSp>
        <p:nvCxnSpPr>
          <p:cNvPr id="18" name="Straight Arrow Connector 17"/>
          <p:cNvCxnSpPr>
            <a:stCxn id="16" idx="3"/>
          </p:cNvCxnSpPr>
          <p:nvPr/>
        </p:nvCxnSpPr>
        <p:spPr>
          <a:xfrm flipH="1" flipV="1">
            <a:off x="1367790" y="1125527"/>
            <a:ext cx="548640" cy="224901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66800" y="2590800"/>
            <a:ext cx="8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  <a:r>
              <a:rPr lang="en-US" sz="2400" i="1" dirty="0" smtClean="0">
                <a:latin typeface="+mj-lt"/>
              </a:rPr>
              <a:t>(</a:t>
            </a:r>
            <a:r>
              <a:rPr lang="en-US" sz="2400" i="1" dirty="0" err="1" smtClean="0">
                <a:latin typeface="+mj-lt"/>
              </a:rPr>
              <a:t>t</a:t>
            </a:r>
            <a:r>
              <a:rPr lang="en-US" sz="2400" i="1" baseline="-25000" dirty="0" err="1" smtClean="0">
                <a:latin typeface="+mj-lt"/>
              </a:rPr>
              <a:t>r</a:t>
            </a:r>
            <a:r>
              <a:rPr lang="en-US" sz="2400" i="1" dirty="0" smtClean="0">
                <a:latin typeface="+mj-lt"/>
              </a:rPr>
              <a:t>)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88895" y="2636131"/>
            <a:ext cx="666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q</a:t>
            </a:r>
            <a:r>
              <a:rPr lang="en-US" sz="2400" i="1" dirty="0" smtClean="0"/>
              <a:t>(t)</a:t>
            </a:r>
            <a:endParaRPr lang="en-US" sz="2400" dirty="0" smtClean="0">
              <a:latin typeface="Symbol" pitchFamily="18" charset="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Physical fields for </a:t>
            </a:r>
            <a:r>
              <a:rPr lang="en-US" sz="2400" dirty="0" err="1" smtClean="0">
                <a:latin typeface="Symbol" pitchFamily="18" charset="2"/>
              </a:rPr>
              <a:t>b</a:t>
            </a:r>
            <a:r>
              <a:rPr lang="en-US" sz="2400" baseline="-25000" dirty="0" err="1" smtClean="0"/>
              <a:t>n</a:t>
            </a:r>
            <a:r>
              <a:rPr lang="en-US" sz="2400" dirty="0" smtClean="0">
                <a:latin typeface="+mj-lt"/>
              </a:rPr>
              <a:t> &gt; 1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5518"/>
              </p:ext>
            </p:extLst>
          </p:nvPr>
        </p:nvGraphicFramePr>
        <p:xfrm>
          <a:off x="4608513" y="838200"/>
          <a:ext cx="3316287" cy="253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83" name="Equation" r:id="rId3" imgW="1625400" imgH="1206360" progId="Equation.DSMT4">
                  <p:embed/>
                </p:oleObj>
              </mc:Choice>
              <mc:Fallback>
                <p:oleObj name="Equation" r:id="rId3" imgW="1625400" imgH="120636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8513" y="838200"/>
                        <a:ext cx="3316287" cy="2535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496854"/>
              </p:ext>
            </p:extLst>
          </p:nvPr>
        </p:nvGraphicFramePr>
        <p:xfrm>
          <a:off x="769937" y="3944938"/>
          <a:ext cx="8069263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84" name="Equation" r:id="rId5" imgW="3263760" imgH="965160" progId="Equation.DSMT4">
                  <p:embed/>
                </p:oleObj>
              </mc:Choice>
              <mc:Fallback>
                <p:oleObj name="Equation" r:id="rId5" imgW="3263760" imgH="965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7" y="3944938"/>
                        <a:ext cx="8069263" cy="2455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505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Physical fields for </a:t>
            </a:r>
            <a:r>
              <a:rPr lang="en-US" sz="2400" dirty="0" smtClean="0">
                <a:latin typeface="Symbol" pitchFamily="18" charset="2"/>
              </a:rPr>
              <a:t>b</a:t>
            </a:r>
            <a:r>
              <a:rPr lang="en-US" sz="2400" dirty="0" smtClean="0">
                <a:latin typeface="+mj-lt"/>
              </a:rPr>
              <a:t> &gt; 1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891662"/>
              </p:ext>
            </p:extLst>
          </p:nvPr>
        </p:nvGraphicFramePr>
        <p:xfrm>
          <a:off x="1074738" y="914400"/>
          <a:ext cx="6088062" cy="185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6" name="Equation" r:id="rId3" imgW="3263760" imgH="965160" progId="Equation.DSMT4">
                  <p:embed/>
                </p:oleObj>
              </mc:Choice>
              <mc:Fallback>
                <p:oleObj name="Equation" r:id="rId3" imgW="3263760" imgH="96516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914400"/>
                        <a:ext cx="6088062" cy="185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371676"/>
              </p:ext>
            </p:extLst>
          </p:nvPr>
        </p:nvGraphicFramePr>
        <p:xfrm>
          <a:off x="956411" y="2978150"/>
          <a:ext cx="7806589" cy="327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7" name="Equation" r:id="rId5" imgW="4368600" imgH="1777680" progId="Equation.DSMT4">
                  <p:embed/>
                </p:oleObj>
              </mc:Choice>
              <mc:Fallback>
                <p:oleObj name="Equation" r:id="rId5" imgW="4368600" imgH="17776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6411" y="2978150"/>
                        <a:ext cx="7806589" cy="327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146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Intermediate steps: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030164"/>
              </p:ext>
            </p:extLst>
          </p:nvPr>
        </p:nvGraphicFramePr>
        <p:xfrm>
          <a:off x="152400" y="968375"/>
          <a:ext cx="8882063" cy="415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4" name="数式" r:id="rId3" imgW="3746160" imgH="1701720" progId="Equation.3">
                  <p:embed/>
                </p:oleObj>
              </mc:Choice>
              <mc:Fallback>
                <p:oleObj name="数式" r:id="rId3" imgW="3746160" imgH="1701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968375"/>
                        <a:ext cx="8882063" cy="415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516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390555"/>
              </p:ext>
            </p:extLst>
          </p:nvPr>
        </p:nvGraphicFramePr>
        <p:xfrm>
          <a:off x="4267200" y="1470025"/>
          <a:ext cx="4929188" cy="474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23" name="Equation" r:id="rId3" imgW="1993680" imgH="1866600" progId="Equation.DSMT4">
                  <p:embed/>
                </p:oleObj>
              </mc:Choice>
              <mc:Fallback>
                <p:oleObj name="Equation" r:id="rId3" imgW="1993680" imgH="1866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70025"/>
                        <a:ext cx="4929188" cy="474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343734" y="547104"/>
            <a:ext cx="5155417" cy="2735610"/>
            <a:chOff x="559583" y="914400"/>
            <a:chExt cx="5155417" cy="2735610"/>
          </a:xfrm>
        </p:grpSpPr>
        <p:grpSp>
          <p:nvGrpSpPr>
            <p:cNvPr id="7" name="Group 6"/>
            <p:cNvGrpSpPr/>
            <p:nvPr/>
          </p:nvGrpSpPr>
          <p:grpSpPr>
            <a:xfrm>
              <a:off x="559583" y="914400"/>
              <a:ext cx="5155417" cy="2735610"/>
              <a:chOff x="483383" y="3319547"/>
              <a:chExt cx="5155417" cy="273561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853440" y="5003597"/>
                <a:ext cx="425196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Oval 10"/>
              <p:cNvSpPr/>
              <p:nvPr/>
            </p:nvSpPr>
            <p:spPr>
              <a:xfrm>
                <a:off x="3642360" y="4930445"/>
                <a:ext cx="137160" cy="13716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093720" y="4930445"/>
                <a:ext cx="137160" cy="13716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545080" y="4930445"/>
                <a:ext cx="137160" cy="13716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96440" y="4930445"/>
                <a:ext cx="137160" cy="13716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545080" y="5067605"/>
                <a:ext cx="7360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v</a:t>
                </a:r>
                <a:r>
                  <a:rPr lang="en-US" sz="2400" i="1" dirty="0" smtClean="0">
                    <a:latin typeface="+mj-lt"/>
                  </a:rPr>
                  <a:t>t</a:t>
                </a:r>
                <a:r>
                  <a:rPr lang="en-US" sz="2400" i="1" baseline="-25000" dirty="0" smtClean="0">
                    <a:latin typeface="+mj-lt"/>
                  </a:rPr>
                  <a:t>r2</a:t>
                </a:r>
                <a:endParaRPr lang="en-US" sz="2400" i="1" dirty="0" smtClean="0">
                  <a:latin typeface="+mj-lt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075432" y="5092358"/>
                <a:ext cx="11155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v</a:t>
                </a:r>
                <a:r>
                  <a:rPr lang="en-US" sz="2400" i="1" dirty="0" smtClean="0">
                    <a:latin typeface="+mj-lt"/>
                  </a:rPr>
                  <a:t>t</a:t>
                </a:r>
                <a:r>
                  <a:rPr lang="en-US" sz="2400" i="1" baseline="-25000" dirty="0" smtClean="0">
                    <a:latin typeface="+mj-lt"/>
                  </a:rPr>
                  <a:t>r3</a:t>
                </a:r>
                <a:endParaRPr lang="en-US" sz="2400" i="1" dirty="0" smtClean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996440" y="5095037"/>
                <a:ext cx="6638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v</a:t>
                </a:r>
                <a:r>
                  <a:rPr lang="en-US" sz="2400" i="1" dirty="0" smtClean="0">
                    <a:latin typeface="+mj-lt"/>
                  </a:rPr>
                  <a:t>t</a:t>
                </a:r>
                <a:r>
                  <a:rPr lang="en-US" sz="2400" i="1" baseline="-25000" dirty="0" smtClean="0">
                    <a:latin typeface="+mj-lt"/>
                  </a:rPr>
                  <a:t>r1</a:t>
                </a:r>
                <a:endParaRPr lang="en-US" sz="2400" i="1" dirty="0" smtClean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642360" y="5095037"/>
                <a:ext cx="13258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v</a:t>
                </a:r>
                <a:r>
                  <a:rPr lang="en-US" sz="2400" i="1" dirty="0" smtClean="0">
                    <a:latin typeface="+mj-lt"/>
                  </a:rPr>
                  <a:t>t</a:t>
                </a:r>
                <a:r>
                  <a:rPr lang="en-US" sz="2400" i="1" baseline="-25000" dirty="0" smtClean="0">
                    <a:latin typeface="+mj-lt"/>
                  </a:rPr>
                  <a:t>r4</a:t>
                </a:r>
                <a:endParaRPr lang="en-US" sz="2400" i="1" dirty="0" smtClean="0">
                  <a:latin typeface="+mj-lt"/>
                </a:endParaRPr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579120" y="3595421"/>
                <a:ext cx="22860" cy="245973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/>
              <p:cNvSpPr/>
              <p:nvPr/>
            </p:nvSpPr>
            <p:spPr>
              <a:xfrm>
                <a:off x="4419600" y="4937760"/>
                <a:ext cx="137160" cy="13716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312920" y="5100935"/>
                <a:ext cx="13258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/>
                  <a:t>v</a:t>
                </a:r>
                <a:r>
                  <a:rPr lang="en-US" sz="2400" i="1" dirty="0" err="1" smtClean="0">
                    <a:latin typeface="+mj-lt"/>
                  </a:rPr>
                  <a:t>t</a:t>
                </a:r>
                <a:r>
                  <a:rPr lang="en-US" sz="2400" i="1" baseline="-25000" dirty="0" err="1" smtClean="0">
                    <a:latin typeface="+mj-lt"/>
                  </a:rPr>
                  <a:t>C</a:t>
                </a:r>
                <a:endParaRPr lang="en-US" sz="2400" i="1" dirty="0" smtClean="0">
                  <a:latin typeface="+mj-lt"/>
                </a:endParaRPr>
              </a:p>
            </p:txBody>
          </p:sp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1249679" y="4136746"/>
                <a:ext cx="1750162" cy="175164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 flipH="1" flipV="1">
                <a:off x="483383" y="3319547"/>
                <a:ext cx="3977640" cy="165354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>
                <a:spLocks noChangeAspect="1"/>
              </p:cNvSpPr>
              <p:nvPr/>
            </p:nvSpPr>
            <p:spPr>
              <a:xfrm>
                <a:off x="1861718" y="4282441"/>
                <a:ext cx="1419454" cy="14206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>
                <a:spLocks noChangeAspect="1"/>
              </p:cNvSpPr>
              <p:nvPr/>
            </p:nvSpPr>
            <p:spPr>
              <a:xfrm>
                <a:off x="2727960" y="4534375"/>
                <a:ext cx="964398" cy="96521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>
                <a:spLocks noChangeAspect="1"/>
              </p:cNvSpPr>
              <p:nvPr/>
            </p:nvSpPr>
            <p:spPr>
              <a:xfrm>
                <a:off x="3351514" y="4678680"/>
                <a:ext cx="681688" cy="68226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 flipH="1" flipV="1">
                <a:off x="1762643" y="4282441"/>
                <a:ext cx="284366" cy="701040"/>
              </a:xfrm>
              <a:prstGeom prst="line">
                <a:avLst/>
              </a:prstGeom>
              <a:ln w="12700">
                <a:solidFill>
                  <a:srgbClr val="DA32AA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838200" y="4110335"/>
                <a:ext cx="12496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err="1" smtClean="0">
                    <a:solidFill>
                      <a:srgbClr val="DA32AA"/>
                    </a:solidFill>
                    <a:latin typeface="+mj-lt"/>
                  </a:rPr>
                  <a:t>c</a:t>
                </a:r>
                <a:r>
                  <a:rPr lang="en-US" sz="2400" i="1" baseline="-25000" dirty="0" err="1" smtClean="0">
                    <a:solidFill>
                      <a:srgbClr val="DA32AA"/>
                    </a:solidFill>
                    <a:latin typeface="+mj-lt"/>
                  </a:rPr>
                  <a:t>n</a:t>
                </a:r>
                <a:r>
                  <a:rPr lang="en-US" sz="2400" i="1" dirty="0" smtClean="0">
                    <a:solidFill>
                      <a:srgbClr val="DA32AA"/>
                    </a:solidFill>
                    <a:latin typeface="+mj-lt"/>
                  </a:rPr>
                  <a:t>(t-</a:t>
                </a:r>
                <a:r>
                  <a:rPr lang="en-US" sz="2400" i="1" dirty="0" err="1" smtClean="0">
                    <a:solidFill>
                      <a:srgbClr val="DA32AA"/>
                    </a:solidFill>
                    <a:latin typeface="+mj-lt"/>
                  </a:rPr>
                  <a:t>t</a:t>
                </a:r>
                <a:r>
                  <a:rPr lang="en-US" sz="2400" i="1" baseline="-25000" dirty="0" err="1" smtClean="0">
                    <a:solidFill>
                      <a:srgbClr val="DA32AA"/>
                    </a:solidFill>
                    <a:latin typeface="+mj-lt"/>
                  </a:rPr>
                  <a:t>r</a:t>
                </a:r>
                <a:r>
                  <a:rPr lang="en-US" sz="2400" i="1" dirty="0" smtClean="0">
                    <a:solidFill>
                      <a:srgbClr val="DA32AA"/>
                    </a:solidFill>
                    <a:latin typeface="+mj-lt"/>
                  </a:rPr>
                  <a:t>)</a:t>
                </a:r>
              </a:p>
            </p:txBody>
          </p:sp>
        </p:grpSp>
        <p:cxnSp>
          <p:nvCxnSpPr>
            <p:cNvPr id="8" name="Straight Arrow Connector 7"/>
            <p:cNvCxnSpPr/>
            <p:nvPr/>
          </p:nvCxnSpPr>
          <p:spPr>
            <a:xfrm flipH="1" flipV="1">
              <a:off x="2468880" y="2034540"/>
              <a:ext cx="2098273" cy="584666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4750380"/>
                </p:ext>
              </p:extLst>
            </p:nvPr>
          </p:nvGraphicFramePr>
          <p:xfrm>
            <a:off x="2120849" y="2007184"/>
            <a:ext cx="908050" cy="646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24" name="Equation" r:id="rId5" imgW="368280" imgH="253800" progId="Equation.DSMT4">
                    <p:embed/>
                  </p:oleObj>
                </mc:Choice>
                <mc:Fallback>
                  <p:oleObj name="Equation" r:id="rId5" imgW="36828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20849" y="2007184"/>
                          <a:ext cx="908050" cy="646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548807"/>
              </p:ext>
            </p:extLst>
          </p:nvPr>
        </p:nvGraphicFramePr>
        <p:xfrm>
          <a:off x="3271838" y="1290638"/>
          <a:ext cx="6254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25" name="Equation" r:id="rId7" imgW="253800" imgH="228600" progId="Equation.DSMT4">
                  <p:embed/>
                </p:oleObj>
              </mc:Choice>
              <mc:Fallback>
                <p:oleObj name="Equation" r:id="rId7" imgW="253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1838" y="1290638"/>
                        <a:ext cx="62547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143000" y="76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details:   Cherenkov radiation observed near the angle </a:t>
            </a:r>
            <a:r>
              <a:rPr lang="en-US" sz="2400" dirty="0" smtClean="0">
                <a:latin typeface="Symbol" pitchFamily="18" charset="2"/>
              </a:rPr>
              <a:t>q</a:t>
            </a:r>
            <a:r>
              <a:rPr lang="en-US" sz="2400" baseline="-25000" dirty="0" smtClean="0">
                <a:latin typeface="+mj-lt"/>
              </a:rPr>
              <a:t>c </a:t>
            </a:r>
            <a:r>
              <a:rPr lang="en-US" sz="2400" dirty="0" smtClean="0">
                <a:latin typeface="+mj-lt"/>
              </a:rPr>
              <a:t>at time </a:t>
            </a:r>
            <a:r>
              <a:rPr lang="en-US" sz="2400" i="1" dirty="0" smtClean="0">
                <a:latin typeface="+mj-lt"/>
              </a:rPr>
              <a:t>t=</a:t>
            </a:r>
            <a:r>
              <a:rPr lang="en-US" sz="2400" i="1" dirty="0" err="1" smtClean="0">
                <a:latin typeface="+mj-lt"/>
              </a:rPr>
              <a:t>t</a:t>
            </a:r>
            <a:r>
              <a:rPr lang="en-US" sz="2400" i="1" baseline="-25000" dirty="0" err="1" smtClean="0">
                <a:latin typeface="+mj-lt"/>
              </a:rPr>
              <a:t>C</a:t>
            </a:r>
            <a:r>
              <a:rPr lang="en-US" sz="2400" i="1" dirty="0" err="1" smtClean="0">
                <a:latin typeface="+mj-lt"/>
              </a:rPr>
              <a:t>+</a:t>
            </a:r>
            <a:r>
              <a:rPr lang="en-US" sz="2400" i="1" dirty="0" err="1" smtClean="0">
                <a:latin typeface="Symbol" pitchFamily="18" charset="2"/>
              </a:rPr>
              <a:t>D</a:t>
            </a:r>
            <a:r>
              <a:rPr lang="en-US" sz="2400" i="1" dirty="0" err="1" smtClean="0">
                <a:latin typeface="+mj-lt"/>
              </a:rPr>
              <a:t>t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463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2460904" y="2186940"/>
            <a:ext cx="2837938" cy="293277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3048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details:   Cherenkov radiation observed near the angle </a:t>
            </a:r>
            <a:r>
              <a:rPr lang="en-US" sz="2400" dirty="0" smtClean="0">
                <a:latin typeface="Symbol" pitchFamily="18" charset="2"/>
              </a:rPr>
              <a:t>q</a:t>
            </a:r>
            <a:r>
              <a:rPr lang="en-US" sz="2400" baseline="-25000" dirty="0" smtClean="0">
                <a:latin typeface="+mj-lt"/>
              </a:rPr>
              <a:t>c</a:t>
            </a:r>
            <a:endParaRPr lang="en-US" sz="2400" dirty="0" smtClean="0">
              <a:latin typeface="+mj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990600" y="1676400"/>
            <a:ext cx="0" cy="3429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Arrow 7"/>
          <p:cNvSpPr/>
          <p:nvPr/>
        </p:nvSpPr>
        <p:spPr>
          <a:xfrm>
            <a:off x="990600" y="5029200"/>
            <a:ext cx="419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>
            <a:off x="990600" y="5105400"/>
            <a:ext cx="7315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151120" y="4998720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105400" y="5105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v</a:t>
            </a:r>
            <a:r>
              <a:rPr lang="en-US" sz="2400" i="1" dirty="0" err="1" smtClean="0">
                <a:latin typeface="+mj-lt"/>
              </a:rPr>
              <a:t>t</a:t>
            </a:r>
            <a:r>
              <a:rPr lang="en-US" sz="2400" i="1" baseline="-25000" dirty="0" err="1" smtClean="0">
                <a:latin typeface="+mj-lt"/>
              </a:rPr>
              <a:t>C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316480" y="2049780"/>
            <a:ext cx="182880" cy="1828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499360" y="2814011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i="1" baseline="-25000" dirty="0" err="1">
                <a:solidFill>
                  <a:srgbClr val="FF0000"/>
                </a:solidFill>
                <a:latin typeface="+mj-lt"/>
              </a:rPr>
              <a:t>c</a:t>
            </a:r>
            <a:endParaRPr lang="en-US" sz="24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00200" y="2814012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</a:p>
        </p:txBody>
      </p:sp>
      <p:sp>
        <p:nvSpPr>
          <p:cNvPr id="15" name="Arc 14"/>
          <p:cNvSpPr/>
          <p:nvPr/>
        </p:nvSpPr>
        <p:spPr>
          <a:xfrm rot="20260475">
            <a:off x="4550672" y="4639716"/>
            <a:ext cx="1269120" cy="1341722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800600" y="4218121"/>
            <a:ext cx="1682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>
                <a:solidFill>
                  <a:srgbClr val="FF0000"/>
                </a:solidFill>
              </a:rPr>
              <a:t>=</a:t>
            </a:r>
            <a:r>
              <a:rPr lang="en-US" sz="2400" b="1" dirty="0" smtClean="0">
                <a:solidFill>
                  <a:srgbClr val="FF0000"/>
                </a:solidFill>
                <a:latin typeface="Symbol" pitchFamily="18" charset="2"/>
              </a:rPr>
              <a:t>q(0)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33173"/>
              </p:ext>
            </p:extLst>
          </p:nvPr>
        </p:nvGraphicFramePr>
        <p:xfrm>
          <a:off x="5492750" y="1095375"/>
          <a:ext cx="1793875" cy="188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4" name="数式" r:id="rId3" imgW="812520" imgH="850680" progId="Equation.3">
                  <p:embed/>
                </p:oleObj>
              </mc:Choice>
              <mc:Fallback>
                <p:oleObj name="数式" r:id="rId3" imgW="812520" imgH="850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0" y="1095375"/>
                        <a:ext cx="1793875" cy="188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>
            <a:stCxn id="8" idx="1"/>
            <a:endCxn id="12" idx="4"/>
          </p:cNvCxnSpPr>
          <p:nvPr/>
        </p:nvCxnSpPr>
        <p:spPr>
          <a:xfrm flipV="1">
            <a:off x="990600" y="2232660"/>
            <a:ext cx="1417320" cy="28727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2" idx="6"/>
          </p:cNvCxnSpPr>
          <p:nvPr/>
        </p:nvCxnSpPr>
        <p:spPr>
          <a:xfrm flipH="1" flipV="1">
            <a:off x="2499360" y="2141220"/>
            <a:ext cx="3822298" cy="29489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/>
          <p:cNvSpPr/>
          <p:nvPr/>
        </p:nvSpPr>
        <p:spPr>
          <a:xfrm rot="20260475">
            <a:off x="5610208" y="4715916"/>
            <a:ext cx="1269120" cy="1341722"/>
          </a:xfrm>
          <a:prstGeom prst="arc">
            <a:avLst>
              <a:gd name="adj1" fmla="val 16200000"/>
              <a:gd name="adj2" fmla="val 20971876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394917" y="4415135"/>
            <a:ext cx="1682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q(</a:t>
            </a:r>
            <a:r>
              <a:rPr lang="en-US" sz="2400" b="1" dirty="0" err="1" smtClean="0">
                <a:latin typeface="Symbol" pitchFamily="18" charset="2"/>
              </a:rPr>
              <a:t>D</a:t>
            </a:r>
            <a:r>
              <a:rPr lang="en-US" sz="2400" b="1" dirty="0" err="1" smtClean="0"/>
              <a:t>t</a:t>
            </a:r>
            <a:r>
              <a:rPr lang="en-US" sz="2400" b="1" dirty="0" smtClean="0">
                <a:latin typeface="Symbol" pitchFamily="18" charset="2"/>
              </a:rPr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33800" y="2743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  <a:r>
              <a:rPr lang="en-US" sz="2400" i="1" dirty="0" smtClean="0">
                <a:latin typeface="+mj-lt"/>
              </a:rPr>
              <a:t>(</a:t>
            </a:r>
            <a:r>
              <a:rPr lang="en-US" sz="2400" b="1" dirty="0" err="1">
                <a:latin typeface="Symbol" pitchFamily="18" charset="2"/>
              </a:rPr>
              <a:t>D</a:t>
            </a:r>
            <a:r>
              <a:rPr lang="en-US" sz="2400" b="1" dirty="0" err="1"/>
              <a:t>t</a:t>
            </a:r>
            <a:r>
              <a:rPr lang="en-US" sz="2400" i="1" dirty="0" smtClean="0">
                <a:latin typeface="+mj-lt"/>
              </a:rPr>
              <a:t>)</a:t>
            </a:r>
            <a:endParaRPr lang="en-US" sz="24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913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2460904" y="2186940"/>
            <a:ext cx="2837938" cy="293277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9509" y="4572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Cherenkov radiation observed near the angle </a:t>
            </a:r>
            <a:r>
              <a:rPr lang="en-US" sz="2400" dirty="0" smtClean="0">
                <a:latin typeface="Symbol" pitchFamily="18" charset="2"/>
              </a:rPr>
              <a:t>q</a:t>
            </a:r>
            <a:r>
              <a:rPr lang="en-US" sz="2400" baseline="-25000" dirty="0" smtClean="0">
                <a:latin typeface="+mj-lt"/>
              </a:rPr>
              <a:t>c</a:t>
            </a:r>
            <a:r>
              <a:rPr lang="en-US" sz="2400" dirty="0" smtClean="0">
                <a:latin typeface="+mj-lt"/>
              </a:rPr>
              <a:t> -- continued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990600" y="1676400"/>
            <a:ext cx="0" cy="3429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Arrow 7"/>
          <p:cNvSpPr/>
          <p:nvPr/>
        </p:nvSpPr>
        <p:spPr>
          <a:xfrm>
            <a:off x="990600" y="5029200"/>
            <a:ext cx="419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>
            <a:off x="990600" y="5105400"/>
            <a:ext cx="7315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151120" y="4998720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105400" y="5105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v</a:t>
            </a:r>
            <a:r>
              <a:rPr lang="en-US" sz="2400" i="1" dirty="0" err="1" smtClean="0">
                <a:latin typeface="+mj-lt"/>
              </a:rPr>
              <a:t>t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316480" y="2049780"/>
            <a:ext cx="182880" cy="1828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499360" y="2814011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i="1" baseline="-25000" dirty="0">
                <a:solidFill>
                  <a:srgbClr val="FF0000"/>
                </a:solidFill>
                <a:latin typeface="+mj-lt"/>
              </a:rPr>
              <a:t>C</a:t>
            </a:r>
            <a:endParaRPr lang="en-US" sz="24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00200" y="2814012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</a:p>
        </p:txBody>
      </p:sp>
      <p:sp>
        <p:nvSpPr>
          <p:cNvPr id="15" name="Arc 14"/>
          <p:cNvSpPr/>
          <p:nvPr/>
        </p:nvSpPr>
        <p:spPr>
          <a:xfrm rot="20260475">
            <a:off x="4550672" y="4639716"/>
            <a:ext cx="1269120" cy="1341722"/>
          </a:xfrm>
          <a:prstGeom prst="arc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800600" y="4218121"/>
            <a:ext cx="1682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C</a:t>
            </a:r>
            <a:r>
              <a:rPr lang="en-US" sz="2400" b="1" dirty="0" smtClean="0">
                <a:solidFill>
                  <a:srgbClr val="FF0000"/>
                </a:solidFill>
              </a:rPr>
              <a:t>=</a:t>
            </a:r>
            <a:r>
              <a:rPr lang="en-US" sz="2400" b="1" dirty="0" smtClean="0">
                <a:solidFill>
                  <a:srgbClr val="FF0000"/>
                </a:solidFill>
                <a:latin typeface="Symbol" pitchFamily="18" charset="2"/>
              </a:rPr>
              <a:t>q(0)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69685"/>
              </p:ext>
            </p:extLst>
          </p:nvPr>
        </p:nvGraphicFramePr>
        <p:xfrm>
          <a:off x="4106863" y="568325"/>
          <a:ext cx="4568825" cy="253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9" name="Equation" r:id="rId3" imgW="2070000" imgH="1143000" progId="Equation.DSMT4">
                  <p:embed/>
                </p:oleObj>
              </mc:Choice>
              <mc:Fallback>
                <p:oleObj name="Equation" r:id="rId3" imgW="207000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568325"/>
                        <a:ext cx="4568825" cy="253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>
            <a:stCxn id="8" idx="1"/>
            <a:endCxn id="12" idx="4"/>
          </p:cNvCxnSpPr>
          <p:nvPr/>
        </p:nvCxnSpPr>
        <p:spPr>
          <a:xfrm flipV="1">
            <a:off x="990600" y="2232660"/>
            <a:ext cx="1417320" cy="28727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2" idx="6"/>
          </p:cNvCxnSpPr>
          <p:nvPr/>
        </p:nvCxnSpPr>
        <p:spPr>
          <a:xfrm flipH="1" flipV="1">
            <a:off x="2499360" y="2141220"/>
            <a:ext cx="3822298" cy="29489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/>
          <p:cNvSpPr/>
          <p:nvPr/>
        </p:nvSpPr>
        <p:spPr>
          <a:xfrm rot="20260475">
            <a:off x="5610208" y="4715916"/>
            <a:ext cx="1269120" cy="1341722"/>
          </a:xfrm>
          <a:prstGeom prst="arc">
            <a:avLst>
              <a:gd name="adj1" fmla="val 16200000"/>
              <a:gd name="adj2" fmla="val 20971876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394917" y="4415135"/>
            <a:ext cx="1682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q(</a:t>
            </a:r>
            <a:r>
              <a:rPr lang="en-US" sz="2400" b="1" dirty="0" err="1" smtClean="0">
                <a:latin typeface="Symbol" pitchFamily="18" charset="2"/>
              </a:rPr>
              <a:t>D</a:t>
            </a:r>
            <a:r>
              <a:rPr lang="en-US" sz="2400" b="1" dirty="0" err="1" smtClean="0"/>
              <a:t>t</a:t>
            </a:r>
            <a:r>
              <a:rPr lang="en-US" sz="2400" b="1" dirty="0" smtClean="0">
                <a:latin typeface="Symbol" pitchFamily="18" charset="2"/>
              </a:rPr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33800" y="2743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  <a:r>
              <a:rPr lang="en-US" sz="2400" i="1" dirty="0" smtClean="0">
                <a:latin typeface="+mj-lt"/>
              </a:rPr>
              <a:t>(</a:t>
            </a:r>
            <a:r>
              <a:rPr lang="en-US" sz="2400" b="1" dirty="0" err="1">
                <a:latin typeface="Symbol" pitchFamily="18" charset="2"/>
              </a:rPr>
              <a:t>D</a:t>
            </a:r>
            <a:r>
              <a:rPr lang="en-US" sz="2400" b="1" dirty="0" err="1"/>
              <a:t>t</a:t>
            </a:r>
            <a:r>
              <a:rPr lang="en-US" sz="2400" i="1" dirty="0" smtClean="0">
                <a:latin typeface="+mj-lt"/>
              </a:rPr>
              <a:t>)</a:t>
            </a:r>
            <a:endParaRPr lang="en-US" sz="24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8393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5649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Cherenkov radiation observed near the angle </a:t>
            </a:r>
            <a:r>
              <a:rPr lang="en-US" sz="2400" dirty="0" smtClean="0">
                <a:latin typeface="Symbol" pitchFamily="18" charset="2"/>
              </a:rPr>
              <a:t>q</a:t>
            </a:r>
            <a:r>
              <a:rPr lang="en-US" sz="2400" baseline="-25000" dirty="0" smtClean="0">
                <a:latin typeface="+mj-lt"/>
              </a:rPr>
              <a:t>c</a:t>
            </a:r>
            <a:r>
              <a:rPr lang="en-US" sz="2400" dirty="0" smtClean="0">
                <a:latin typeface="+mj-lt"/>
              </a:rPr>
              <a:t>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083121"/>
              </p:ext>
            </p:extLst>
          </p:nvPr>
        </p:nvGraphicFramePr>
        <p:xfrm>
          <a:off x="228600" y="3657600"/>
          <a:ext cx="8779957" cy="266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03" name="Equation" r:id="rId3" imgW="3911400" imgH="1155600" progId="Equation.DSMT4">
                  <p:embed/>
                </p:oleObj>
              </mc:Choice>
              <mc:Fallback>
                <p:oleObj name="Equation" r:id="rId3" imgW="3911400" imgH="11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657600"/>
                        <a:ext cx="8779957" cy="2668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171249"/>
              </p:ext>
            </p:extLst>
          </p:nvPr>
        </p:nvGraphicFramePr>
        <p:xfrm>
          <a:off x="381000" y="838200"/>
          <a:ext cx="8763000" cy="275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04" name="Equation" r:id="rId5" imgW="4368600" imgH="1333440" progId="Equation.DSMT4">
                  <p:embed/>
                </p:oleObj>
              </mc:Choice>
              <mc:Fallback>
                <p:oleObj name="Equation" r:id="rId5" imgW="4368600" imgH="13334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838200"/>
                        <a:ext cx="8763000" cy="27529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19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5649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Cherenkov radiation observed near the angle </a:t>
            </a:r>
            <a:r>
              <a:rPr lang="en-US" sz="2400" dirty="0" smtClean="0">
                <a:latin typeface="Symbol" pitchFamily="18" charset="2"/>
              </a:rPr>
              <a:t>q</a:t>
            </a:r>
            <a:r>
              <a:rPr lang="en-US" sz="2400" baseline="-25000" dirty="0" smtClean="0">
                <a:latin typeface="+mj-lt"/>
              </a:rPr>
              <a:t>c</a:t>
            </a:r>
            <a:r>
              <a:rPr lang="en-US" sz="2400" dirty="0" smtClean="0">
                <a:latin typeface="+mj-lt"/>
              </a:rPr>
              <a:t>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6936954"/>
              </p:ext>
            </p:extLst>
          </p:nvPr>
        </p:nvGraphicFramePr>
        <p:xfrm>
          <a:off x="289718" y="609600"/>
          <a:ext cx="8564563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9" name="Equation" r:id="rId3" imgW="3987720" imgH="2234880" progId="Equation.DSMT4">
                  <p:embed/>
                </p:oleObj>
              </mc:Choice>
              <mc:Fallback>
                <p:oleObj name="Equation" r:id="rId3" imgW="3987720" imgH="223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18" y="609600"/>
                        <a:ext cx="8564563" cy="494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086024"/>
              </p:ext>
            </p:extLst>
          </p:nvPr>
        </p:nvGraphicFramePr>
        <p:xfrm>
          <a:off x="685800" y="5224463"/>
          <a:ext cx="7418388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10" name="Equation" r:id="rId5" imgW="3454200" imgH="533160" progId="Equation.DSMT4">
                  <p:embed/>
                </p:oleObj>
              </mc:Choice>
              <mc:Fallback>
                <p:oleObj name="Equation" r:id="rId5" imgW="3454200" imgH="533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224463"/>
                        <a:ext cx="7418388" cy="117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260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Picture 2" descr="http://media-2.web.britannica.com/eb-media/34/163334-004-85D3FD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8600"/>
            <a:ext cx="3381375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46482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Cherenkov radiation emitted by the core of the Reed Research Reactor located at Reed College in Portland, Oregon, U.S.</a:t>
            </a:r>
            <a:endParaRPr lang="en-US" sz="2400" i="1" dirty="0" smtClean="0"/>
          </a:p>
          <a:p>
            <a:r>
              <a:rPr lang="en-US" sz="2400" i="1" dirty="0" smtClean="0"/>
              <a:t>Cherenkov </a:t>
            </a:r>
            <a:r>
              <a:rPr lang="en-US" sz="2400" i="1" dirty="0"/>
              <a:t>radiation</a:t>
            </a:r>
            <a:r>
              <a:rPr lang="en-US" sz="2400" dirty="0"/>
              <a:t>. Photograph. </a:t>
            </a:r>
            <a:r>
              <a:rPr lang="en-US" sz="2400" i="1" dirty="0" err="1"/>
              <a:t>Encyclopædia</a:t>
            </a:r>
            <a:r>
              <a:rPr lang="en-US" sz="2400" i="1" dirty="0"/>
              <a:t> Britannica Online</a:t>
            </a:r>
            <a:r>
              <a:rPr lang="en-US" sz="2400" dirty="0"/>
              <a:t>. Web. 12 Apr. 2013. </a:t>
            </a: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://www.britannica.com/EBchecked/media/174732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816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838200"/>
            <a:ext cx="8078865" cy="49530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399197" y="3810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400"/>
            <a:ext cx="8510588" cy="604518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867400" y="1981200"/>
            <a:ext cx="2971800" cy="2209800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7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References for notes:   Glenn S. Smith, </a:t>
            </a:r>
            <a:r>
              <a:rPr lang="en-US" sz="2400" i="1" dirty="0" smtClean="0">
                <a:latin typeface="+mj-lt"/>
              </a:rPr>
              <a:t>An Introduction to Electromagnetic Radiation</a:t>
            </a:r>
            <a:r>
              <a:rPr lang="en-US" sz="2400" dirty="0" smtClean="0">
                <a:latin typeface="+mj-lt"/>
              </a:rPr>
              <a:t> (Cambridge UP, 1997), Andrew Zangwill, Modern Electrodynamics (Cambridge UP, 2013)</a:t>
            </a: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Cherenkov radiation    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Discovered ~1930; bluish light emitted by energetic charged particles traveling within dielectric materials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600200" y="3581400"/>
            <a:ext cx="4267203" cy="1905000"/>
            <a:chOff x="1600200" y="3581400"/>
            <a:chExt cx="4267203" cy="1905000"/>
          </a:xfrm>
        </p:grpSpPr>
        <p:sp>
          <p:nvSpPr>
            <p:cNvPr id="7" name="Cube 6"/>
            <p:cNvSpPr/>
            <p:nvPr/>
          </p:nvSpPr>
          <p:spPr>
            <a:xfrm rot="10800000" flipV="1">
              <a:off x="1600200" y="3581400"/>
              <a:ext cx="4267200" cy="1905000"/>
            </a:xfrm>
            <a:prstGeom prst="cube">
              <a:avLst>
                <a:gd name="adj" fmla="val 15435"/>
              </a:avLst>
            </a:prstGeom>
            <a:solidFill>
              <a:schemeClr val="bg1">
                <a:lumMod val="65000"/>
                <a:alpha val="63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124200" y="44958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514600" y="4617720"/>
              <a:ext cx="76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Isosceles Triangle 9"/>
            <p:cNvSpPr/>
            <p:nvPr/>
          </p:nvSpPr>
          <p:spPr>
            <a:xfrm rot="-5400000">
              <a:off x="4000503" y="3345178"/>
              <a:ext cx="1219200" cy="251460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c 10"/>
            <p:cNvSpPr/>
            <p:nvPr/>
          </p:nvSpPr>
          <p:spPr>
            <a:xfrm rot="3065933">
              <a:off x="3733799" y="4234246"/>
              <a:ext cx="685801" cy="792480"/>
            </a:xfrm>
            <a:prstGeom prst="arc">
              <a:avLst>
                <a:gd name="adj1" fmla="val 16200000"/>
                <a:gd name="adj2" fmla="val 20107073"/>
              </a:avLst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48000" y="46482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q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24200" y="4338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Symbol" pitchFamily="18" charset="2"/>
                </a:rPr>
                <a:t>q</a:t>
              </a:r>
              <a:r>
                <a:rPr lang="en-US" sz="2400" b="1" i="1" baseline="-25000" dirty="0" smtClean="0">
                  <a:solidFill>
                    <a:srgbClr val="FFFF00"/>
                  </a:solidFill>
                  <a:latin typeface="+mj-lt"/>
                </a:rPr>
                <a:t>c</a:t>
              </a:r>
              <a:endParaRPr lang="en-US" sz="2400" b="1" i="1" dirty="0" smtClean="0">
                <a:solidFill>
                  <a:srgbClr val="FFFF00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481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866982"/>
              </p:ext>
            </p:extLst>
          </p:nvPr>
        </p:nvGraphicFramePr>
        <p:xfrm>
          <a:off x="381000" y="304800"/>
          <a:ext cx="8255000" cy="265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14" name="数式" r:id="rId3" imgW="4140000" imgH="1295280" progId="Equation.3">
                  <p:embed/>
                </p:oleObj>
              </mc:Choice>
              <mc:Fallback>
                <p:oleObj name="数式" r:id="rId3" imgW="4140000" imgH="1295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"/>
                        <a:ext cx="8255000" cy="265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742982"/>
              </p:ext>
            </p:extLst>
          </p:nvPr>
        </p:nvGraphicFramePr>
        <p:xfrm>
          <a:off x="685800" y="3276600"/>
          <a:ext cx="7265988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15" name="Equation" r:id="rId5" imgW="3213000" imgH="749160" progId="Equation.DSMT4">
                  <p:embed/>
                </p:oleObj>
              </mc:Choice>
              <mc:Fallback>
                <p:oleObj name="Equation" r:id="rId5" imgW="321300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276600"/>
                        <a:ext cx="7265988" cy="174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5638800" y="4343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30240" y="4084320"/>
            <a:ext cx="2362200" cy="396240"/>
          </a:xfrm>
          <a:custGeom>
            <a:avLst/>
            <a:gdLst>
              <a:gd name="connsiteX0" fmla="*/ 0 w 2362200"/>
              <a:gd name="connsiteY0" fmla="*/ 396240 h 396240"/>
              <a:gd name="connsiteX1" fmla="*/ 91440 w 2362200"/>
              <a:gd name="connsiteY1" fmla="*/ 335280 h 396240"/>
              <a:gd name="connsiteX2" fmla="*/ 182880 w 2362200"/>
              <a:gd name="connsiteY2" fmla="*/ 243840 h 396240"/>
              <a:gd name="connsiteX3" fmla="*/ 243840 w 2362200"/>
              <a:gd name="connsiteY3" fmla="*/ 198120 h 396240"/>
              <a:gd name="connsiteX4" fmla="*/ 289560 w 2362200"/>
              <a:gd name="connsiteY4" fmla="*/ 152400 h 396240"/>
              <a:gd name="connsiteX5" fmla="*/ 365760 w 2362200"/>
              <a:gd name="connsiteY5" fmla="*/ 121920 h 396240"/>
              <a:gd name="connsiteX6" fmla="*/ 487680 w 2362200"/>
              <a:gd name="connsiteY6" fmla="*/ 60960 h 396240"/>
              <a:gd name="connsiteX7" fmla="*/ 533400 w 2362200"/>
              <a:gd name="connsiteY7" fmla="*/ 30480 h 396240"/>
              <a:gd name="connsiteX8" fmla="*/ 624840 w 2362200"/>
              <a:gd name="connsiteY8" fmla="*/ 15240 h 396240"/>
              <a:gd name="connsiteX9" fmla="*/ 670560 w 2362200"/>
              <a:gd name="connsiteY9" fmla="*/ 0 h 396240"/>
              <a:gd name="connsiteX10" fmla="*/ 716280 w 2362200"/>
              <a:gd name="connsiteY10" fmla="*/ 30480 h 396240"/>
              <a:gd name="connsiteX11" fmla="*/ 746760 w 2362200"/>
              <a:gd name="connsiteY11" fmla="*/ 121920 h 396240"/>
              <a:gd name="connsiteX12" fmla="*/ 792480 w 2362200"/>
              <a:gd name="connsiteY12" fmla="*/ 213360 h 396240"/>
              <a:gd name="connsiteX13" fmla="*/ 883920 w 2362200"/>
              <a:gd name="connsiteY13" fmla="*/ 259080 h 396240"/>
              <a:gd name="connsiteX14" fmla="*/ 929640 w 2362200"/>
              <a:gd name="connsiteY14" fmla="*/ 289560 h 396240"/>
              <a:gd name="connsiteX15" fmla="*/ 975360 w 2362200"/>
              <a:gd name="connsiteY15" fmla="*/ 304800 h 396240"/>
              <a:gd name="connsiteX16" fmla="*/ 1036320 w 2362200"/>
              <a:gd name="connsiteY16" fmla="*/ 335280 h 396240"/>
              <a:gd name="connsiteX17" fmla="*/ 1097280 w 2362200"/>
              <a:gd name="connsiteY17" fmla="*/ 350520 h 396240"/>
              <a:gd name="connsiteX18" fmla="*/ 1249680 w 2362200"/>
              <a:gd name="connsiteY18" fmla="*/ 396240 h 396240"/>
              <a:gd name="connsiteX19" fmla="*/ 1432560 w 2362200"/>
              <a:gd name="connsiteY19" fmla="*/ 335280 h 396240"/>
              <a:gd name="connsiteX20" fmla="*/ 1478280 w 2362200"/>
              <a:gd name="connsiteY20" fmla="*/ 320040 h 396240"/>
              <a:gd name="connsiteX21" fmla="*/ 1524000 w 2362200"/>
              <a:gd name="connsiteY21" fmla="*/ 289560 h 396240"/>
              <a:gd name="connsiteX22" fmla="*/ 1615440 w 2362200"/>
              <a:gd name="connsiteY22" fmla="*/ 259080 h 396240"/>
              <a:gd name="connsiteX23" fmla="*/ 1645920 w 2362200"/>
              <a:gd name="connsiteY23" fmla="*/ 213360 h 396240"/>
              <a:gd name="connsiteX24" fmla="*/ 1783080 w 2362200"/>
              <a:gd name="connsiteY24" fmla="*/ 137160 h 396240"/>
              <a:gd name="connsiteX25" fmla="*/ 1905000 w 2362200"/>
              <a:gd name="connsiteY25" fmla="*/ 91440 h 396240"/>
              <a:gd name="connsiteX26" fmla="*/ 1996440 w 2362200"/>
              <a:gd name="connsiteY26" fmla="*/ 60960 h 396240"/>
              <a:gd name="connsiteX27" fmla="*/ 2042160 w 2362200"/>
              <a:gd name="connsiteY27" fmla="*/ 45720 h 396240"/>
              <a:gd name="connsiteX28" fmla="*/ 2286000 w 2362200"/>
              <a:gd name="connsiteY28" fmla="*/ 60960 h 396240"/>
              <a:gd name="connsiteX29" fmla="*/ 2362200 w 2362200"/>
              <a:gd name="connsiteY29" fmla="*/ 76200 h 39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362200" h="396240">
                <a:moveTo>
                  <a:pt x="0" y="396240"/>
                </a:moveTo>
                <a:cubicBezTo>
                  <a:pt x="30480" y="375920"/>
                  <a:pt x="63298" y="358731"/>
                  <a:pt x="91440" y="335280"/>
                </a:cubicBezTo>
                <a:cubicBezTo>
                  <a:pt x="124554" y="307685"/>
                  <a:pt x="148396" y="269703"/>
                  <a:pt x="182880" y="243840"/>
                </a:cubicBezTo>
                <a:cubicBezTo>
                  <a:pt x="203200" y="228600"/>
                  <a:pt x="224555" y="214650"/>
                  <a:pt x="243840" y="198120"/>
                </a:cubicBezTo>
                <a:cubicBezTo>
                  <a:pt x="260204" y="184094"/>
                  <a:pt x="271283" y="163823"/>
                  <a:pt x="289560" y="152400"/>
                </a:cubicBezTo>
                <a:cubicBezTo>
                  <a:pt x="312758" y="137901"/>
                  <a:pt x="340360" y="132080"/>
                  <a:pt x="365760" y="121920"/>
                </a:cubicBezTo>
                <a:cubicBezTo>
                  <a:pt x="452473" y="35207"/>
                  <a:pt x="363092" y="107680"/>
                  <a:pt x="487680" y="60960"/>
                </a:cubicBezTo>
                <a:cubicBezTo>
                  <a:pt x="504830" y="54529"/>
                  <a:pt x="516024" y="36272"/>
                  <a:pt x="533400" y="30480"/>
                </a:cubicBezTo>
                <a:cubicBezTo>
                  <a:pt x="562715" y="20708"/>
                  <a:pt x="594675" y="21943"/>
                  <a:pt x="624840" y="15240"/>
                </a:cubicBezTo>
                <a:cubicBezTo>
                  <a:pt x="640522" y="11755"/>
                  <a:pt x="655320" y="5080"/>
                  <a:pt x="670560" y="0"/>
                </a:cubicBezTo>
                <a:cubicBezTo>
                  <a:pt x="685800" y="10160"/>
                  <a:pt x="706572" y="14948"/>
                  <a:pt x="716280" y="30480"/>
                </a:cubicBezTo>
                <a:cubicBezTo>
                  <a:pt x="733308" y="57725"/>
                  <a:pt x="736600" y="91440"/>
                  <a:pt x="746760" y="121920"/>
                </a:cubicBezTo>
                <a:cubicBezTo>
                  <a:pt x="759155" y="159105"/>
                  <a:pt x="762937" y="183817"/>
                  <a:pt x="792480" y="213360"/>
                </a:cubicBezTo>
                <a:cubicBezTo>
                  <a:pt x="836156" y="257036"/>
                  <a:pt x="834340" y="234290"/>
                  <a:pt x="883920" y="259080"/>
                </a:cubicBezTo>
                <a:cubicBezTo>
                  <a:pt x="900303" y="267271"/>
                  <a:pt x="913257" y="281369"/>
                  <a:pt x="929640" y="289560"/>
                </a:cubicBezTo>
                <a:cubicBezTo>
                  <a:pt x="944008" y="296744"/>
                  <a:pt x="960595" y="298472"/>
                  <a:pt x="975360" y="304800"/>
                </a:cubicBezTo>
                <a:cubicBezTo>
                  <a:pt x="996242" y="313749"/>
                  <a:pt x="1015048" y="327303"/>
                  <a:pt x="1036320" y="335280"/>
                </a:cubicBezTo>
                <a:cubicBezTo>
                  <a:pt x="1055932" y="342634"/>
                  <a:pt x="1077218" y="344501"/>
                  <a:pt x="1097280" y="350520"/>
                </a:cubicBezTo>
                <a:cubicBezTo>
                  <a:pt x="1282798" y="406175"/>
                  <a:pt x="1109173" y="361113"/>
                  <a:pt x="1249680" y="396240"/>
                </a:cubicBezTo>
                <a:cubicBezTo>
                  <a:pt x="1466237" y="342101"/>
                  <a:pt x="1294760" y="394337"/>
                  <a:pt x="1432560" y="335280"/>
                </a:cubicBezTo>
                <a:cubicBezTo>
                  <a:pt x="1447325" y="328952"/>
                  <a:pt x="1463912" y="327224"/>
                  <a:pt x="1478280" y="320040"/>
                </a:cubicBezTo>
                <a:cubicBezTo>
                  <a:pt x="1494663" y="311849"/>
                  <a:pt x="1507262" y="296999"/>
                  <a:pt x="1524000" y="289560"/>
                </a:cubicBezTo>
                <a:cubicBezTo>
                  <a:pt x="1553360" y="276511"/>
                  <a:pt x="1615440" y="259080"/>
                  <a:pt x="1615440" y="259080"/>
                </a:cubicBezTo>
                <a:cubicBezTo>
                  <a:pt x="1625600" y="243840"/>
                  <a:pt x="1632136" y="225421"/>
                  <a:pt x="1645920" y="213360"/>
                </a:cubicBezTo>
                <a:cubicBezTo>
                  <a:pt x="1740965" y="130196"/>
                  <a:pt x="1706888" y="169814"/>
                  <a:pt x="1783080" y="137160"/>
                </a:cubicBezTo>
                <a:cubicBezTo>
                  <a:pt x="1942059" y="69026"/>
                  <a:pt x="1748903" y="138269"/>
                  <a:pt x="1905000" y="91440"/>
                </a:cubicBezTo>
                <a:cubicBezTo>
                  <a:pt x="1935774" y="82208"/>
                  <a:pt x="1965960" y="71120"/>
                  <a:pt x="1996440" y="60960"/>
                </a:cubicBezTo>
                <a:lnTo>
                  <a:pt x="2042160" y="45720"/>
                </a:lnTo>
                <a:cubicBezTo>
                  <a:pt x="2123440" y="50800"/>
                  <a:pt x="2205009" y="52435"/>
                  <a:pt x="2286000" y="60960"/>
                </a:cubicBezTo>
                <a:cubicBezTo>
                  <a:pt x="2461302" y="79413"/>
                  <a:pt x="2239797" y="76200"/>
                  <a:pt x="2362200" y="76200"/>
                </a:cubicBezTo>
              </a:path>
            </a:pathLst>
          </a:cu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486400" y="4724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q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3886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R</a:t>
            </a:r>
            <a:r>
              <a:rPr lang="en-US" sz="2400" i="1" baseline="-25000" dirty="0" err="1" smtClean="0">
                <a:latin typeface="+mj-lt"/>
              </a:rPr>
              <a:t>q</a:t>
            </a:r>
            <a:r>
              <a:rPr lang="en-US" sz="2400" i="1" dirty="0" smtClean="0">
                <a:latin typeface="+mj-lt"/>
              </a:rPr>
              <a:t>(t)</a:t>
            </a:r>
            <a:endParaRPr lang="en-US" sz="2400" i="1" baseline="-25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364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Li</a:t>
            </a:r>
            <a:r>
              <a:rPr lang="en-US" sz="2400" dirty="0" err="1"/>
              <a:t>é</a:t>
            </a:r>
            <a:r>
              <a:rPr lang="en-US" sz="2400" dirty="0" err="1" smtClean="0">
                <a:latin typeface="+mj-lt"/>
              </a:rPr>
              <a:t>nard-Wiechert</a:t>
            </a:r>
            <a:r>
              <a:rPr lang="en-US" sz="2400" dirty="0" smtClean="0">
                <a:latin typeface="+mj-lt"/>
              </a:rPr>
              <a:t> potential solutions: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340259"/>
              </p:ext>
            </p:extLst>
          </p:nvPr>
        </p:nvGraphicFramePr>
        <p:xfrm>
          <a:off x="1562100" y="766763"/>
          <a:ext cx="5715000" cy="523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9" name="数式" r:id="rId3" imgW="2311200" imgH="2057400" progId="Equation.3">
                  <p:embed/>
                </p:oleObj>
              </mc:Choice>
              <mc:Fallback>
                <p:oleObj name="数式" r:id="rId3" imgW="2311200" imgH="2057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766763"/>
                        <a:ext cx="5715000" cy="5233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781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15118"/>
              </p:ext>
            </p:extLst>
          </p:nvPr>
        </p:nvGraphicFramePr>
        <p:xfrm>
          <a:off x="246062" y="1273175"/>
          <a:ext cx="8516937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9" name="数式" r:id="rId3" imgW="3377880" imgH="1955520" progId="Equation.3">
                  <p:embed/>
                </p:oleObj>
              </mc:Choice>
              <mc:Fallback>
                <p:oleObj name="数式" r:id="rId3" imgW="3377880" imgH="19555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2" y="1273175"/>
                        <a:ext cx="8516937" cy="497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440680" y="91440"/>
            <a:ext cx="3474720" cy="2808625"/>
            <a:chOff x="5440680" y="91440"/>
            <a:chExt cx="3474720" cy="2808625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5448300" y="152400"/>
              <a:ext cx="38100" cy="2209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448300" y="2362200"/>
              <a:ext cx="33909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ight Arrow 10"/>
            <p:cNvSpPr/>
            <p:nvPr/>
          </p:nvSpPr>
          <p:spPr>
            <a:xfrm>
              <a:off x="5440680" y="2209800"/>
              <a:ext cx="2179320" cy="34455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10450" y="2438400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latin typeface="+mj-lt"/>
                </a:rPr>
                <a:t>v</a:t>
              </a:r>
              <a:r>
                <a:rPr lang="en-US" sz="2400" i="1" dirty="0" err="1" smtClean="0">
                  <a:latin typeface="+mj-lt"/>
                </a:rPr>
                <a:t>t</a:t>
              </a:r>
              <a:endParaRPr lang="en-US" sz="2400" b="1" dirty="0" smtClean="0">
                <a:latin typeface="+mj-lt"/>
              </a:endParaRPr>
            </a:p>
          </p:txBody>
        </p:sp>
        <p:cxnSp>
          <p:nvCxnSpPr>
            <p:cNvPr id="14" name="Straight Arrow Connector 13"/>
            <p:cNvCxnSpPr>
              <a:stCxn id="11" idx="1"/>
            </p:cNvCxnSpPr>
            <p:nvPr/>
          </p:nvCxnSpPr>
          <p:spPr>
            <a:xfrm flipV="1">
              <a:off x="5440680" y="152400"/>
              <a:ext cx="3093720" cy="2229677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639050" y="91440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r</a:t>
              </a:r>
            </a:p>
          </p:txBody>
        </p:sp>
        <p:cxnSp>
          <p:nvCxnSpPr>
            <p:cNvPr id="17" name="Straight Arrow Connector 16"/>
            <p:cNvCxnSpPr>
              <a:stCxn id="11" idx="3"/>
            </p:cNvCxnSpPr>
            <p:nvPr/>
          </p:nvCxnSpPr>
          <p:spPr>
            <a:xfrm flipV="1">
              <a:off x="7620000" y="152400"/>
              <a:ext cx="914400" cy="222967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8020050" y="1219200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R</a:t>
              </a:r>
              <a:r>
                <a:rPr lang="en-US" sz="2400" i="1" dirty="0" smtClean="0">
                  <a:latin typeface="+mj-lt"/>
                </a:rPr>
                <a:t>(t)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5486400" y="2209800"/>
              <a:ext cx="1276350" cy="383232"/>
            </a:xfrm>
            <a:prstGeom prst="rightArrow">
              <a:avLst/>
            </a:prstGeom>
            <a:pattFill prst="dkUpDiag">
              <a:fgClr>
                <a:srgbClr val="7030A0"/>
              </a:fgClr>
              <a:bgClr>
                <a:schemeClr val="bg1"/>
              </a:bgClr>
            </a:patt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43650" y="2438400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latin typeface="+mj-lt"/>
                </a:rPr>
                <a:t>v</a:t>
              </a:r>
              <a:r>
                <a:rPr lang="en-US" sz="2400" i="1" dirty="0" err="1" smtClean="0">
                  <a:latin typeface="+mj-lt"/>
                </a:rPr>
                <a:t>t</a:t>
              </a:r>
              <a:r>
                <a:rPr lang="en-US" sz="2400" i="1" baseline="-25000" dirty="0" err="1" smtClean="0">
                  <a:latin typeface="+mj-lt"/>
                </a:rPr>
                <a:t>r</a:t>
              </a:r>
              <a:endParaRPr lang="en-US" sz="2400" b="1" dirty="0" smtClean="0">
                <a:latin typeface="+mj-lt"/>
              </a:endParaRPr>
            </a:p>
          </p:txBody>
        </p:sp>
        <p:cxnSp>
          <p:nvCxnSpPr>
            <p:cNvPr id="23" name="Straight Arrow Connector 22"/>
            <p:cNvCxnSpPr>
              <a:stCxn id="20" idx="3"/>
            </p:cNvCxnSpPr>
            <p:nvPr/>
          </p:nvCxnSpPr>
          <p:spPr>
            <a:xfrm flipV="1">
              <a:off x="6762750" y="152400"/>
              <a:ext cx="1771650" cy="224901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400800" y="1748135"/>
              <a:ext cx="8953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R</a:t>
              </a:r>
              <a:r>
                <a:rPr lang="en-US" sz="2400" i="1" dirty="0" smtClean="0">
                  <a:latin typeface="+mj-lt"/>
                </a:rPr>
                <a:t>(</a:t>
              </a:r>
              <a:r>
                <a:rPr lang="en-US" sz="2400" i="1" dirty="0" err="1" smtClean="0">
                  <a:latin typeface="+mj-lt"/>
                </a:rPr>
                <a:t>t</a:t>
              </a:r>
              <a:r>
                <a:rPr lang="en-US" sz="2400" i="1" baseline="-25000" dirty="0" err="1" smtClean="0">
                  <a:latin typeface="+mj-lt"/>
                </a:rPr>
                <a:t>r</a:t>
              </a:r>
              <a:r>
                <a:rPr lang="en-US" sz="2400" i="1" dirty="0" smtClean="0">
                  <a:latin typeface="+mj-lt"/>
                </a:rPr>
                <a:t>)</a:t>
              </a:r>
              <a:endParaRPr lang="en-US" sz="2400" b="1" dirty="0" smtClean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03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28600" y="91440"/>
            <a:ext cx="3474720" cy="2808625"/>
            <a:chOff x="5440680" y="91440"/>
            <a:chExt cx="3474720" cy="2808625"/>
          </a:xfrm>
        </p:grpSpPr>
        <p:grpSp>
          <p:nvGrpSpPr>
            <p:cNvPr id="5" name="Group 4"/>
            <p:cNvGrpSpPr/>
            <p:nvPr/>
          </p:nvGrpSpPr>
          <p:grpSpPr>
            <a:xfrm>
              <a:off x="5440680" y="91440"/>
              <a:ext cx="3474720" cy="2808625"/>
              <a:chOff x="5440680" y="91440"/>
              <a:chExt cx="3474720" cy="2808625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 flipV="1">
                <a:off x="5448300" y="152400"/>
                <a:ext cx="38100" cy="2209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>
                <a:off x="5448300" y="2362200"/>
                <a:ext cx="33909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Right Arrow 7"/>
              <p:cNvSpPr/>
              <p:nvPr/>
            </p:nvSpPr>
            <p:spPr>
              <a:xfrm>
                <a:off x="5440680" y="2209800"/>
                <a:ext cx="2179320" cy="344554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410450" y="2438400"/>
                <a:ext cx="8953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v</a:t>
                </a:r>
                <a:r>
                  <a:rPr lang="en-US" sz="2400" i="1" dirty="0" err="1" smtClean="0">
                    <a:latin typeface="+mj-lt"/>
                  </a:rPr>
                  <a:t>t</a:t>
                </a:r>
                <a:endParaRPr lang="en-US" sz="2400" b="1" dirty="0" smtClean="0">
                  <a:latin typeface="+mj-lt"/>
                </a:endParaRPr>
              </a:p>
            </p:txBody>
          </p:sp>
          <p:cxnSp>
            <p:nvCxnSpPr>
              <p:cNvPr id="10" name="Straight Arrow Connector 9"/>
              <p:cNvCxnSpPr>
                <a:stCxn id="8" idx="1"/>
              </p:cNvCxnSpPr>
              <p:nvPr/>
            </p:nvCxnSpPr>
            <p:spPr>
              <a:xfrm flipV="1">
                <a:off x="5440680" y="152400"/>
                <a:ext cx="3093720" cy="2229677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639050" y="91440"/>
                <a:ext cx="8953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r</a:t>
                </a:r>
              </a:p>
            </p:txBody>
          </p:sp>
          <p:cxnSp>
            <p:nvCxnSpPr>
              <p:cNvPr id="12" name="Straight Arrow Connector 11"/>
              <p:cNvCxnSpPr>
                <a:stCxn id="8" idx="3"/>
              </p:cNvCxnSpPr>
              <p:nvPr/>
            </p:nvCxnSpPr>
            <p:spPr>
              <a:xfrm flipV="1">
                <a:off x="7620000" y="152400"/>
                <a:ext cx="914400" cy="222967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8020050" y="1219200"/>
                <a:ext cx="8953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R</a:t>
                </a:r>
                <a:r>
                  <a:rPr lang="en-US" sz="2400" i="1" dirty="0" smtClean="0">
                    <a:latin typeface="+mj-lt"/>
                  </a:rPr>
                  <a:t>(t)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14" name="Right Arrow 13"/>
              <p:cNvSpPr/>
              <p:nvPr/>
            </p:nvSpPr>
            <p:spPr>
              <a:xfrm>
                <a:off x="5486400" y="2209800"/>
                <a:ext cx="1276350" cy="383232"/>
              </a:xfrm>
              <a:prstGeom prst="rightArrow">
                <a:avLst/>
              </a:prstGeom>
              <a:pattFill prst="dkUpDiag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343650" y="2438400"/>
                <a:ext cx="8953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v</a:t>
                </a:r>
                <a:r>
                  <a:rPr lang="en-US" sz="2400" i="1" dirty="0" err="1" smtClean="0">
                    <a:latin typeface="+mj-lt"/>
                  </a:rPr>
                  <a:t>t</a:t>
                </a:r>
                <a:r>
                  <a:rPr lang="en-US" sz="2400" i="1" baseline="-25000" dirty="0" err="1" smtClean="0">
                    <a:latin typeface="+mj-lt"/>
                  </a:rPr>
                  <a:t>r</a:t>
                </a:r>
                <a:endParaRPr lang="en-US" sz="2400" b="1" dirty="0" smtClean="0">
                  <a:latin typeface="+mj-lt"/>
                </a:endParaRPr>
              </a:p>
            </p:txBody>
          </p:sp>
          <p:cxnSp>
            <p:nvCxnSpPr>
              <p:cNvPr id="16" name="Straight Arrow Connector 15"/>
              <p:cNvCxnSpPr>
                <a:stCxn id="14" idx="3"/>
              </p:cNvCxnSpPr>
              <p:nvPr/>
            </p:nvCxnSpPr>
            <p:spPr>
              <a:xfrm flipV="1">
                <a:off x="6762750" y="152400"/>
                <a:ext cx="1771650" cy="224901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6400800" y="1748135"/>
                <a:ext cx="8953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R</a:t>
                </a:r>
                <a:r>
                  <a:rPr lang="en-US" sz="2400" i="1" dirty="0" smtClean="0">
                    <a:latin typeface="+mj-lt"/>
                  </a:rPr>
                  <a:t>(</a:t>
                </a:r>
                <a:r>
                  <a:rPr lang="en-US" sz="2400" i="1" dirty="0" err="1" smtClean="0">
                    <a:latin typeface="+mj-lt"/>
                  </a:rPr>
                  <a:t>t</a:t>
                </a:r>
                <a:r>
                  <a:rPr lang="en-US" sz="2400" i="1" baseline="-25000" dirty="0" err="1" smtClean="0">
                    <a:latin typeface="+mj-lt"/>
                  </a:rPr>
                  <a:t>r</a:t>
                </a:r>
                <a:r>
                  <a:rPr lang="en-US" sz="2400" i="1" dirty="0" smtClean="0">
                    <a:latin typeface="+mj-lt"/>
                  </a:rPr>
                  <a:t>)</a:t>
                </a:r>
                <a:endParaRPr lang="en-US" sz="2400" b="1" dirty="0" smtClean="0">
                  <a:latin typeface="+mj-lt"/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7696200" y="1900535"/>
              <a:ext cx="6667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q</a:t>
              </a:r>
              <a:r>
                <a:rPr lang="en-US" sz="2400" i="1" dirty="0" smtClean="0"/>
                <a:t>(t)</a:t>
              </a:r>
              <a:endParaRPr lang="en-US" sz="2400" dirty="0" smtClean="0">
                <a:latin typeface="Symbol" pitchFamily="18" charset="2"/>
              </a:endParaRPr>
            </a:p>
          </p:txBody>
        </p:sp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8427833"/>
              </p:ext>
            </p:extLst>
          </p:nvPr>
        </p:nvGraphicFramePr>
        <p:xfrm>
          <a:off x="581025" y="3424238"/>
          <a:ext cx="6373813" cy="274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50" name="Equation" r:id="rId3" imgW="3124080" imgH="1307880" progId="Equation.DSMT4">
                  <p:embed/>
                </p:oleObj>
              </mc:Choice>
              <mc:Fallback>
                <p:oleObj name="Equation" r:id="rId3" imgW="3124080" imgH="1307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3424238"/>
                        <a:ext cx="6373813" cy="274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455510"/>
              </p:ext>
            </p:extLst>
          </p:nvPr>
        </p:nvGraphicFramePr>
        <p:xfrm>
          <a:off x="3962400" y="366713"/>
          <a:ext cx="4940300" cy="245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51" name="Equation" r:id="rId5" imgW="2158920" imgH="1041120" progId="Equation.DSMT4">
                  <p:embed/>
                </p:oleObj>
              </mc:Choice>
              <mc:Fallback>
                <p:oleObj name="Equation" r:id="rId5" imgW="2158920" imgH="1041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66713"/>
                        <a:ext cx="4940300" cy="245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291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04799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Li</a:t>
            </a:r>
            <a:r>
              <a:rPr lang="en-US" sz="2400" dirty="0" err="1"/>
              <a:t>é</a:t>
            </a:r>
            <a:r>
              <a:rPr lang="en-US" sz="2400" dirty="0" err="1" smtClean="0">
                <a:latin typeface="+mj-lt"/>
              </a:rPr>
              <a:t>nard-Wiechert</a:t>
            </a:r>
            <a:r>
              <a:rPr lang="en-US" sz="2400" dirty="0" smtClean="0">
                <a:latin typeface="+mj-lt"/>
              </a:rPr>
              <a:t> potentials: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438795"/>
              </p:ext>
            </p:extLst>
          </p:nvPr>
        </p:nvGraphicFramePr>
        <p:xfrm>
          <a:off x="152400" y="990600"/>
          <a:ext cx="5118100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70" name="Equation" r:id="rId3" imgW="2070000" imgH="965160" progId="Equation.DSMT4">
                  <p:embed/>
                </p:oleObj>
              </mc:Choice>
              <mc:Fallback>
                <p:oleObj name="Equation" r:id="rId3" imgW="207000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990600"/>
                        <a:ext cx="5118100" cy="2455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5486400" y="163175"/>
            <a:ext cx="3474720" cy="2808625"/>
            <a:chOff x="5440680" y="91440"/>
            <a:chExt cx="3474720" cy="2808625"/>
          </a:xfrm>
        </p:grpSpPr>
        <p:grpSp>
          <p:nvGrpSpPr>
            <p:cNvPr id="9" name="Group 8"/>
            <p:cNvGrpSpPr/>
            <p:nvPr/>
          </p:nvGrpSpPr>
          <p:grpSpPr>
            <a:xfrm>
              <a:off x="5440680" y="91440"/>
              <a:ext cx="3474720" cy="2808625"/>
              <a:chOff x="5440680" y="91440"/>
              <a:chExt cx="3474720" cy="2808625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 flipV="1">
                <a:off x="5448300" y="152400"/>
                <a:ext cx="38100" cy="2209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5448300" y="2362200"/>
                <a:ext cx="33909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ight Arrow 12"/>
              <p:cNvSpPr/>
              <p:nvPr/>
            </p:nvSpPr>
            <p:spPr>
              <a:xfrm>
                <a:off x="5440680" y="2209800"/>
                <a:ext cx="2179320" cy="344554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410450" y="2438400"/>
                <a:ext cx="8953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v</a:t>
                </a:r>
                <a:r>
                  <a:rPr lang="en-US" sz="2400" i="1" dirty="0" err="1" smtClean="0">
                    <a:latin typeface="+mj-lt"/>
                  </a:rPr>
                  <a:t>t</a:t>
                </a:r>
                <a:endParaRPr lang="en-US" sz="2400" b="1" dirty="0" smtClean="0">
                  <a:latin typeface="+mj-lt"/>
                </a:endParaRPr>
              </a:p>
            </p:txBody>
          </p:sp>
          <p:cxnSp>
            <p:nvCxnSpPr>
              <p:cNvPr id="15" name="Straight Arrow Connector 14"/>
              <p:cNvCxnSpPr>
                <a:stCxn id="13" idx="1"/>
              </p:cNvCxnSpPr>
              <p:nvPr/>
            </p:nvCxnSpPr>
            <p:spPr>
              <a:xfrm flipV="1">
                <a:off x="5440680" y="152400"/>
                <a:ext cx="3093720" cy="2229677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7639050" y="91440"/>
                <a:ext cx="8953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r</a:t>
                </a:r>
              </a:p>
            </p:txBody>
          </p:sp>
          <p:cxnSp>
            <p:nvCxnSpPr>
              <p:cNvPr id="17" name="Straight Arrow Connector 16"/>
              <p:cNvCxnSpPr>
                <a:stCxn id="13" idx="3"/>
              </p:cNvCxnSpPr>
              <p:nvPr/>
            </p:nvCxnSpPr>
            <p:spPr>
              <a:xfrm flipV="1">
                <a:off x="7620000" y="152400"/>
                <a:ext cx="914400" cy="222967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8020050" y="1219200"/>
                <a:ext cx="8953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R</a:t>
                </a:r>
                <a:r>
                  <a:rPr lang="en-US" sz="2400" i="1" dirty="0" smtClean="0">
                    <a:latin typeface="+mj-lt"/>
                  </a:rPr>
                  <a:t>(t)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19" name="Right Arrow 18"/>
              <p:cNvSpPr/>
              <p:nvPr/>
            </p:nvSpPr>
            <p:spPr>
              <a:xfrm>
                <a:off x="5486400" y="2209800"/>
                <a:ext cx="1276350" cy="383232"/>
              </a:xfrm>
              <a:prstGeom prst="rightArrow">
                <a:avLst/>
              </a:prstGeom>
              <a:pattFill prst="dkUpDiag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343650" y="2438400"/>
                <a:ext cx="8953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v</a:t>
                </a:r>
                <a:r>
                  <a:rPr lang="en-US" sz="2400" i="1" dirty="0" err="1" smtClean="0">
                    <a:latin typeface="+mj-lt"/>
                  </a:rPr>
                  <a:t>t</a:t>
                </a:r>
                <a:r>
                  <a:rPr lang="en-US" sz="2400" i="1" baseline="-25000" dirty="0" err="1" smtClean="0">
                    <a:latin typeface="+mj-lt"/>
                  </a:rPr>
                  <a:t>r</a:t>
                </a:r>
                <a:endParaRPr lang="en-US" sz="2400" b="1" dirty="0" smtClean="0">
                  <a:latin typeface="+mj-lt"/>
                </a:endParaRPr>
              </a:p>
            </p:txBody>
          </p:sp>
          <p:cxnSp>
            <p:nvCxnSpPr>
              <p:cNvPr id="21" name="Straight Arrow Connector 20"/>
              <p:cNvCxnSpPr>
                <a:stCxn id="19" idx="3"/>
              </p:cNvCxnSpPr>
              <p:nvPr/>
            </p:nvCxnSpPr>
            <p:spPr>
              <a:xfrm flipV="1">
                <a:off x="6762750" y="152400"/>
                <a:ext cx="1771650" cy="224901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6400800" y="1748135"/>
                <a:ext cx="8953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R</a:t>
                </a:r>
                <a:r>
                  <a:rPr lang="en-US" sz="2400" i="1" dirty="0" smtClean="0">
                    <a:latin typeface="+mj-lt"/>
                  </a:rPr>
                  <a:t>(</a:t>
                </a:r>
                <a:r>
                  <a:rPr lang="en-US" sz="2400" i="1" dirty="0" err="1" smtClean="0">
                    <a:latin typeface="+mj-lt"/>
                  </a:rPr>
                  <a:t>t</a:t>
                </a:r>
                <a:r>
                  <a:rPr lang="en-US" sz="2400" i="1" baseline="-25000" dirty="0" err="1" smtClean="0">
                    <a:latin typeface="+mj-lt"/>
                  </a:rPr>
                  <a:t>r</a:t>
                </a:r>
                <a:r>
                  <a:rPr lang="en-US" sz="2400" i="1" dirty="0" smtClean="0">
                    <a:latin typeface="+mj-lt"/>
                  </a:rPr>
                  <a:t>)</a:t>
                </a:r>
                <a:endParaRPr lang="en-US" sz="2400" b="1" dirty="0" smtClean="0">
                  <a:latin typeface="+mj-lt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7696200" y="1900535"/>
              <a:ext cx="6667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q</a:t>
              </a:r>
              <a:r>
                <a:rPr lang="en-US" sz="2400" i="1" dirty="0" smtClean="0"/>
                <a:t>(t)</a:t>
              </a:r>
              <a:endParaRPr lang="en-US" sz="2400" dirty="0" smtClean="0">
                <a:latin typeface="Symbol" pitchFamily="18" charset="2"/>
              </a:endParaRPr>
            </a:p>
          </p:txBody>
        </p:sp>
      </p:grp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779160"/>
              </p:ext>
            </p:extLst>
          </p:nvPr>
        </p:nvGraphicFramePr>
        <p:xfrm>
          <a:off x="827088" y="3571875"/>
          <a:ext cx="5881687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71" name="Equation" r:id="rId5" imgW="2882880" imgH="1168200" progId="Equation.DSMT4">
                  <p:embed/>
                </p:oleObj>
              </mc:Choice>
              <mc:Fallback>
                <p:oleObj name="Equation" r:id="rId5" imgW="2882880" imgH="11682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571875"/>
                        <a:ext cx="5881687" cy="245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34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24737</TotalTime>
  <Words>415</Words>
  <Application>Microsoft Office PowerPoint</Application>
  <PresentationFormat>On-screen Show (4:3)</PresentationFormat>
  <Paragraphs>126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1287</cp:revision>
  <cp:lastPrinted>2014-04-11T13:10:16Z</cp:lastPrinted>
  <dcterms:created xsi:type="dcterms:W3CDTF">2012-01-10T18:32:24Z</dcterms:created>
  <dcterms:modified xsi:type="dcterms:W3CDTF">2015-04-15T13:58:07Z</dcterms:modified>
</cp:coreProperties>
</file>