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89" r:id="rId4"/>
    <p:sldId id="390" r:id="rId5"/>
    <p:sldId id="396" r:id="rId6"/>
    <p:sldId id="391" r:id="rId7"/>
    <p:sldId id="392" r:id="rId8"/>
    <p:sldId id="393" r:id="rId9"/>
    <p:sldId id="399" r:id="rId10"/>
    <p:sldId id="400" r:id="rId11"/>
    <p:sldId id="398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413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8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hyperphysics.phy-astr.gsu.edu/hbase/tables/supcon.html#c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/>
              <a:t>9</a:t>
            </a:r>
            <a:r>
              <a:rPr lang="en-US" sz="3200" b="1" dirty="0" smtClean="0"/>
              <a:t>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aspects of </a:t>
            </a:r>
            <a:r>
              <a:rPr lang="en-US" sz="3200" b="1" dirty="0">
                <a:solidFill>
                  <a:schemeClr val="folHlink"/>
                </a:solidFill>
              </a:rPr>
              <a:t>s</a:t>
            </a:r>
            <a:r>
              <a:rPr lang="en-US" sz="3200" b="1" dirty="0" smtClean="0">
                <a:solidFill>
                  <a:schemeClr val="folHlink"/>
                </a:solidFill>
              </a:rPr>
              <a:t>uperconductivity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42560"/>
            <a:ext cx="1600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967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 (for “type I” superconductor)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143000" y="10668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22098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905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914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057400" y="766465"/>
            <a:ext cx="1066800" cy="8718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16383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2209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43000" y="28194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43000" y="39624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667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-4</a:t>
            </a:r>
            <a:r>
              <a:rPr lang="en-US" sz="2400" b="1" i="1" dirty="0" smtClean="0">
                <a:latin typeface="Symbol" pitchFamily="18" charset="2"/>
              </a:rPr>
              <a:t>p</a:t>
            </a:r>
            <a:r>
              <a:rPr lang="en-US" sz="2400" b="1" i="1" dirty="0" smtClean="0">
                <a:latin typeface="+mj-lt"/>
              </a:rPr>
              <a:t>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143000" y="3390900"/>
            <a:ext cx="914400" cy="571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57400" y="3390900"/>
            <a:ext cx="0" cy="571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5000" y="3962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1066800" y="4572000"/>
            <a:ext cx="38100" cy="1905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6800" y="5334000"/>
            <a:ext cx="2438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44196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G</a:t>
            </a:r>
            <a:r>
              <a:rPr lang="en-US" sz="2400" b="1" i="1" baseline="-25000" dirty="0" smtClean="0">
                <a:latin typeface="+mj-lt"/>
              </a:rPr>
              <a:t>S</a:t>
            </a:r>
            <a:r>
              <a:rPr lang="en-US" sz="2400" b="1" i="1" dirty="0" smtClean="0">
                <a:latin typeface="+mj-lt"/>
              </a:rPr>
              <a:t>-G</a:t>
            </a:r>
            <a:r>
              <a:rPr lang="en-US" sz="2400" b="1" i="1" baseline="-25000" dirty="0" smtClean="0">
                <a:latin typeface="+mj-lt"/>
              </a:rPr>
              <a:t>N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4500" y="483108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  <a:r>
              <a:rPr lang="en-US" sz="2400" b="1" i="1" baseline="-25000" dirty="0" smtClean="0">
                <a:latin typeface="+mj-lt"/>
              </a:rPr>
              <a:t>C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33800" y="37338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7600" y="51054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H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238327"/>
              </p:ext>
            </p:extLst>
          </p:nvPr>
        </p:nvGraphicFramePr>
        <p:xfrm>
          <a:off x="4438909" y="1115602"/>
          <a:ext cx="4095491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Equation" r:id="rId4" imgW="2374560" imgH="622080" progId="Equation.DSMT4">
                  <p:embed/>
                </p:oleObj>
              </mc:Choice>
              <mc:Fallback>
                <p:oleObj name="Equation" r:id="rId4" imgW="23745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38909" y="1115602"/>
                        <a:ext cx="4095491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2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superconducting material – exclusion of magnetic field according to the London model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44070"/>
              </p:ext>
            </p:extLst>
          </p:nvPr>
        </p:nvGraphicFramePr>
        <p:xfrm>
          <a:off x="990600" y="901700"/>
          <a:ext cx="5996493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9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1700"/>
                        <a:ext cx="5996493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916239"/>
              </p:ext>
            </p:extLst>
          </p:nvPr>
        </p:nvGraphicFramePr>
        <p:xfrm>
          <a:off x="990600" y="2921000"/>
          <a:ext cx="4775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0" name="Equation" r:id="rId5" imgW="2908080" imgH="1054080" progId="Equation.DSMT4">
                  <p:embed/>
                </p:oleObj>
              </mc:Choice>
              <mc:Fallback>
                <p:oleObj name="Equation" r:id="rId5" imgW="290808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21000"/>
                        <a:ext cx="4775200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/>
              <a:t>L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05944"/>
              </p:ext>
            </p:extLst>
          </p:nvPr>
        </p:nvGraphicFramePr>
        <p:xfrm>
          <a:off x="5908675" y="4127500"/>
          <a:ext cx="24733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1" name="Equation" r:id="rId7" imgW="1346040" imgH="241200" progId="Equation.DSMT4">
                  <p:embed/>
                </p:oleObj>
              </mc:Choice>
              <mc:Fallback>
                <p:oleObj name="Equation" r:id="rId7" imgW="1346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675" y="4127500"/>
                        <a:ext cx="24733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type I superconductors</a:t>
            </a:r>
          </a:p>
          <a:p>
            <a:r>
              <a:rPr lang="en-US" sz="2400" dirty="0">
                <a:latin typeface="+mj-lt"/>
              </a:rPr>
              <a:t>   </a:t>
            </a:r>
            <a:r>
              <a:rPr lang="en-US" sz="2000" dirty="0">
                <a:latin typeface="+mj-lt"/>
                <a:hlinkClick r:id="rId2"/>
              </a:rPr>
              <a:t>http://</a:t>
            </a:r>
            <a:r>
              <a:rPr lang="en-US" sz="2000" dirty="0" smtClean="0">
                <a:latin typeface="+mj-lt"/>
                <a:hlinkClick r:id="rId2"/>
              </a:rPr>
              <a:t>hyperphysics.phy-astr.gsu.edu/hbase/tables/supcon.html#c1</a:t>
            </a:r>
            <a:endParaRPr lang="en-US" sz="2000" dirty="0">
              <a:latin typeface="+mj-lt"/>
            </a:endParaRPr>
          </a:p>
        </p:txBody>
      </p:sp>
      <p:pic>
        <p:nvPicPr>
          <p:cNvPr id="104449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" t="16930" r="11388" b="46491"/>
          <a:stretch/>
        </p:blipFill>
        <p:spPr bwMode="auto">
          <a:xfrm>
            <a:off x="990600" y="838200"/>
            <a:ext cx="6874790" cy="389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" t="69579" r="11388" b="15211"/>
          <a:stretch/>
        </p:blipFill>
        <p:spPr bwMode="auto">
          <a:xfrm>
            <a:off x="1021080" y="4800600"/>
            <a:ext cx="6874790" cy="161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73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105474" name="Picture 2" descr="http://www.magnet.fsu.edu/education/tutorials/magnetacademy/superconductivity101/images/superconductivity-meiss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66675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3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tunneling current between two superconductors</a:t>
            </a:r>
          </a:p>
        </p:txBody>
      </p:sp>
      <p:sp>
        <p:nvSpPr>
          <p:cNvPr id="6" name="Cube 5"/>
          <p:cNvSpPr/>
          <p:nvPr/>
        </p:nvSpPr>
        <p:spPr>
          <a:xfrm>
            <a:off x="15240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8100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2133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1600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290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81400" y="4114800"/>
            <a:ext cx="0" cy="114300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76600" y="52578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DA32AA"/>
                </a:solidFill>
                <a:latin typeface="+mj-lt"/>
              </a:rPr>
              <a:t>B</a:t>
            </a:r>
            <a:r>
              <a:rPr lang="en-US" sz="2400" b="1" baseline="-25000" dirty="0" err="1" smtClean="0">
                <a:solidFill>
                  <a:srgbClr val="DA32AA"/>
                </a:solidFill>
                <a:latin typeface="+mj-lt"/>
              </a:rPr>
              <a:t>z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248400" y="3886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91400" y="3657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1143000"/>
            <a:ext cx="80200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9050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DA32AA"/>
                </a:solidFill>
                <a:latin typeface="+mj-lt"/>
              </a:rPr>
              <a:t>B</a:t>
            </a:r>
            <a:r>
              <a:rPr lang="en-US" sz="2400" b="1" baseline="-25000" dirty="0" err="1" smtClean="0">
                <a:solidFill>
                  <a:srgbClr val="DA32AA"/>
                </a:solidFill>
                <a:latin typeface="+mj-lt"/>
              </a:rPr>
              <a:t>z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2400" y="34290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1443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left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right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1443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Junction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2971800"/>
            <a:ext cx="4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73655"/>
              </p:ext>
            </p:extLst>
          </p:nvPr>
        </p:nvGraphicFramePr>
        <p:xfrm>
          <a:off x="1752600" y="4572000"/>
          <a:ext cx="6026150" cy="1640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Equation" r:id="rId4" imgW="2705040" imgH="736560" progId="Equation.DSMT4">
                  <p:embed/>
                </p:oleObj>
              </mc:Choice>
              <mc:Fallback>
                <p:oleObj name="Equation" r:id="rId4" imgW="270504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4572000"/>
                        <a:ext cx="6026150" cy="1640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697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810177"/>
              </p:ext>
            </p:extLst>
          </p:nvPr>
        </p:nvGraphicFramePr>
        <p:xfrm>
          <a:off x="304800" y="4459288"/>
          <a:ext cx="8656638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9" name="Equation" r:id="rId3" imgW="3886200" imgH="838080" progId="Equation.DSMT4">
                  <p:embed/>
                </p:oleObj>
              </mc:Choice>
              <mc:Fallback>
                <p:oleObj name="Equation" r:id="rId3" imgW="38862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59288"/>
                        <a:ext cx="8656638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762000"/>
            <a:ext cx="794385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1905000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A</a:t>
            </a:r>
            <a:r>
              <a:rPr lang="en-US" sz="2400" b="1" baseline="-25000" dirty="0">
                <a:solidFill>
                  <a:srgbClr val="DA32AA"/>
                </a:solidFill>
                <a:latin typeface="+mj-lt"/>
              </a:rPr>
              <a:t>y</a:t>
            </a:r>
            <a:endParaRPr lang="en-US" sz="2400" b="1" dirty="0" smtClean="0">
              <a:solidFill>
                <a:srgbClr val="DA32AA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34290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1443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left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1447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Supercon</a:t>
            </a:r>
            <a:r>
              <a:rPr lang="en-US" sz="2400" dirty="0" smtClean="0">
                <a:latin typeface="+mj-lt"/>
              </a:rPr>
              <a:t> right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7200" y="1443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0" y="2971800"/>
            <a:ext cx="470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342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6" name="Cube 5"/>
          <p:cNvSpPr/>
          <p:nvPr/>
        </p:nvSpPr>
        <p:spPr>
          <a:xfrm>
            <a:off x="1524000" y="990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3810000" y="990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5200" y="990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457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248400" y="2743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91400" y="2514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1200" y="175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175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398979"/>
              </p:ext>
            </p:extLst>
          </p:nvPr>
        </p:nvGraphicFramePr>
        <p:xfrm>
          <a:off x="617538" y="3276600"/>
          <a:ext cx="7764462" cy="285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3" name="Equation" r:id="rId3" imgW="4152600" imgH="1523880" progId="Equation.DSMT4">
                  <p:embed/>
                </p:oleObj>
              </mc:Choice>
              <mc:Fallback>
                <p:oleObj name="Equation" r:id="rId3" imgW="415260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3276600"/>
                        <a:ext cx="7764462" cy="285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1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218283"/>
              </p:ext>
            </p:extLst>
          </p:nvPr>
        </p:nvGraphicFramePr>
        <p:xfrm>
          <a:off x="1066800" y="914400"/>
          <a:ext cx="6958013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8" name="Equation" r:id="rId3" imgW="3720960" imgH="1218960" progId="Equation.DSMT4">
                  <p:embed/>
                </p:oleObj>
              </mc:Choice>
              <mc:Fallback>
                <p:oleObj name="Equation" r:id="rId3" imgW="372096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6958013" cy="228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420974"/>
              </p:ext>
            </p:extLst>
          </p:nvPr>
        </p:nvGraphicFramePr>
        <p:xfrm>
          <a:off x="1066800" y="3290887"/>
          <a:ext cx="4773613" cy="318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9" name="Equation" r:id="rId5" imgW="2552400" imgH="1701720" progId="Equation.DSMT4">
                  <p:embed/>
                </p:oleObj>
              </mc:Choice>
              <mc:Fallback>
                <p:oleObj name="Equation" r:id="rId5" imgW="2552400" imgH="1701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90887"/>
                        <a:ext cx="4773613" cy="318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9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439802"/>
              </p:ext>
            </p:extLst>
          </p:nvPr>
        </p:nvGraphicFramePr>
        <p:xfrm>
          <a:off x="506412" y="584200"/>
          <a:ext cx="8408988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3" name="Equation" r:id="rId3" imgW="4495680" imgH="812520" progId="Equation.DSMT4">
                  <p:embed/>
                </p:oleObj>
              </mc:Choice>
              <mc:Fallback>
                <p:oleObj name="Equation" r:id="rId3" imgW="449568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" y="584200"/>
                        <a:ext cx="8408988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be 6"/>
          <p:cNvSpPr/>
          <p:nvPr/>
        </p:nvSpPr>
        <p:spPr>
          <a:xfrm>
            <a:off x="1524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2438400" y="21336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21336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76800" y="38862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3657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2895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21336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90800" y="21336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2133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5600" y="21336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57400" y="26670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02159"/>
              </p:ext>
            </p:extLst>
          </p:nvPr>
        </p:nvGraphicFramePr>
        <p:xfrm>
          <a:off x="631825" y="4267200"/>
          <a:ext cx="769620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4" name="Equation" r:id="rId5" imgW="4114800" imgH="1143000" progId="Equation.DSMT4">
                  <p:embed/>
                </p:oleObj>
              </mc:Choice>
              <mc:Fallback>
                <p:oleObj name="Equation" r:id="rId5" imgW="41148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4267200"/>
                        <a:ext cx="769620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943847"/>
              </p:ext>
            </p:extLst>
          </p:nvPr>
        </p:nvGraphicFramePr>
        <p:xfrm>
          <a:off x="4995862" y="1993900"/>
          <a:ext cx="39195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5" name="Equation" r:id="rId7" imgW="2095200" imgH="888840" progId="Equation.DSMT4">
                  <p:embed/>
                </p:oleObj>
              </mc:Choice>
              <mc:Fallback>
                <p:oleObj name="Equation" r:id="rId7" imgW="20952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2" y="1993900"/>
                        <a:ext cx="3919538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>
            <a:endCxn id="22" idx="2"/>
          </p:cNvCxnSpPr>
          <p:nvPr/>
        </p:nvCxnSpPr>
        <p:spPr>
          <a:xfrm>
            <a:off x="1981200" y="31242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4267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762000"/>
            <a:ext cx="8411826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6" name="Cube 5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42246"/>
              </p:ext>
            </p:extLst>
          </p:nvPr>
        </p:nvGraphicFramePr>
        <p:xfrm>
          <a:off x="1463979" y="2738735"/>
          <a:ext cx="5772151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6" name="Equation" r:id="rId3" imgW="3085920" imgH="1307880" progId="Equation.DSMT4">
                  <p:embed/>
                </p:oleObj>
              </mc:Choice>
              <mc:Fallback>
                <p:oleObj name="Equation" r:id="rId3" imgW="30859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979" y="2738735"/>
                        <a:ext cx="5772151" cy="24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043296"/>
              </p:ext>
            </p:extLst>
          </p:nvPr>
        </p:nvGraphicFramePr>
        <p:xfrm>
          <a:off x="1524000" y="5167313"/>
          <a:ext cx="64135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7" name="Equation" r:id="rId5" imgW="3429000" imgH="634680" progId="Equation.DSMT4">
                  <p:embed/>
                </p:oleObj>
              </mc:Choice>
              <mc:Fallback>
                <p:oleObj name="Equation" r:id="rId5" imgW="34290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67313"/>
                        <a:ext cx="64135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8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40855"/>
              </p:ext>
            </p:extLst>
          </p:nvPr>
        </p:nvGraphicFramePr>
        <p:xfrm>
          <a:off x="609600" y="2760663"/>
          <a:ext cx="57721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2" name="Equation" r:id="rId3" imgW="3085920" imgH="393480" progId="Equation.DSMT4">
                  <p:embed/>
                </p:oleObj>
              </mc:Choice>
              <mc:Fallback>
                <p:oleObj name="Equation" r:id="rId3" imgW="3085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60663"/>
                        <a:ext cx="57721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73616"/>
              </p:ext>
            </p:extLst>
          </p:nvPr>
        </p:nvGraphicFramePr>
        <p:xfrm>
          <a:off x="565150" y="3733800"/>
          <a:ext cx="82883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3" name="Equation" r:id="rId5" imgW="3720960" imgH="507960" progId="Equation.DSMT4">
                  <p:embed/>
                </p:oleObj>
              </mc:Choice>
              <mc:Fallback>
                <p:oleObj name="Equation" r:id="rId5" imgW="3720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733800"/>
                        <a:ext cx="828833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8" name="Cube 7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380246"/>
              </p:ext>
            </p:extLst>
          </p:nvPr>
        </p:nvGraphicFramePr>
        <p:xfrm>
          <a:off x="500063" y="5638800"/>
          <a:ext cx="536733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4" name="Equation" r:id="rId7" imgW="2869920" imgH="393480" progId="Equation.DSMT4">
                  <p:embed/>
                </p:oleObj>
              </mc:Choice>
              <mc:Fallback>
                <p:oleObj name="Equation" r:id="rId7" imgW="286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638800"/>
                        <a:ext cx="536733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42118"/>
              </p:ext>
            </p:extLst>
          </p:nvPr>
        </p:nvGraphicFramePr>
        <p:xfrm>
          <a:off x="587375" y="4876800"/>
          <a:ext cx="6292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5" name="Equation" r:id="rId9" imgW="3365280" imgH="457200" progId="Equation.DSMT4">
                  <p:embed/>
                </p:oleObj>
              </mc:Choice>
              <mc:Fallback>
                <p:oleObj name="Equation" r:id="rId9" imgW="3365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4876800"/>
                        <a:ext cx="62928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5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sp>
        <p:nvSpPr>
          <p:cNvPr id="8" name="Cube 7"/>
          <p:cNvSpPr/>
          <p:nvPr/>
        </p:nvSpPr>
        <p:spPr>
          <a:xfrm>
            <a:off x="152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2438400" y="685800"/>
            <a:ext cx="1981200" cy="1752600"/>
          </a:xfrm>
          <a:prstGeom prst="cub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6858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2438400"/>
            <a:ext cx="914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209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144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524000" y="685800"/>
            <a:ext cx="4572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90800" y="685800"/>
            <a:ext cx="4191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430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L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6858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1219200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50720" y="1676400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896267"/>
              </p:ext>
            </p:extLst>
          </p:nvPr>
        </p:nvGraphicFramePr>
        <p:xfrm>
          <a:off x="457200" y="3659151"/>
          <a:ext cx="764857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4" name="Equation" r:id="rId3" imgW="4089240" imgH="1523880" progId="Equation.DSMT4">
                  <p:embed/>
                </p:oleObj>
              </mc:Choice>
              <mc:Fallback>
                <p:oleObj name="Equation" r:id="rId3" imgW="408924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9151"/>
                        <a:ext cx="764857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570971"/>
              </p:ext>
            </p:extLst>
          </p:nvPr>
        </p:nvGraphicFramePr>
        <p:xfrm>
          <a:off x="457200" y="2710340"/>
          <a:ext cx="6292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5" name="Equation" r:id="rId5" imgW="3365280" imgH="609480" progId="Equation.DSMT4">
                  <p:embed/>
                </p:oleObj>
              </mc:Choice>
              <mc:Fallback>
                <p:oleObj name="Equation" r:id="rId5" imgW="33652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10340"/>
                        <a:ext cx="62928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64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Josephson junction  -- continued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295400"/>
            <a:ext cx="8629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9020" y="128016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T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4567535"/>
            <a:ext cx="85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F/F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257800"/>
            <a:ext cx="8734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This very sensitive “SQUID” technology has been used in scanning probe techniques.    See for example, J. R. </a:t>
            </a:r>
            <a:r>
              <a:rPr lang="en-US" sz="2400" dirty="0" err="1" smtClean="0">
                <a:latin typeface="+mj-lt"/>
              </a:rPr>
              <a:t>Kirtley</a:t>
            </a:r>
            <a:r>
              <a:rPr lang="en-US" sz="2400" dirty="0" smtClean="0">
                <a:latin typeface="+mj-lt"/>
              </a:rPr>
              <a:t>, Rep. </a:t>
            </a:r>
            <a:r>
              <a:rPr lang="en-US" sz="2400" dirty="0" err="1" smtClean="0">
                <a:latin typeface="+mj-lt"/>
              </a:rPr>
              <a:t>Prog</a:t>
            </a:r>
            <a:r>
              <a:rPr lang="en-US" sz="2400" dirty="0" smtClean="0">
                <a:latin typeface="+mj-lt"/>
              </a:rPr>
              <a:t>. Physics 73, 126501 (2010).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200" y="304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SQUID =</a:t>
            </a:r>
            <a:r>
              <a:rPr lang="en-US" sz="2400" i="1" dirty="0" smtClean="0"/>
              <a:t>superconducting </a:t>
            </a:r>
            <a:r>
              <a:rPr lang="en-US" sz="2400" i="1" dirty="0"/>
              <a:t>quantum interference device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54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495300"/>
            <a:ext cx="75438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topic:   Electromagnetic properties of superconductors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Ref:D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Teplitz</a:t>
            </a:r>
            <a:r>
              <a:rPr lang="en-US" sz="2400" dirty="0" smtClean="0">
                <a:latin typeface="+mj-lt"/>
              </a:rPr>
              <a:t>, editor, Electromagnetism – paths to research,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Plenum Press (1982); Chapter 1 written by Brian Schwartz and Sonia </a:t>
            </a:r>
            <a:r>
              <a:rPr lang="en-US" sz="2400" dirty="0" err="1" smtClean="0">
                <a:latin typeface="+mj-lt"/>
              </a:rPr>
              <a:t>Frota</a:t>
            </a:r>
            <a:r>
              <a:rPr lang="en-US" sz="2400" dirty="0" smtClean="0">
                <a:latin typeface="+mj-lt"/>
              </a:rPr>
              <a:t>-Pessoa</a:t>
            </a:r>
          </a:p>
        </p:txBody>
      </p:sp>
      <p:pic>
        <p:nvPicPr>
          <p:cNvPr id="97282" name="Picture 2" descr="http://hyperphysics.phy-astr.gsu.edu/hbase/solids/imgsol/mers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4038600"/>
            <a:ext cx="24669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" y="2133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History:</a:t>
            </a:r>
          </a:p>
          <a:p>
            <a:pPr lvl="1"/>
            <a:r>
              <a:rPr lang="en-US" sz="2400" dirty="0" smtClean="0">
                <a:latin typeface="+mj-lt"/>
              </a:rPr>
              <a:t>1908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 successfully </a:t>
            </a:r>
            <a:r>
              <a:rPr lang="en-US" sz="2400" dirty="0" err="1" smtClean="0">
                <a:latin typeface="+mj-lt"/>
              </a:rPr>
              <a:t>liquified</a:t>
            </a:r>
            <a:r>
              <a:rPr lang="en-US" sz="2400" dirty="0" smtClean="0">
                <a:latin typeface="+mj-lt"/>
              </a:rPr>
              <a:t> He</a:t>
            </a:r>
          </a:p>
          <a:p>
            <a:pPr lvl="1"/>
            <a:r>
              <a:rPr lang="en-US" sz="2400" dirty="0" smtClean="0">
                <a:latin typeface="+mj-lt"/>
              </a:rPr>
              <a:t>1911   H. </a:t>
            </a:r>
            <a:r>
              <a:rPr lang="en-US" sz="2400" dirty="0" err="1" smtClean="0">
                <a:latin typeface="+mj-lt"/>
              </a:rPr>
              <a:t>Kamerlingh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Onnes</a:t>
            </a:r>
            <a:r>
              <a:rPr lang="en-US" sz="2400" dirty="0" smtClean="0">
                <a:latin typeface="+mj-lt"/>
              </a:rPr>
              <a:t> discovered that Hg at 4.2 K has vanishing resistance</a:t>
            </a:r>
          </a:p>
          <a:p>
            <a:pPr lvl="1"/>
            <a:r>
              <a:rPr lang="en-US" sz="2400" dirty="0" smtClean="0">
                <a:latin typeface="+mj-lt"/>
              </a:rPr>
              <a:t>1957 Theory of superconductivity by Bardeen, Cooper, and Schrieffer</a:t>
            </a:r>
          </a:p>
        </p:txBody>
      </p:sp>
    </p:spTree>
    <p:extLst>
      <p:ext uri="{BB962C8B-B14F-4D97-AF65-F5344CB8AC3E}">
        <p14:creationId xmlns:p14="http://schemas.microsoft.com/office/powerpoint/2010/main" val="3010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50716"/>
              </p:ext>
            </p:extLst>
          </p:nvPr>
        </p:nvGraphicFramePr>
        <p:xfrm>
          <a:off x="914400" y="685800"/>
          <a:ext cx="514985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1" name="Equation" r:id="rId3" imgW="3136680" imgH="1447560" progId="Equation.DSMT4">
                  <p:embed/>
                </p:oleObj>
              </mc:Choice>
              <mc:Fallback>
                <p:oleObj name="Equation" r:id="rId3" imgW="3136680" imgH="1447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5149850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719712"/>
              </p:ext>
            </p:extLst>
          </p:nvPr>
        </p:nvGraphicFramePr>
        <p:xfrm>
          <a:off x="965200" y="3208337"/>
          <a:ext cx="6045200" cy="34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82" name="Equation" r:id="rId5" imgW="3682800" imgH="2082600" progId="Equation.DSMT4">
                  <p:embed/>
                </p:oleObj>
              </mc:Choice>
              <mc:Fallback>
                <p:oleObj name="Equation" r:id="rId5" imgW="368280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208337"/>
                        <a:ext cx="6045200" cy="342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4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7" y="152400"/>
            <a:ext cx="785812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phenomenological theories &lt; 1957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896110"/>
              </p:ext>
            </p:extLst>
          </p:nvPr>
        </p:nvGraphicFramePr>
        <p:xfrm>
          <a:off x="685800" y="533400"/>
          <a:ext cx="6045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9" name="Equation" r:id="rId3" imgW="3682800" imgH="3479760" progId="Equation.DSMT4">
                  <p:embed/>
                </p:oleObj>
              </mc:Choice>
              <mc:Fallback>
                <p:oleObj name="Equation" r:id="rId3" imgW="3682800" imgH="3479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6045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9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73385"/>
              </p:ext>
            </p:extLst>
          </p:nvPr>
        </p:nvGraphicFramePr>
        <p:xfrm>
          <a:off x="838200" y="749299"/>
          <a:ext cx="6045200" cy="412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7" name="Equation" r:id="rId3" imgW="3682800" imgH="2514600" progId="Equation.DSMT4">
                  <p:embed/>
                </p:oleObj>
              </mc:Choice>
              <mc:Fallback>
                <p:oleObj name="Equation" r:id="rId3" imgW="368280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49299"/>
                        <a:ext cx="6045200" cy="4127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707333"/>
              </p:ext>
            </p:extLst>
          </p:nvPr>
        </p:nvGraphicFramePr>
        <p:xfrm>
          <a:off x="889000" y="5029200"/>
          <a:ext cx="77978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28" name="Equation" r:id="rId5" imgW="4749480" imgH="660240" progId="Equation.DSMT4">
                  <p:embed/>
                </p:oleObj>
              </mc:Choice>
              <mc:Fallback>
                <p:oleObj name="Equation" r:id="rId5" imgW="474948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5029200"/>
                        <a:ext cx="77978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0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793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London model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281361"/>
              </p:ext>
            </p:extLst>
          </p:nvPr>
        </p:nvGraphicFramePr>
        <p:xfrm>
          <a:off x="990600" y="762000"/>
          <a:ext cx="5357813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4" name="Equation" r:id="rId3" imgW="3263760" imgH="1168200" progId="Equation.DSMT4">
                  <p:embed/>
                </p:oleObj>
              </mc:Choice>
              <mc:Fallback>
                <p:oleObj name="Equation" r:id="rId3" imgW="326376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5357813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08696"/>
              </p:ext>
            </p:extLst>
          </p:nvPr>
        </p:nvGraphicFramePr>
        <p:xfrm>
          <a:off x="955675" y="2768600"/>
          <a:ext cx="63595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5" name="Equation" r:id="rId5" imgW="3873240" imgH="1054080" progId="Equation.DSMT4">
                  <p:embed/>
                </p:oleObj>
              </mc:Choice>
              <mc:Fallback>
                <p:oleObj name="Equation" r:id="rId5" imgW="3873240" imgH="1054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768600"/>
                        <a:ext cx="635952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87880" y="4724400"/>
            <a:ext cx="1143000" cy="1676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  <a:alpha val="29000"/>
                  <a:lumMod val="0"/>
                  <a:lumOff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0880" y="4724400"/>
            <a:ext cx="39624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>
            <a:off x="2087880" y="556260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5181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7400" y="5181600"/>
            <a:ext cx="117348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2200" y="4724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l</a:t>
            </a:r>
            <a:r>
              <a:rPr lang="en-US" sz="2400" baseline="-25000" dirty="0" err="1" smtClean="0"/>
              <a:t>L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4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Magnetization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48105"/>
              </p:ext>
            </p:extLst>
          </p:nvPr>
        </p:nvGraphicFramePr>
        <p:xfrm>
          <a:off x="998538" y="762000"/>
          <a:ext cx="7486650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1" name="Equation" r:id="rId3" imgW="4559040" imgH="3492360" progId="Equation.DSMT4">
                  <p:embed/>
                </p:oleObj>
              </mc:Choice>
              <mc:Fallback>
                <p:oleObj name="Equation" r:id="rId3" imgW="4559040" imgH="349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762000"/>
                        <a:ext cx="7486650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3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25426</TotalTime>
  <Words>511</Words>
  <Application>Microsoft Office PowerPoint</Application>
  <PresentationFormat>On-screen Show (4:3)</PresentationFormat>
  <Paragraphs>165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1325</cp:revision>
  <cp:lastPrinted>2015-04-17T02:05:47Z</cp:lastPrinted>
  <dcterms:created xsi:type="dcterms:W3CDTF">2012-01-10T18:32:24Z</dcterms:created>
  <dcterms:modified xsi:type="dcterms:W3CDTF">2015-04-17T13:59:56Z</dcterms:modified>
</cp:coreProperties>
</file>