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96" r:id="rId2"/>
    <p:sldId id="354" r:id="rId3"/>
    <p:sldId id="389" r:id="rId4"/>
    <p:sldId id="390" r:id="rId5"/>
    <p:sldId id="396" r:id="rId6"/>
    <p:sldId id="391" r:id="rId7"/>
    <p:sldId id="392" r:id="rId8"/>
    <p:sldId id="393" r:id="rId9"/>
    <p:sldId id="399" r:id="rId10"/>
    <p:sldId id="400" r:id="rId11"/>
    <p:sldId id="398" r:id="rId12"/>
    <p:sldId id="401" r:id="rId13"/>
    <p:sldId id="402" r:id="rId14"/>
    <p:sldId id="403" r:id="rId15"/>
    <p:sldId id="404" r:id="rId16"/>
    <p:sldId id="405" r:id="rId17"/>
    <p:sldId id="406" r:id="rId18"/>
    <p:sldId id="407" r:id="rId19"/>
    <p:sldId id="408" r:id="rId20"/>
    <p:sldId id="409" r:id="rId21"/>
    <p:sldId id="410" r:id="rId22"/>
    <p:sldId id="411" r:id="rId23"/>
    <p:sldId id="412" r:id="rId24"/>
    <p:sldId id="413" r:id="rId2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  <a:srgbClr val="FC481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65" d="100"/>
          <a:sy n="65" d="100"/>
        </p:scale>
        <p:origin x="896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4/17/2015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4813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04/17/2015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04/17/2015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04/17/2015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04/17/2015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04/17/2015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04/17/2015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712  Spring 2015 -- Lecture 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://hyperphysics.phy-astr.gsu.edu/hbase/tables/supcon.html#c1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1.png"/><Relationship Id="rId4" Type="http://schemas.openxmlformats.org/officeDocument/2006/relationships/image" Target="../media/image20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2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3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8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26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34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762000"/>
            <a:ext cx="8839200" cy="403187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712 Electrodynamics</a:t>
            </a:r>
          </a:p>
          <a:p>
            <a:pPr algn="ctr"/>
            <a:r>
              <a:rPr lang="en-US" sz="3200" b="1" dirty="0"/>
              <a:t>9</a:t>
            </a:r>
            <a:r>
              <a:rPr lang="en-US" sz="3200" b="1" dirty="0" smtClean="0"/>
              <a:t>-9:50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33: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 algn="ctr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Special Topics in Electrodynamics:</a:t>
            </a:r>
          </a:p>
          <a:p>
            <a:pPr marL="457200" lvl="2" algn="ctr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Electromagnetic aspects of </a:t>
            </a:r>
            <a:r>
              <a:rPr lang="en-US" sz="3200" b="1" dirty="0">
                <a:solidFill>
                  <a:schemeClr val="folHlink"/>
                </a:solidFill>
              </a:rPr>
              <a:t>s</a:t>
            </a:r>
            <a:r>
              <a:rPr lang="en-US" sz="3200" b="1" dirty="0" smtClean="0">
                <a:solidFill>
                  <a:schemeClr val="folHlink"/>
                </a:solidFill>
              </a:rPr>
              <a:t>uperconductivity</a:t>
            </a:r>
            <a:endParaRPr lang="en-US" sz="2800" b="1" dirty="0" smtClean="0">
              <a:solidFill>
                <a:schemeClr val="folHlink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04/17/2015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5242560"/>
            <a:ext cx="1600200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73967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Magnetization field (for “type I” superconductor)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1143000" y="1066800"/>
            <a:ext cx="0" cy="1143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143000" y="2209800"/>
            <a:ext cx="2438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733800" y="1905000"/>
            <a:ext cx="1752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9600" y="914400"/>
            <a:ext cx="1752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B</a:t>
            </a: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2057400" y="766465"/>
            <a:ext cx="1066800" cy="87183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057400" y="1638300"/>
            <a:ext cx="0" cy="5715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05000" y="2209800"/>
            <a:ext cx="1752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H</a:t>
            </a:r>
            <a:r>
              <a:rPr lang="en-US" sz="2400" b="1" i="1" baseline="-25000" dirty="0" smtClean="0">
                <a:latin typeface="+mj-lt"/>
              </a:rPr>
              <a:t>C</a:t>
            </a:r>
            <a:endParaRPr lang="en-US" sz="2400" b="1" i="1" dirty="0" smtClean="0">
              <a:latin typeface="+mj-lt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1143000" y="2819400"/>
            <a:ext cx="0" cy="1143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143000" y="3962400"/>
            <a:ext cx="2438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28600" y="2667000"/>
            <a:ext cx="1752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-4</a:t>
            </a:r>
            <a:r>
              <a:rPr lang="en-US" sz="2400" b="1" i="1" dirty="0" smtClean="0">
                <a:latin typeface="Symbol" pitchFamily="18" charset="2"/>
              </a:rPr>
              <a:t>p</a:t>
            </a:r>
            <a:r>
              <a:rPr lang="en-US" sz="2400" b="1" i="1" dirty="0" smtClean="0">
                <a:latin typeface="+mj-lt"/>
              </a:rPr>
              <a:t>M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1143000" y="3390900"/>
            <a:ext cx="914400" cy="5715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057400" y="3390900"/>
            <a:ext cx="0" cy="5715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905000" y="3962400"/>
            <a:ext cx="1752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H</a:t>
            </a:r>
            <a:r>
              <a:rPr lang="en-US" sz="2400" b="1" i="1" baseline="-25000" dirty="0" smtClean="0">
                <a:latin typeface="+mj-lt"/>
              </a:rPr>
              <a:t>C</a:t>
            </a:r>
            <a:endParaRPr lang="en-US" sz="2400" b="1" i="1" dirty="0" smtClean="0">
              <a:latin typeface="+mj-lt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 flipV="1">
            <a:off x="1066800" y="4572000"/>
            <a:ext cx="38100" cy="1905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1066800" y="5334000"/>
            <a:ext cx="2438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6200" y="4419600"/>
            <a:ext cx="1752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G</a:t>
            </a:r>
            <a:r>
              <a:rPr lang="en-US" sz="2400" b="1" i="1" baseline="-25000" dirty="0" smtClean="0">
                <a:latin typeface="+mj-lt"/>
              </a:rPr>
              <a:t>S</a:t>
            </a:r>
            <a:r>
              <a:rPr lang="en-US" sz="2400" b="1" i="1" dirty="0" smtClean="0">
                <a:latin typeface="+mj-lt"/>
              </a:rPr>
              <a:t>-G</a:t>
            </a:r>
            <a:r>
              <a:rPr lang="en-US" sz="2400" b="1" i="1" baseline="-25000" dirty="0" smtClean="0">
                <a:latin typeface="+mj-lt"/>
              </a:rPr>
              <a:t>N</a:t>
            </a:r>
            <a:endParaRPr lang="en-US" sz="2400" b="1" i="1" dirty="0" smtClean="0"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14500" y="4831080"/>
            <a:ext cx="1752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H</a:t>
            </a:r>
            <a:r>
              <a:rPr lang="en-US" sz="2400" b="1" i="1" baseline="-25000" dirty="0" smtClean="0">
                <a:latin typeface="+mj-lt"/>
              </a:rPr>
              <a:t>C</a:t>
            </a:r>
            <a:endParaRPr lang="en-US" sz="2400" b="1" i="1" dirty="0" smtClean="0">
              <a:latin typeface="+mj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733800" y="3733800"/>
            <a:ext cx="1752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H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657600" y="5105400"/>
            <a:ext cx="1752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H</a:t>
            </a: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6238327"/>
              </p:ext>
            </p:extLst>
          </p:nvPr>
        </p:nvGraphicFramePr>
        <p:xfrm>
          <a:off x="4438909" y="1115602"/>
          <a:ext cx="4095491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97" name="Equation" r:id="rId4" imgW="2374560" imgH="622080" progId="Equation.DSMT4">
                  <p:embed/>
                </p:oleObj>
              </mc:Choice>
              <mc:Fallback>
                <p:oleObj name="Equation" r:id="rId4" imgW="237456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438909" y="1115602"/>
                        <a:ext cx="4095491" cy="1073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1422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47935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Behavior of superconducting material – exclusion of magnetic field according to the London model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5944070"/>
              </p:ext>
            </p:extLst>
          </p:nvPr>
        </p:nvGraphicFramePr>
        <p:xfrm>
          <a:off x="990600" y="901700"/>
          <a:ext cx="5996493" cy="214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59" name="Equation" r:id="rId3" imgW="3263760" imgH="1168200" progId="Equation.DSMT4">
                  <p:embed/>
                </p:oleObj>
              </mc:Choice>
              <mc:Fallback>
                <p:oleObj name="Equation" r:id="rId3" imgW="3263760" imgH="1168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901700"/>
                        <a:ext cx="5996493" cy="214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1916239"/>
              </p:ext>
            </p:extLst>
          </p:nvPr>
        </p:nvGraphicFramePr>
        <p:xfrm>
          <a:off x="990600" y="2921000"/>
          <a:ext cx="4775200" cy="172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60" name="Equation" r:id="rId5" imgW="2908080" imgH="1054080" progId="Equation.DSMT4">
                  <p:embed/>
                </p:oleObj>
              </mc:Choice>
              <mc:Fallback>
                <p:oleObj name="Equation" r:id="rId5" imgW="2908080" imgH="1054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921000"/>
                        <a:ext cx="4775200" cy="172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2087880" y="4724400"/>
            <a:ext cx="1143000" cy="16764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100000">
                <a:schemeClr val="accent1">
                  <a:tint val="44500"/>
                  <a:satMod val="160000"/>
                  <a:alpha val="29000"/>
                  <a:lumMod val="0"/>
                  <a:lumOff val="10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30880" y="4724400"/>
            <a:ext cx="3962400" cy="1676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8" idx="1"/>
          </p:cNvCxnSpPr>
          <p:nvPr/>
        </p:nvCxnSpPr>
        <p:spPr>
          <a:xfrm>
            <a:off x="2087880" y="5562600"/>
            <a:ext cx="3505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562600" y="51816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x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057400" y="5181600"/>
            <a:ext cx="1173480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362200" y="47244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Symbol" pitchFamily="18" charset="2"/>
              </a:rPr>
              <a:t>l</a:t>
            </a:r>
            <a:r>
              <a:rPr lang="en-US" sz="2400" baseline="-25000" dirty="0" err="1" smtClean="0"/>
              <a:t>L</a:t>
            </a:r>
            <a:endParaRPr lang="en-US" sz="2400" dirty="0" smtClean="0">
              <a:latin typeface="Symbol" pitchFamily="18" charset="2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2205944"/>
              </p:ext>
            </p:extLst>
          </p:nvPr>
        </p:nvGraphicFramePr>
        <p:xfrm>
          <a:off x="5908675" y="4127500"/>
          <a:ext cx="247332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61" name="Equation" r:id="rId7" imgW="1346040" imgH="241200" progId="Equation.DSMT4">
                  <p:embed/>
                </p:oleObj>
              </mc:Choice>
              <mc:Fallback>
                <p:oleObj name="Equation" r:id="rId7" imgW="134604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8675" y="4127500"/>
                        <a:ext cx="2473325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43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762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Examples of type I superconductors</a:t>
            </a:r>
          </a:p>
          <a:p>
            <a:r>
              <a:rPr lang="en-US" sz="2400" dirty="0">
                <a:latin typeface="+mj-lt"/>
              </a:rPr>
              <a:t>   </a:t>
            </a:r>
            <a:r>
              <a:rPr lang="en-US" sz="2000" dirty="0">
                <a:latin typeface="+mj-lt"/>
                <a:hlinkClick r:id="rId2"/>
              </a:rPr>
              <a:t>http://</a:t>
            </a:r>
            <a:r>
              <a:rPr lang="en-US" sz="2000" dirty="0" smtClean="0">
                <a:latin typeface="+mj-lt"/>
                <a:hlinkClick r:id="rId2"/>
              </a:rPr>
              <a:t>hyperphysics.phy-astr.gsu.edu/hbase/tables/supcon.html#c1</a:t>
            </a:r>
            <a:endParaRPr lang="en-US" sz="2000" dirty="0">
              <a:latin typeface="+mj-lt"/>
            </a:endParaRPr>
          </a:p>
        </p:txBody>
      </p:sp>
      <p:pic>
        <p:nvPicPr>
          <p:cNvPr id="104449" name="Picture 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7" t="16930" r="11388" b="46491"/>
          <a:stretch/>
        </p:blipFill>
        <p:spPr bwMode="auto">
          <a:xfrm>
            <a:off x="990600" y="838200"/>
            <a:ext cx="6874790" cy="3895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7" t="69579" r="11388" b="15211"/>
          <a:stretch/>
        </p:blipFill>
        <p:spPr bwMode="auto">
          <a:xfrm>
            <a:off x="1021080" y="4800600"/>
            <a:ext cx="6874790" cy="1619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733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pic>
        <p:nvPicPr>
          <p:cNvPr id="105474" name="Picture 2" descr="http://www.magnet.fsu.edu/education/tutorials/magnetacademy/superconductivity101/images/superconductivity-meissn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447800"/>
            <a:ext cx="6667500" cy="371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738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5334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Josephson junction  -- tunneling current between two superconductors</a:t>
            </a:r>
          </a:p>
        </p:txBody>
      </p:sp>
      <p:sp>
        <p:nvSpPr>
          <p:cNvPr id="6" name="Cube 5"/>
          <p:cNvSpPr/>
          <p:nvPr/>
        </p:nvSpPr>
        <p:spPr>
          <a:xfrm>
            <a:off x="1524000" y="2133600"/>
            <a:ext cx="1981200" cy="1752600"/>
          </a:xfrm>
          <a:prstGeom prst="cube">
            <a:avLst/>
          </a:prstGeom>
          <a:solidFill>
            <a:schemeClr val="accent1">
              <a:alpha val="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ube 6"/>
          <p:cNvSpPr/>
          <p:nvPr/>
        </p:nvSpPr>
        <p:spPr>
          <a:xfrm>
            <a:off x="3810000" y="2133600"/>
            <a:ext cx="1981200" cy="1752600"/>
          </a:xfrm>
          <a:prstGeom prst="cube">
            <a:avLst/>
          </a:prstGeom>
          <a:solidFill>
            <a:schemeClr val="accent1">
              <a:alpha val="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505200" y="2133600"/>
            <a:ext cx="609600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581400" y="16002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d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3276600" y="4114800"/>
            <a:ext cx="0" cy="1143000"/>
          </a:xfrm>
          <a:prstGeom prst="straightConnector1">
            <a:avLst/>
          </a:prstGeom>
          <a:ln w="50800">
            <a:solidFill>
              <a:srgbClr val="DA32A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429000" y="4114800"/>
            <a:ext cx="0" cy="1143000"/>
          </a:xfrm>
          <a:prstGeom prst="straightConnector1">
            <a:avLst/>
          </a:prstGeom>
          <a:ln w="50800">
            <a:solidFill>
              <a:srgbClr val="DA32A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3581400" y="4114800"/>
            <a:ext cx="0" cy="1143000"/>
          </a:xfrm>
          <a:prstGeom prst="straightConnector1">
            <a:avLst/>
          </a:prstGeom>
          <a:ln w="50800">
            <a:solidFill>
              <a:srgbClr val="DA32A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276600" y="5257800"/>
            <a:ext cx="1104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DA32AA"/>
                </a:solidFill>
                <a:latin typeface="+mj-lt"/>
              </a:rPr>
              <a:t>B</a:t>
            </a:r>
            <a:r>
              <a:rPr lang="en-US" sz="2400" b="1" baseline="-25000" dirty="0" err="1" smtClean="0">
                <a:solidFill>
                  <a:srgbClr val="DA32AA"/>
                </a:solidFill>
                <a:latin typeface="+mj-lt"/>
              </a:rPr>
              <a:t>z</a:t>
            </a:r>
            <a:endParaRPr lang="en-US" sz="2400" b="1" dirty="0" smtClean="0">
              <a:solidFill>
                <a:srgbClr val="DA32AA"/>
              </a:solidFill>
              <a:latin typeface="+mj-lt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6248400" y="3886200"/>
            <a:ext cx="914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391400" y="3657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46697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5334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Josephson junction  -- continued</a:t>
            </a:r>
          </a:p>
        </p:txBody>
      </p:sp>
      <p:pic>
        <p:nvPicPr>
          <p:cNvPr id="1064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" y="1143000"/>
            <a:ext cx="8020050" cy="307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0" y="1905000"/>
            <a:ext cx="1104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DA32AA"/>
                </a:solidFill>
                <a:latin typeface="+mj-lt"/>
              </a:rPr>
              <a:t>B</a:t>
            </a:r>
            <a:r>
              <a:rPr lang="en-US" sz="2400" b="1" baseline="-25000" dirty="0" err="1" smtClean="0">
                <a:solidFill>
                  <a:srgbClr val="DA32AA"/>
                </a:solidFill>
                <a:latin typeface="+mj-lt"/>
              </a:rPr>
              <a:t>z</a:t>
            </a:r>
            <a:endParaRPr lang="en-US" sz="2400" b="1" dirty="0" smtClean="0">
              <a:solidFill>
                <a:srgbClr val="DA32AA"/>
              </a:solidFill>
              <a:latin typeface="+mj-lt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962400" y="3429000"/>
            <a:ext cx="1219200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990600" y="1443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Supercon</a:t>
            </a:r>
            <a:r>
              <a:rPr lang="en-US" sz="2400" dirty="0" smtClean="0">
                <a:latin typeface="+mj-lt"/>
              </a:rPr>
              <a:t> left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91200" y="14478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Supercon</a:t>
            </a:r>
            <a:r>
              <a:rPr lang="en-US" sz="2400" dirty="0" smtClean="0">
                <a:latin typeface="+mj-lt"/>
              </a:rPr>
              <a:t> right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86200" y="1443335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Junction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43400" y="2971800"/>
            <a:ext cx="4705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d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6973655"/>
              </p:ext>
            </p:extLst>
          </p:nvPr>
        </p:nvGraphicFramePr>
        <p:xfrm>
          <a:off x="1752600" y="4572000"/>
          <a:ext cx="6026150" cy="16409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85" name="Equation" r:id="rId4" imgW="2705040" imgH="736560" progId="Equation.DSMT4">
                  <p:embed/>
                </p:oleObj>
              </mc:Choice>
              <mc:Fallback>
                <p:oleObj name="Equation" r:id="rId4" imgW="2705040" imgH="736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52600" y="4572000"/>
                        <a:ext cx="6026150" cy="16409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594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86975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Josephson junction 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5810177"/>
              </p:ext>
            </p:extLst>
          </p:nvPr>
        </p:nvGraphicFramePr>
        <p:xfrm>
          <a:off x="304800" y="4459288"/>
          <a:ext cx="8656638" cy="1868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09" name="Equation" r:id="rId3" imgW="3886200" imgH="838080" progId="Equation.DSMT4">
                  <p:embed/>
                </p:oleObj>
              </mc:Choice>
              <mc:Fallback>
                <p:oleObj name="Equation" r:id="rId3" imgW="3886200" imgH="838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459288"/>
                        <a:ext cx="8656638" cy="1868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75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" y="762000"/>
            <a:ext cx="7943850" cy="353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81000" y="1905000"/>
            <a:ext cx="1104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DA32AA"/>
                </a:solidFill>
                <a:latin typeface="+mj-lt"/>
              </a:rPr>
              <a:t>A</a:t>
            </a:r>
            <a:r>
              <a:rPr lang="en-US" sz="2400" b="1" baseline="-25000" dirty="0">
                <a:solidFill>
                  <a:srgbClr val="DA32AA"/>
                </a:solidFill>
                <a:latin typeface="+mj-lt"/>
              </a:rPr>
              <a:t>y</a:t>
            </a:r>
            <a:endParaRPr lang="en-US" sz="2400" b="1" dirty="0" smtClean="0">
              <a:solidFill>
                <a:srgbClr val="DA32AA"/>
              </a:solidFill>
              <a:latin typeface="+mj-lt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343400" y="3429000"/>
            <a:ext cx="1219200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371600" y="1443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Supercon</a:t>
            </a:r>
            <a:r>
              <a:rPr lang="en-US" sz="2400" dirty="0" smtClean="0">
                <a:latin typeface="+mj-lt"/>
              </a:rPr>
              <a:t> left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72200" y="14478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Supercon</a:t>
            </a:r>
            <a:r>
              <a:rPr lang="en-US" sz="2400" dirty="0" smtClean="0">
                <a:latin typeface="+mj-lt"/>
              </a:rPr>
              <a:t> right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267200" y="1443335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Junction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724400" y="2971800"/>
            <a:ext cx="4705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43423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524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Josephson junction  -- continued</a:t>
            </a:r>
          </a:p>
        </p:txBody>
      </p:sp>
      <p:sp>
        <p:nvSpPr>
          <p:cNvPr id="6" name="Cube 5"/>
          <p:cNvSpPr/>
          <p:nvPr/>
        </p:nvSpPr>
        <p:spPr>
          <a:xfrm>
            <a:off x="1524000" y="990600"/>
            <a:ext cx="1981200" cy="1752600"/>
          </a:xfrm>
          <a:prstGeom prst="cube">
            <a:avLst/>
          </a:prstGeom>
          <a:solidFill>
            <a:schemeClr val="accent1">
              <a:alpha val="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ube 6"/>
          <p:cNvSpPr/>
          <p:nvPr/>
        </p:nvSpPr>
        <p:spPr>
          <a:xfrm>
            <a:off x="3810000" y="990600"/>
            <a:ext cx="1981200" cy="1752600"/>
          </a:xfrm>
          <a:prstGeom prst="cube">
            <a:avLst/>
          </a:prstGeom>
          <a:solidFill>
            <a:schemeClr val="accent1">
              <a:alpha val="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505200" y="990600"/>
            <a:ext cx="609600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581400" y="4572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d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6248400" y="2743200"/>
            <a:ext cx="914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3914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x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981200" y="17526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343400" y="17526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6398979"/>
              </p:ext>
            </p:extLst>
          </p:nvPr>
        </p:nvGraphicFramePr>
        <p:xfrm>
          <a:off x="617538" y="3276600"/>
          <a:ext cx="7764462" cy="28515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33" name="Equation" r:id="rId3" imgW="4152600" imgH="1523880" progId="Equation.DSMT4">
                  <p:embed/>
                </p:oleObj>
              </mc:Choice>
              <mc:Fallback>
                <p:oleObj name="Equation" r:id="rId3" imgW="4152600" imgH="1523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538" y="3276600"/>
                        <a:ext cx="7764462" cy="28515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511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524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Josephson junction 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9218283"/>
              </p:ext>
            </p:extLst>
          </p:nvPr>
        </p:nvGraphicFramePr>
        <p:xfrm>
          <a:off x="1066800" y="914400"/>
          <a:ext cx="6958013" cy="2281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68" name="Equation" r:id="rId3" imgW="3720960" imgH="1218960" progId="Equation.DSMT4">
                  <p:embed/>
                </p:oleObj>
              </mc:Choice>
              <mc:Fallback>
                <p:oleObj name="Equation" r:id="rId3" imgW="3720960" imgH="1218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914400"/>
                        <a:ext cx="6958013" cy="2281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9420974"/>
              </p:ext>
            </p:extLst>
          </p:nvPr>
        </p:nvGraphicFramePr>
        <p:xfrm>
          <a:off x="1066800" y="3290887"/>
          <a:ext cx="4773613" cy="318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69" name="Equation" r:id="rId5" imgW="2552400" imgH="1701720" progId="Equation.DSMT4">
                  <p:embed/>
                </p:oleObj>
              </mc:Choice>
              <mc:Fallback>
                <p:oleObj name="Equation" r:id="rId5" imgW="2552400" imgH="1701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290887"/>
                        <a:ext cx="4773613" cy="3186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591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524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Josephson junction 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4439802"/>
              </p:ext>
            </p:extLst>
          </p:nvPr>
        </p:nvGraphicFramePr>
        <p:xfrm>
          <a:off x="506412" y="584200"/>
          <a:ext cx="8408988" cy="152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03" name="Equation" r:id="rId3" imgW="4495680" imgH="812520" progId="Equation.DSMT4">
                  <p:embed/>
                </p:oleObj>
              </mc:Choice>
              <mc:Fallback>
                <p:oleObj name="Equation" r:id="rId3" imgW="4495680" imgH="812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2" y="584200"/>
                        <a:ext cx="8408988" cy="152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ube 6"/>
          <p:cNvSpPr/>
          <p:nvPr/>
        </p:nvSpPr>
        <p:spPr>
          <a:xfrm>
            <a:off x="152400" y="2133600"/>
            <a:ext cx="1981200" cy="1752600"/>
          </a:xfrm>
          <a:prstGeom prst="cube">
            <a:avLst/>
          </a:prstGeom>
          <a:solidFill>
            <a:schemeClr val="accent1">
              <a:alpha val="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ube 7"/>
          <p:cNvSpPr/>
          <p:nvPr/>
        </p:nvSpPr>
        <p:spPr>
          <a:xfrm>
            <a:off x="2438400" y="2133600"/>
            <a:ext cx="1981200" cy="1752600"/>
          </a:xfrm>
          <a:prstGeom prst="cube">
            <a:avLst/>
          </a:prstGeom>
          <a:solidFill>
            <a:schemeClr val="accent1">
              <a:alpha val="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133600" y="2133600"/>
            <a:ext cx="609600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876800" y="3886200"/>
            <a:ext cx="914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019800" y="3657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x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9600" y="28956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971800" y="28956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1524000" y="2133600"/>
            <a:ext cx="4572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590800" y="2133600"/>
            <a:ext cx="4191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143000" y="2133600"/>
            <a:ext cx="838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i="1" dirty="0" smtClean="0">
                <a:latin typeface="+mj-lt"/>
              </a:rPr>
              <a:t>J</a:t>
            </a:r>
            <a:r>
              <a:rPr lang="en-US" sz="2400" i="1" baseline="-25000" dirty="0" smtClean="0">
                <a:latin typeface="+mj-lt"/>
              </a:rPr>
              <a:t>L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95600" y="2133600"/>
            <a:ext cx="838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i="1" dirty="0" smtClean="0">
                <a:latin typeface="+mj-lt"/>
              </a:rPr>
              <a:t>J</a:t>
            </a:r>
            <a:r>
              <a:rPr lang="en-US" sz="2400" i="1" baseline="-25000" dirty="0">
                <a:latin typeface="+mj-lt"/>
              </a:rPr>
              <a:t>R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057400" y="2667000"/>
            <a:ext cx="838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i="1" dirty="0" smtClean="0">
                <a:latin typeface="+mj-lt"/>
              </a:rPr>
              <a:t>J</a:t>
            </a:r>
            <a:r>
              <a:rPr lang="en-US" sz="2400" i="1" baseline="-25000" dirty="0">
                <a:latin typeface="+mj-lt"/>
              </a:rPr>
              <a:t>T</a:t>
            </a:r>
            <a:endParaRPr lang="en-US" sz="2400" i="1" dirty="0" smtClean="0">
              <a:latin typeface="+mj-lt"/>
            </a:endParaRP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9502159"/>
              </p:ext>
            </p:extLst>
          </p:nvPr>
        </p:nvGraphicFramePr>
        <p:xfrm>
          <a:off x="631825" y="4267200"/>
          <a:ext cx="7696200" cy="214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04" name="Equation" r:id="rId5" imgW="4114800" imgH="1143000" progId="Equation.DSMT4">
                  <p:embed/>
                </p:oleObj>
              </mc:Choice>
              <mc:Fallback>
                <p:oleObj name="Equation" r:id="rId5" imgW="4114800" imgH="1143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825" y="4267200"/>
                        <a:ext cx="7696200" cy="2141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3943847"/>
              </p:ext>
            </p:extLst>
          </p:nvPr>
        </p:nvGraphicFramePr>
        <p:xfrm>
          <a:off x="4995862" y="1993900"/>
          <a:ext cx="3919538" cy="166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05" name="Equation" r:id="rId7" imgW="2095200" imgH="888840" progId="Equation.DSMT4">
                  <p:embed/>
                </p:oleObj>
              </mc:Choice>
              <mc:Fallback>
                <p:oleObj name="Equation" r:id="rId7" imgW="2095200" imgH="888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5862" y="1993900"/>
                        <a:ext cx="3919538" cy="166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Straight Arrow Connector 25"/>
          <p:cNvCxnSpPr>
            <a:endCxn id="22" idx="2"/>
          </p:cNvCxnSpPr>
          <p:nvPr/>
        </p:nvCxnSpPr>
        <p:spPr>
          <a:xfrm>
            <a:off x="1981200" y="3124200"/>
            <a:ext cx="4953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53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76200" y="42672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04/17/2015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33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762000"/>
            <a:ext cx="8411826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524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Josephson junction  -- continued</a:t>
            </a:r>
          </a:p>
        </p:txBody>
      </p:sp>
      <p:sp>
        <p:nvSpPr>
          <p:cNvPr id="6" name="Cube 5"/>
          <p:cNvSpPr/>
          <p:nvPr/>
        </p:nvSpPr>
        <p:spPr>
          <a:xfrm>
            <a:off x="152400" y="685800"/>
            <a:ext cx="1981200" cy="1752600"/>
          </a:xfrm>
          <a:prstGeom prst="cube">
            <a:avLst/>
          </a:prstGeom>
          <a:solidFill>
            <a:schemeClr val="accent1">
              <a:alpha val="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ube 6"/>
          <p:cNvSpPr/>
          <p:nvPr/>
        </p:nvSpPr>
        <p:spPr>
          <a:xfrm>
            <a:off x="2438400" y="685800"/>
            <a:ext cx="1981200" cy="1752600"/>
          </a:xfrm>
          <a:prstGeom prst="cube">
            <a:avLst/>
          </a:prstGeom>
          <a:solidFill>
            <a:schemeClr val="accent1">
              <a:alpha val="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133600" y="685800"/>
            <a:ext cx="609600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876800" y="2438400"/>
            <a:ext cx="914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019800" y="22098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x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9600" y="1447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71800" y="1447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1524000" y="685800"/>
            <a:ext cx="4572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2590800" y="685800"/>
            <a:ext cx="4191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143000" y="685800"/>
            <a:ext cx="838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i="1" dirty="0" smtClean="0">
                <a:latin typeface="+mj-lt"/>
              </a:rPr>
              <a:t>J</a:t>
            </a:r>
            <a:r>
              <a:rPr lang="en-US" sz="2400" i="1" baseline="-25000" dirty="0" smtClean="0">
                <a:latin typeface="+mj-lt"/>
              </a:rPr>
              <a:t>L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95600" y="685800"/>
            <a:ext cx="838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i="1" dirty="0" smtClean="0">
                <a:latin typeface="+mj-lt"/>
              </a:rPr>
              <a:t>J</a:t>
            </a:r>
            <a:r>
              <a:rPr lang="en-US" sz="2400" i="1" baseline="-25000" dirty="0">
                <a:latin typeface="+mj-lt"/>
              </a:rPr>
              <a:t>R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57400" y="1219200"/>
            <a:ext cx="838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i="1" dirty="0" smtClean="0">
                <a:latin typeface="+mj-lt"/>
              </a:rPr>
              <a:t>J</a:t>
            </a:r>
            <a:r>
              <a:rPr lang="en-US" sz="2400" i="1" baseline="-25000" dirty="0">
                <a:latin typeface="+mj-lt"/>
              </a:rPr>
              <a:t>T</a:t>
            </a:r>
            <a:endParaRPr lang="en-US" sz="2400" i="1" dirty="0" smtClean="0">
              <a:latin typeface="+mj-lt"/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142246"/>
              </p:ext>
            </p:extLst>
          </p:nvPr>
        </p:nvGraphicFramePr>
        <p:xfrm>
          <a:off x="1463979" y="2738735"/>
          <a:ext cx="5772151" cy="2449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16" name="Equation" r:id="rId3" imgW="3085920" imgH="1307880" progId="Equation.DSMT4">
                  <p:embed/>
                </p:oleObj>
              </mc:Choice>
              <mc:Fallback>
                <p:oleObj name="Equation" r:id="rId3" imgW="3085920" imgH="1307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3979" y="2738735"/>
                        <a:ext cx="5772151" cy="2449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Arrow Connector 18"/>
          <p:cNvCxnSpPr/>
          <p:nvPr/>
        </p:nvCxnSpPr>
        <p:spPr>
          <a:xfrm>
            <a:off x="1950720" y="1676400"/>
            <a:ext cx="4953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6043296"/>
              </p:ext>
            </p:extLst>
          </p:nvPr>
        </p:nvGraphicFramePr>
        <p:xfrm>
          <a:off x="1524000" y="5167313"/>
          <a:ext cx="6413500" cy="1189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17" name="Equation" r:id="rId5" imgW="3429000" imgH="634680" progId="Equation.DSMT4">
                  <p:embed/>
                </p:oleObj>
              </mc:Choice>
              <mc:Fallback>
                <p:oleObj name="Equation" r:id="rId5" imgW="3429000" imgH="634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5167313"/>
                        <a:ext cx="6413500" cy="1189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3086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6140855"/>
              </p:ext>
            </p:extLst>
          </p:nvPr>
        </p:nvGraphicFramePr>
        <p:xfrm>
          <a:off x="609600" y="2760663"/>
          <a:ext cx="5772150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62" name="Equation" r:id="rId3" imgW="3085920" imgH="393480" progId="Equation.DSMT4">
                  <p:embed/>
                </p:oleObj>
              </mc:Choice>
              <mc:Fallback>
                <p:oleObj name="Equation" r:id="rId3" imgW="30859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760663"/>
                        <a:ext cx="5772150" cy="738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3373616"/>
              </p:ext>
            </p:extLst>
          </p:nvPr>
        </p:nvGraphicFramePr>
        <p:xfrm>
          <a:off x="565150" y="3733800"/>
          <a:ext cx="8288338" cy="113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63" name="Equation" r:id="rId5" imgW="3720960" imgH="507960" progId="Equation.DSMT4">
                  <p:embed/>
                </p:oleObj>
              </mc:Choice>
              <mc:Fallback>
                <p:oleObj name="Equation" r:id="rId5" imgW="372096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" y="3733800"/>
                        <a:ext cx="8288338" cy="1131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1000" y="1524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Josephson junction  -- continued</a:t>
            </a:r>
          </a:p>
        </p:txBody>
      </p:sp>
      <p:sp>
        <p:nvSpPr>
          <p:cNvPr id="8" name="Cube 7"/>
          <p:cNvSpPr/>
          <p:nvPr/>
        </p:nvSpPr>
        <p:spPr>
          <a:xfrm>
            <a:off x="152400" y="685800"/>
            <a:ext cx="1981200" cy="1752600"/>
          </a:xfrm>
          <a:prstGeom prst="cube">
            <a:avLst/>
          </a:prstGeom>
          <a:solidFill>
            <a:schemeClr val="accent1">
              <a:alpha val="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ube 8"/>
          <p:cNvSpPr/>
          <p:nvPr/>
        </p:nvSpPr>
        <p:spPr>
          <a:xfrm>
            <a:off x="2438400" y="685800"/>
            <a:ext cx="1981200" cy="1752600"/>
          </a:xfrm>
          <a:prstGeom prst="cube">
            <a:avLst/>
          </a:prstGeom>
          <a:solidFill>
            <a:schemeClr val="accent1">
              <a:alpha val="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133600" y="685800"/>
            <a:ext cx="609600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876800" y="2438400"/>
            <a:ext cx="914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19800" y="22098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x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9600" y="1447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971800" y="1447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1524000" y="685800"/>
            <a:ext cx="4572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2590800" y="685800"/>
            <a:ext cx="4191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143000" y="685800"/>
            <a:ext cx="838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i="1" dirty="0" smtClean="0">
                <a:latin typeface="+mj-lt"/>
              </a:rPr>
              <a:t>J</a:t>
            </a:r>
            <a:r>
              <a:rPr lang="en-US" sz="2400" i="1" baseline="-25000" dirty="0" smtClean="0">
                <a:latin typeface="+mj-lt"/>
              </a:rPr>
              <a:t>L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95600" y="685800"/>
            <a:ext cx="838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i="1" dirty="0" smtClean="0">
                <a:latin typeface="+mj-lt"/>
              </a:rPr>
              <a:t>J</a:t>
            </a:r>
            <a:r>
              <a:rPr lang="en-US" sz="2400" i="1" baseline="-25000" dirty="0">
                <a:latin typeface="+mj-lt"/>
              </a:rPr>
              <a:t>R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57400" y="1219200"/>
            <a:ext cx="838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i="1" dirty="0" smtClean="0">
                <a:latin typeface="+mj-lt"/>
              </a:rPr>
              <a:t>J</a:t>
            </a:r>
            <a:r>
              <a:rPr lang="en-US" sz="2400" i="1" baseline="-25000" dirty="0">
                <a:latin typeface="+mj-lt"/>
              </a:rPr>
              <a:t>T</a:t>
            </a:r>
            <a:endParaRPr lang="en-US" sz="2400" i="1" dirty="0" smtClean="0">
              <a:latin typeface="+mj-lt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950720" y="1676400"/>
            <a:ext cx="4953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5380246"/>
              </p:ext>
            </p:extLst>
          </p:nvPr>
        </p:nvGraphicFramePr>
        <p:xfrm>
          <a:off x="500063" y="5638800"/>
          <a:ext cx="5367337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64" name="Equation" r:id="rId7" imgW="2869920" imgH="393480" progId="Equation.DSMT4">
                  <p:embed/>
                </p:oleObj>
              </mc:Choice>
              <mc:Fallback>
                <p:oleObj name="Equation" r:id="rId7" imgW="28699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5638800"/>
                        <a:ext cx="5367337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742118"/>
              </p:ext>
            </p:extLst>
          </p:nvPr>
        </p:nvGraphicFramePr>
        <p:xfrm>
          <a:off x="587375" y="4876800"/>
          <a:ext cx="629285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65" name="Equation" r:id="rId9" imgW="3365280" imgH="457200" progId="Equation.DSMT4">
                  <p:embed/>
                </p:oleObj>
              </mc:Choice>
              <mc:Fallback>
                <p:oleObj name="Equation" r:id="rId9" imgW="336528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375" y="4876800"/>
                        <a:ext cx="6292850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253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1524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Josephson junction  -- continued</a:t>
            </a:r>
          </a:p>
        </p:txBody>
      </p:sp>
      <p:sp>
        <p:nvSpPr>
          <p:cNvPr id="8" name="Cube 7"/>
          <p:cNvSpPr/>
          <p:nvPr/>
        </p:nvSpPr>
        <p:spPr>
          <a:xfrm>
            <a:off x="152400" y="685800"/>
            <a:ext cx="1981200" cy="1752600"/>
          </a:xfrm>
          <a:prstGeom prst="cube">
            <a:avLst/>
          </a:prstGeom>
          <a:solidFill>
            <a:schemeClr val="accent1">
              <a:alpha val="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ube 8"/>
          <p:cNvSpPr/>
          <p:nvPr/>
        </p:nvSpPr>
        <p:spPr>
          <a:xfrm>
            <a:off x="2438400" y="685800"/>
            <a:ext cx="1981200" cy="1752600"/>
          </a:xfrm>
          <a:prstGeom prst="cube">
            <a:avLst/>
          </a:prstGeom>
          <a:solidFill>
            <a:schemeClr val="accent1">
              <a:alpha val="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133600" y="685800"/>
            <a:ext cx="609600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876800" y="2438400"/>
            <a:ext cx="914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19800" y="22098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x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9600" y="1447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971800" y="1447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1524000" y="685800"/>
            <a:ext cx="4572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2590800" y="685800"/>
            <a:ext cx="4191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143000" y="685800"/>
            <a:ext cx="838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i="1" dirty="0" smtClean="0">
                <a:latin typeface="+mj-lt"/>
              </a:rPr>
              <a:t>J</a:t>
            </a:r>
            <a:r>
              <a:rPr lang="en-US" sz="2400" i="1" baseline="-25000" dirty="0" smtClean="0">
                <a:latin typeface="+mj-lt"/>
              </a:rPr>
              <a:t>L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95600" y="685800"/>
            <a:ext cx="838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i="1" dirty="0" smtClean="0">
                <a:latin typeface="+mj-lt"/>
              </a:rPr>
              <a:t>J</a:t>
            </a:r>
            <a:r>
              <a:rPr lang="en-US" sz="2400" i="1" baseline="-25000" dirty="0">
                <a:latin typeface="+mj-lt"/>
              </a:rPr>
              <a:t>R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57400" y="1219200"/>
            <a:ext cx="838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i="1" dirty="0" smtClean="0">
                <a:latin typeface="+mj-lt"/>
              </a:rPr>
              <a:t>J</a:t>
            </a:r>
            <a:r>
              <a:rPr lang="en-US" sz="2400" i="1" baseline="-25000" dirty="0">
                <a:latin typeface="+mj-lt"/>
              </a:rPr>
              <a:t>T</a:t>
            </a:r>
            <a:endParaRPr lang="en-US" sz="2400" i="1" dirty="0" smtClean="0">
              <a:latin typeface="+mj-lt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950720" y="1676400"/>
            <a:ext cx="4953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0896267"/>
              </p:ext>
            </p:extLst>
          </p:nvPr>
        </p:nvGraphicFramePr>
        <p:xfrm>
          <a:off x="457200" y="3659151"/>
          <a:ext cx="7648575" cy="285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4" name="Equation" r:id="rId3" imgW="4089240" imgH="1523880" progId="Equation.DSMT4">
                  <p:embed/>
                </p:oleObj>
              </mc:Choice>
              <mc:Fallback>
                <p:oleObj name="Equation" r:id="rId3" imgW="4089240" imgH="1523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659151"/>
                        <a:ext cx="7648575" cy="285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4570971"/>
              </p:ext>
            </p:extLst>
          </p:nvPr>
        </p:nvGraphicFramePr>
        <p:xfrm>
          <a:off x="457200" y="2710340"/>
          <a:ext cx="629285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5" name="Equation" r:id="rId5" imgW="3365280" imgH="609480" progId="Equation.DSMT4">
                  <p:embed/>
                </p:oleObj>
              </mc:Choice>
              <mc:Fallback>
                <p:oleObj name="Equation" r:id="rId5" imgW="336528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710340"/>
                        <a:ext cx="629285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964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524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Josephson junction  -- continued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" y="1295400"/>
            <a:ext cx="86296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589020" y="128016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I</a:t>
            </a:r>
            <a:r>
              <a:rPr lang="en-US" sz="2400" i="1" baseline="-25000" dirty="0" smtClean="0">
                <a:latin typeface="+mj-lt"/>
              </a:rPr>
              <a:t>T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00800" y="4567535"/>
            <a:ext cx="853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itchFamily="18" charset="2"/>
              </a:rPr>
              <a:t>F/F</a:t>
            </a:r>
            <a:r>
              <a:rPr lang="en-US" sz="2400" i="1" baseline="-25000" dirty="0" smtClean="0">
                <a:latin typeface="Symbol" pitchFamily="18" charset="2"/>
              </a:rPr>
              <a:t>0</a:t>
            </a:r>
            <a:endParaRPr lang="en-US" sz="2400" i="1" dirty="0" smtClean="0">
              <a:latin typeface="Symbol" pitchFamily="18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5257800"/>
            <a:ext cx="87344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Note:   This very sensitive “SQUID” technology has been used in scanning probe techniques.    See for example, J. R. </a:t>
            </a:r>
            <a:r>
              <a:rPr lang="en-US" sz="2400" dirty="0" err="1" smtClean="0">
                <a:latin typeface="+mj-lt"/>
              </a:rPr>
              <a:t>Kirtley</a:t>
            </a:r>
            <a:r>
              <a:rPr lang="en-US" sz="2400" dirty="0" smtClean="0">
                <a:latin typeface="+mj-lt"/>
              </a:rPr>
              <a:t>, Rep. </a:t>
            </a:r>
            <a:r>
              <a:rPr lang="en-US" sz="2400" dirty="0" err="1" smtClean="0">
                <a:latin typeface="+mj-lt"/>
              </a:rPr>
              <a:t>Prog</a:t>
            </a:r>
            <a:r>
              <a:rPr lang="en-US" sz="2400" dirty="0" smtClean="0">
                <a:latin typeface="+mj-lt"/>
              </a:rPr>
              <a:t>. Physics 73, 126501 (2010).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29200" y="304800"/>
            <a:ext cx="411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SQUID =</a:t>
            </a:r>
            <a:r>
              <a:rPr lang="en-US" sz="2400" i="1" dirty="0" smtClean="0"/>
              <a:t>superconducting </a:t>
            </a:r>
            <a:r>
              <a:rPr lang="en-US" sz="2400" i="1" dirty="0"/>
              <a:t>quantum interference device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5546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495300"/>
            <a:ext cx="7543800" cy="58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01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28600"/>
            <a:ext cx="8763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Special topic:   Electromagnetic properties of superconductors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 err="1" smtClean="0">
                <a:latin typeface="+mj-lt"/>
              </a:rPr>
              <a:t>Ref:D</a:t>
            </a:r>
            <a:r>
              <a:rPr lang="en-US" sz="2400" dirty="0" smtClean="0">
                <a:latin typeface="+mj-lt"/>
              </a:rPr>
              <a:t>. </a:t>
            </a:r>
            <a:r>
              <a:rPr lang="en-US" sz="2400" dirty="0" err="1" smtClean="0">
                <a:latin typeface="+mj-lt"/>
              </a:rPr>
              <a:t>Teplitz</a:t>
            </a:r>
            <a:r>
              <a:rPr lang="en-US" sz="2400" dirty="0" smtClean="0">
                <a:latin typeface="+mj-lt"/>
              </a:rPr>
              <a:t>, editor, Electromagnetism – paths to research,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Plenum Press (1982); Chapter 1 written by Brian Schwartz and Sonia </a:t>
            </a:r>
            <a:r>
              <a:rPr lang="en-US" sz="2400" dirty="0" err="1" smtClean="0">
                <a:latin typeface="+mj-lt"/>
              </a:rPr>
              <a:t>Frota</a:t>
            </a:r>
            <a:r>
              <a:rPr lang="en-US" sz="2400" dirty="0" smtClean="0">
                <a:latin typeface="+mj-lt"/>
              </a:rPr>
              <a:t>-Pessoa</a:t>
            </a:r>
          </a:p>
        </p:txBody>
      </p:sp>
      <p:pic>
        <p:nvPicPr>
          <p:cNvPr id="97282" name="Picture 2" descr="http://hyperphysics.phy-astr.gsu.edu/hbase/solids/imgsol/mersc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5025" y="4038600"/>
            <a:ext cx="2466975" cy="2505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13360" y="2133600"/>
            <a:ext cx="838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History:</a:t>
            </a:r>
          </a:p>
          <a:p>
            <a:pPr lvl="1"/>
            <a:r>
              <a:rPr lang="en-US" sz="2400" dirty="0" smtClean="0">
                <a:latin typeface="+mj-lt"/>
              </a:rPr>
              <a:t>1908  H. </a:t>
            </a:r>
            <a:r>
              <a:rPr lang="en-US" sz="2400" dirty="0" err="1" smtClean="0">
                <a:latin typeface="+mj-lt"/>
              </a:rPr>
              <a:t>Kamerlingh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Onnes</a:t>
            </a:r>
            <a:r>
              <a:rPr lang="en-US" sz="2400" dirty="0" smtClean="0">
                <a:latin typeface="+mj-lt"/>
              </a:rPr>
              <a:t>  successfully </a:t>
            </a:r>
            <a:r>
              <a:rPr lang="en-US" sz="2400" dirty="0" err="1" smtClean="0">
                <a:latin typeface="+mj-lt"/>
              </a:rPr>
              <a:t>liquified</a:t>
            </a:r>
            <a:r>
              <a:rPr lang="en-US" sz="2400" dirty="0" smtClean="0">
                <a:latin typeface="+mj-lt"/>
              </a:rPr>
              <a:t> He</a:t>
            </a:r>
          </a:p>
          <a:p>
            <a:pPr lvl="1"/>
            <a:r>
              <a:rPr lang="en-US" sz="2400" dirty="0" smtClean="0">
                <a:latin typeface="+mj-lt"/>
              </a:rPr>
              <a:t>1911   H. </a:t>
            </a:r>
            <a:r>
              <a:rPr lang="en-US" sz="2400" dirty="0" err="1" smtClean="0">
                <a:latin typeface="+mj-lt"/>
              </a:rPr>
              <a:t>Kamerlingh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Onnes</a:t>
            </a:r>
            <a:r>
              <a:rPr lang="en-US" sz="2400" dirty="0" smtClean="0">
                <a:latin typeface="+mj-lt"/>
              </a:rPr>
              <a:t> discovered that Hg at 4.2 K has vanishing resistance</a:t>
            </a:r>
          </a:p>
          <a:p>
            <a:pPr lvl="1"/>
            <a:r>
              <a:rPr lang="en-US" sz="2400" dirty="0" smtClean="0">
                <a:latin typeface="+mj-lt"/>
              </a:rPr>
              <a:t>1957 Theory of superconductivity by Bardeen, Cooper, and Schrieffer</a:t>
            </a:r>
          </a:p>
        </p:txBody>
      </p:sp>
    </p:spTree>
    <p:extLst>
      <p:ext uri="{BB962C8B-B14F-4D97-AF65-F5344CB8AC3E}">
        <p14:creationId xmlns:p14="http://schemas.microsoft.com/office/powerpoint/2010/main" val="301040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524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Some phenomenological theories &lt; 1957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8850716"/>
              </p:ext>
            </p:extLst>
          </p:nvPr>
        </p:nvGraphicFramePr>
        <p:xfrm>
          <a:off x="914400" y="685800"/>
          <a:ext cx="5149850" cy="237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81" name="Equation" r:id="rId3" imgW="3136680" imgH="1447560" progId="Equation.DSMT4">
                  <p:embed/>
                </p:oleObj>
              </mc:Choice>
              <mc:Fallback>
                <p:oleObj name="Equation" r:id="rId3" imgW="3136680" imgH="14475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685800"/>
                        <a:ext cx="5149850" cy="2376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9719712"/>
              </p:ext>
            </p:extLst>
          </p:nvPr>
        </p:nvGraphicFramePr>
        <p:xfrm>
          <a:off x="965200" y="3208337"/>
          <a:ext cx="6045200" cy="342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82" name="Equation" r:id="rId5" imgW="3682800" imgH="2082600" progId="Equation.DSMT4">
                  <p:embed/>
                </p:oleObj>
              </mc:Choice>
              <mc:Fallback>
                <p:oleObj name="Equation" r:id="rId5" imgW="3682800" imgH="2082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5200" y="3208337"/>
                        <a:ext cx="6045200" cy="3421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042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37" y="152400"/>
            <a:ext cx="7858125" cy="602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54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Some phenomenological theories &lt; 1957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6896110"/>
              </p:ext>
            </p:extLst>
          </p:nvPr>
        </p:nvGraphicFramePr>
        <p:xfrm>
          <a:off x="685800" y="533400"/>
          <a:ext cx="6045200" cy="571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69" name="Equation" r:id="rId3" imgW="3682800" imgH="3479760" progId="Equation.DSMT4">
                  <p:embed/>
                </p:oleObj>
              </mc:Choice>
              <mc:Fallback>
                <p:oleObj name="Equation" r:id="rId3" imgW="3682800" imgH="34797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33400"/>
                        <a:ext cx="6045200" cy="571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996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47935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London model –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2673385"/>
              </p:ext>
            </p:extLst>
          </p:nvPr>
        </p:nvGraphicFramePr>
        <p:xfrm>
          <a:off x="838200" y="749299"/>
          <a:ext cx="6045200" cy="4127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27" name="Equation" r:id="rId3" imgW="3682800" imgH="2514600" progId="Equation.DSMT4">
                  <p:embed/>
                </p:oleObj>
              </mc:Choice>
              <mc:Fallback>
                <p:oleObj name="Equation" r:id="rId3" imgW="3682800" imgH="2514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749299"/>
                        <a:ext cx="6045200" cy="41275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0707333"/>
              </p:ext>
            </p:extLst>
          </p:nvPr>
        </p:nvGraphicFramePr>
        <p:xfrm>
          <a:off x="889000" y="5029200"/>
          <a:ext cx="7797800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28" name="Equation" r:id="rId5" imgW="4749480" imgH="660240" progId="Equation.DSMT4">
                  <p:embed/>
                </p:oleObj>
              </mc:Choice>
              <mc:Fallback>
                <p:oleObj name="Equation" r:id="rId5" imgW="4749480" imgH="6602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000" y="5029200"/>
                        <a:ext cx="7797800" cy="1082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207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47935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London model –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1281361"/>
              </p:ext>
            </p:extLst>
          </p:nvPr>
        </p:nvGraphicFramePr>
        <p:xfrm>
          <a:off x="990600" y="762000"/>
          <a:ext cx="5357813" cy="191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44" name="Equation" r:id="rId3" imgW="3263760" imgH="1168200" progId="Equation.DSMT4">
                  <p:embed/>
                </p:oleObj>
              </mc:Choice>
              <mc:Fallback>
                <p:oleObj name="Equation" r:id="rId3" imgW="3263760" imgH="1168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762000"/>
                        <a:ext cx="5357813" cy="191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7708696"/>
              </p:ext>
            </p:extLst>
          </p:nvPr>
        </p:nvGraphicFramePr>
        <p:xfrm>
          <a:off x="955675" y="2768600"/>
          <a:ext cx="6359525" cy="172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45" name="Equation" r:id="rId5" imgW="3873240" imgH="1054080" progId="Equation.DSMT4">
                  <p:embed/>
                </p:oleObj>
              </mc:Choice>
              <mc:Fallback>
                <p:oleObj name="Equation" r:id="rId5" imgW="3873240" imgH="10540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675" y="2768600"/>
                        <a:ext cx="6359525" cy="172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2087880" y="4724400"/>
            <a:ext cx="1143000" cy="16764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100000">
                <a:schemeClr val="accent1">
                  <a:tint val="44500"/>
                  <a:satMod val="160000"/>
                  <a:alpha val="29000"/>
                  <a:lumMod val="0"/>
                  <a:lumOff val="10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30880" y="4724400"/>
            <a:ext cx="3962400" cy="1676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8" idx="1"/>
          </p:cNvCxnSpPr>
          <p:nvPr/>
        </p:nvCxnSpPr>
        <p:spPr>
          <a:xfrm>
            <a:off x="2087880" y="5562600"/>
            <a:ext cx="3505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562600" y="51816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x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057400" y="5181600"/>
            <a:ext cx="1173480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362200" y="47244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Symbol" pitchFamily="18" charset="2"/>
              </a:rPr>
              <a:t>l</a:t>
            </a:r>
            <a:r>
              <a:rPr lang="en-US" sz="2400" baseline="-25000" dirty="0" err="1" smtClean="0"/>
              <a:t>L</a:t>
            </a:r>
            <a:endParaRPr lang="en-US" sz="2400" dirty="0" smtClean="0">
              <a:latin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743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Magnetization field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4048105"/>
              </p:ext>
            </p:extLst>
          </p:nvPr>
        </p:nvGraphicFramePr>
        <p:xfrm>
          <a:off x="998538" y="762000"/>
          <a:ext cx="7486650" cy="572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1" name="Equation" r:id="rId3" imgW="4559040" imgH="3492360" progId="Equation.DSMT4">
                  <p:embed/>
                </p:oleObj>
              </mc:Choice>
              <mc:Fallback>
                <p:oleObj name="Equation" r:id="rId3" imgW="4559040" imgH="3492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762000"/>
                        <a:ext cx="7486650" cy="5726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738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25426</TotalTime>
  <Words>511</Words>
  <Application>Microsoft Office PowerPoint</Application>
  <PresentationFormat>On-screen Show (4:3)</PresentationFormat>
  <Paragraphs>165</Paragraphs>
  <Slides>24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Symbol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1325</cp:revision>
  <cp:lastPrinted>2015-04-17T02:05:47Z</cp:lastPrinted>
  <dcterms:created xsi:type="dcterms:W3CDTF">2012-01-10T18:32:24Z</dcterms:created>
  <dcterms:modified xsi:type="dcterms:W3CDTF">2015-04-17T13:59:56Z</dcterms:modified>
</cp:coreProperties>
</file>