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54" r:id="rId3"/>
    <p:sldId id="390" r:id="rId4"/>
    <p:sldId id="391" r:id="rId5"/>
    <p:sldId id="392" r:id="rId6"/>
    <p:sldId id="398" r:id="rId7"/>
    <p:sldId id="399" r:id="rId8"/>
    <p:sldId id="400" r:id="rId9"/>
    <p:sldId id="415" r:id="rId10"/>
    <p:sldId id="414" r:id="rId11"/>
    <p:sldId id="416" r:id="rId12"/>
    <p:sldId id="417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8" r:id="rId24"/>
    <p:sldId id="413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EF"/>
    <a:srgbClr val="DA32AA"/>
    <a:srgbClr val="FC481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0" d="100"/>
          <a:sy n="50" d="100"/>
        </p:scale>
        <p:origin x="1156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6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uphys.wustl.edu/~jss/NewPeriodicTable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8392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34: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Special Topics in Electrodynamics: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Electromagnetic aspects of </a:t>
            </a:r>
            <a:r>
              <a:rPr lang="en-US" sz="3200" b="1" dirty="0" smtClean="0">
                <a:solidFill>
                  <a:schemeClr val="folHlink"/>
                </a:solidFill>
              </a:rPr>
              <a:t>superconductivity</a:t>
            </a:r>
          </a:p>
          <a:p>
            <a:pPr lvl="6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folHlink"/>
                </a:solidFill>
              </a:rPr>
              <a:t>London equations</a:t>
            </a:r>
          </a:p>
          <a:p>
            <a:pPr lvl="6" indent="-4572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folHlink"/>
                </a:solidFill>
              </a:rPr>
              <a:t>Tunneling between two superconductors</a:t>
            </a:r>
            <a:endParaRPr lang="en-US" sz="2800" b="1" dirty="0" smtClean="0">
              <a:solidFill>
                <a:schemeClr val="folHlin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7712"/>
            <a:ext cx="8534400" cy="57197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48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Type I elemental superconductors</a:t>
            </a:r>
          </a:p>
          <a:p>
            <a:r>
              <a:rPr lang="en-US" sz="2400" dirty="0">
                <a:latin typeface="+mj-lt"/>
                <a:hlinkClick r:id="rId3"/>
              </a:rPr>
              <a:t>http://</a:t>
            </a:r>
            <a:r>
              <a:rPr lang="en-US" sz="2400" dirty="0" smtClean="0">
                <a:latin typeface="+mj-lt"/>
                <a:hlinkClick r:id="rId3"/>
              </a:rPr>
              <a:t>wuphys.wustl.edu/~jss/NewPeriodicTable.pdf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2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(Ref:   Ashcroft and </a:t>
            </a:r>
            <a:r>
              <a:rPr lang="en-US" sz="2400" dirty="0" err="1" smtClean="0">
                <a:latin typeface="+mj-lt"/>
              </a:rPr>
              <a:t>Mermin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Solid State Physics</a:t>
            </a:r>
            <a:r>
              <a:rPr lang="en-US" sz="2400" dirty="0" smtClean="0">
                <a:latin typeface="+mj-lt"/>
              </a:rPr>
              <a:t>)</a:t>
            </a:r>
            <a:endParaRPr lang="en-US" sz="2400" b="1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6660"/>
              </p:ext>
            </p:extLst>
          </p:nvPr>
        </p:nvGraphicFramePr>
        <p:xfrm>
          <a:off x="328435" y="1193800"/>
          <a:ext cx="848713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9" name="Equation" r:id="rId3" imgW="4381200" imgH="1143000" progId="Equation.DSMT4">
                  <p:embed/>
                </p:oleObj>
              </mc:Choice>
              <mc:Fallback>
                <p:oleObj name="Equation" r:id="rId3" imgW="43812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35" y="1193800"/>
                        <a:ext cx="848713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464786"/>
              </p:ext>
            </p:extLst>
          </p:nvPr>
        </p:nvGraphicFramePr>
        <p:xfrm>
          <a:off x="457200" y="3563203"/>
          <a:ext cx="7924800" cy="21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0" name="Equation" r:id="rId5" imgW="6235560" imgH="1663560" progId="Equation.DSMT4">
                  <p:embed/>
                </p:oleObj>
              </mc:Choice>
              <mc:Fallback>
                <p:oleObj name="Equation" r:id="rId5" imgW="62355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63203"/>
                        <a:ext cx="7924800" cy="211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2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Quantization of current flux associated with the superconducting state  -- continued</a:t>
            </a:r>
            <a:endParaRPr lang="en-US" sz="2400" b="1" i="1" dirty="0" smtClean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2600" y="1143000"/>
            <a:ext cx="762000" cy="1386006"/>
            <a:chOff x="3429000" y="1059597"/>
            <a:chExt cx="762000" cy="1386006"/>
          </a:xfrm>
        </p:grpSpPr>
        <p:sp>
          <p:nvSpPr>
            <p:cNvPr id="8" name="Can 7"/>
            <p:cNvSpPr/>
            <p:nvPr/>
          </p:nvSpPr>
          <p:spPr>
            <a:xfrm>
              <a:off x="3429000" y="1676400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3429000" y="1059597"/>
              <a:ext cx="762000" cy="769203"/>
            </a:xfrm>
            <a:prstGeom prst="can">
              <a:avLst/>
            </a:prstGeom>
            <a:solidFill>
              <a:srgbClr val="F418E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5000" y="1763404"/>
            <a:ext cx="121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dl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222802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Suppose a superconducting material has a </a:t>
            </a:r>
            <a:r>
              <a:rPr lang="en-US" sz="2400" dirty="0" smtClean="0">
                <a:latin typeface="+mj-lt"/>
              </a:rPr>
              <a:t>cylindrical void.  </a:t>
            </a:r>
            <a:r>
              <a:rPr lang="en-US" sz="2400" dirty="0" smtClean="0">
                <a:latin typeface="+mj-lt"/>
              </a:rPr>
              <a:t>Evaluate the integral of the current in a closed path within the superconductor containing the void. 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7400" y="1184702"/>
            <a:ext cx="228600" cy="7259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flipH="1" flipV="1">
            <a:off x="901700" y="1184702"/>
            <a:ext cx="850900" cy="727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418436"/>
              </p:ext>
            </p:extLst>
          </p:nvPr>
        </p:nvGraphicFramePr>
        <p:xfrm>
          <a:off x="889000" y="2830562"/>
          <a:ext cx="7246938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Equation" r:id="rId3" imgW="5194080" imgH="2222280" progId="Equation.DSMT4">
                  <p:embed/>
                </p:oleObj>
              </mc:Choice>
              <mc:Fallback>
                <p:oleObj name="Equation" r:id="rId3" imgW="519408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000" y="2830562"/>
                        <a:ext cx="7246938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4500" y="593412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Such “vortex” fields can exist within type II superconductors.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74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tunneling current between two </a:t>
            </a:r>
            <a:r>
              <a:rPr lang="en-US" sz="2400" dirty="0" smtClean="0">
                <a:latin typeface="+mj-lt"/>
              </a:rPr>
              <a:t>superconductors    (Ref. </a:t>
            </a:r>
            <a:r>
              <a:rPr lang="en-US" sz="2400" dirty="0" err="1" smtClean="0">
                <a:latin typeface="+mj-lt"/>
              </a:rPr>
              <a:t>Teplitz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b="1" i="1" dirty="0" smtClean="0">
                <a:latin typeface="+mj-lt"/>
              </a:rPr>
              <a:t>Electromagnetism</a:t>
            </a:r>
            <a:r>
              <a:rPr lang="en-US" sz="2400" dirty="0" smtClean="0">
                <a:latin typeface="+mj-lt"/>
              </a:rPr>
              <a:t> (1982))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Cube 5"/>
          <p:cNvSpPr/>
          <p:nvPr/>
        </p:nvSpPr>
        <p:spPr>
          <a:xfrm>
            <a:off x="1524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1600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2766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290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1400" y="4114800"/>
            <a:ext cx="0" cy="114300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2578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2484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6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143000"/>
            <a:ext cx="80200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DA32AA"/>
                </a:solidFill>
                <a:latin typeface="+mj-lt"/>
              </a:rPr>
              <a:t>B</a:t>
            </a:r>
            <a:r>
              <a:rPr lang="en-US" sz="2400" b="1" baseline="-25000" dirty="0" err="1" smtClean="0">
                <a:solidFill>
                  <a:srgbClr val="DA32AA"/>
                </a:solidFill>
                <a:latin typeface="+mj-lt"/>
              </a:rPr>
              <a:t>z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62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73655"/>
              </p:ext>
            </p:extLst>
          </p:nvPr>
        </p:nvGraphicFramePr>
        <p:xfrm>
          <a:off x="1752600" y="4572000"/>
          <a:ext cx="6026150" cy="1640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8" name="Equation" r:id="rId4" imgW="2705040" imgH="736560" progId="Equation.DSMT4">
                  <p:embed/>
                </p:oleObj>
              </mc:Choice>
              <mc:Fallback>
                <p:oleObj name="Equation" r:id="rId4" imgW="27050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6026150" cy="1640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697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810177"/>
              </p:ext>
            </p:extLst>
          </p:nvPr>
        </p:nvGraphicFramePr>
        <p:xfrm>
          <a:off x="304800" y="4459288"/>
          <a:ext cx="8656638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2" name="Equation" r:id="rId3" imgW="3886200" imgH="838080" progId="Equation.DSMT4">
                  <p:embed/>
                </p:oleObj>
              </mc:Choice>
              <mc:Fallback>
                <p:oleObj name="Equation" r:id="rId3" imgW="38862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59288"/>
                        <a:ext cx="8656638" cy="186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762000"/>
            <a:ext cx="79438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9050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A</a:t>
            </a:r>
            <a:r>
              <a:rPr lang="en-US" sz="2400" b="1" baseline="-25000" dirty="0">
                <a:solidFill>
                  <a:srgbClr val="DA32AA"/>
                </a:solidFill>
                <a:latin typeface="+mj-lt"/>
              </a:rPr>
              <a:t>y</a:t>
            </a:r>
            <a:endParaRPr lang="en-US" sz="2400" b="1" dirty="0" smtClean="0">
              <a:solidFill>
                <a:srgbClr val="DA32AA"/>
              </a:solidFill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43400" y="3429000"/>
            <a:ext cx="12192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43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72200" y="1447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Supercon</a:t>
            </a:r>
            <a:r>
              <a:rPr lang="en-US" sz="2400" dirty="0" smtClean="0">
                <a:latin typeface="+mj-lt"/>
              </a:rPr>
              <a:t> right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1443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2971800"/>
            <a:ext cx="47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42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810000" y="990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05200" y="990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57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48400" y="2743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12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175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98979"/>
              </p:ext>
            </p:extLst>
          </p:nvPr>
        </p:nvGraphicFramePr>
        <p:xfrm>
          <a:off x="617538" y="3276600"/>
          <a:ext cx="7764462" cy="285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7" name="Equation" r:id="rId3" imgW="4152600" imgH="1523880" progId="Equation.DSMT4">
                  <p:embed/>
                </p:oleObj>
              </mc:Choice>
              <mc:Fallback>
                <p:oleObj name="Equation" r:id="rId3" imgW="415260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3276600"/>
                        <a:ext cx="7764462" cy="285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95600" y="5105400"/>
            <a:ext cx="3733800" cy="685800"/>
            <a:chOff x="2895600" y="5105400"/>
            <a:chExt cx="3733800" cy="68580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2895600" y="5105400"/>
              <a:ext cx="685800" cy="3048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2895600" y="5410200"/>
              <a:ext cx="685800" cy="381000"/>
            </a:xfrm>
            <a:prstGeom prst="straightConnector1">
              <a:avLst/>
            </a:prstGeom>
            <a:ln w="38100">
              <a:solidFill>
                <a:srgbClr val="F418E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81400" y="5139035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418EF"/>
                  </a:solidFill>
                  <a:latin typeface="+mj-lt"/>
                </a:rPr>
                <a:t>Coupling parameter</a:t>
              </a:r>
              <a:endParaRPr lang="en-US" sz="2400" dirty="0" smtClean="0">
                <a:solidFill>
                  <a:srgbClr val="F418E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1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218283"/>
              </p:ext>
            </p:extLst>
          </p:nvPr>
        </p:nvGraphicFramePr>
        <p:xfrm>
          <a:off x="1066800" y="914400"/>
          <a:ext cx="6958013" cy="228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Equation" r:id="rId3" imgW="3720960" imgH="1218960" progId="Equation.DSMT4">
                  <p:embed/>
                </p:oleObj>
              </mc:Choice>
              <mc:Fallback>
                <p:oleObj name="Equation" r:id="rId3" imgW="372096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14400"/>
                        <a:ext cx="6958013" cy="228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20974"/>
              </p:ext>
            </p:extLst>
          </p:nvPr>
        </p:nvGraphicFramePr>
        <p:xfrm>
          <a:off x="1066800" y="3290887"/>
          <a:ext cx="4773613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5" name="Equation" r:id="rId5" imgW="2552400" imgH="1701720" progId="Equation.DSMT4">
                  <p:embed/>
                </p:oleObj>
              </mc:Choice>
              <mc:Fallback>
                <p:oleObj name="Equation" r:id="rId5" imgW="2552400" imgH="1701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90887"/>
                        <a:ext cx="4773613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9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39802"/>
              </p:ext>
            </p:extLst>
          </p:nvPr>
        </p:nvGraphicFramePr>
        <p:xfrm>
          <a:off x="506412" y="584200"/>
          <a:ext cx="8408988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2" name="Equation" r:id="rId3" imgW="4495680" imgH="812520" progId="Equation.DSMT4">
                  <p:embed/>
                </p:oleObj>
              </mc:Choice>
              <mc:Fallback>
                <p:oleObj name="Equation" r:id="rId3" imgW="44956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" y="584200"/>
                        <a:ext cx="8408988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>
          <a:xfrm>
            <a:off x="152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438400" y="21336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1336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76800" y="38862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3657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21336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90800" y="21336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1336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26670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02159"/>
              </p:ext>
            </p:extLst>
          </p:nvPr>
        </p:nvGraphicFramePr>
        <p:xfrm>
          <a:off x="631825" y="4267200"/>
          <a:ext cx="769620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3" name="Equation" r:id="rId5" imgW="4114800" imgH="1143000" progId="Equation.DSMT4">
                  <p:embed/>
                </p:oleObj>
              </mc:Choice>
              <mc:Fallback>
                <p:oleObj name="Equation" r:id="rId5" imgW="41148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4267200"/>
                        <a:ext cx="769620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43847"/>
              </p:ext>
            </p:extLst>
          </p:nvPr>
        </p:nvGraphicFramePr>
        <p:xfrm>
          <a:off x="4995862" y="1993900"/>
          <a:ext cx="3919538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4" name="Equation" r:id="rId7" imgW="2095200" imgH="888840" progId="Equation.DSMT4">
                  <p:embed/>
                </p:oleObj>
              </mc:Choice>
              <mc:Fallback>
                <p:oleObj name="Equation" r:id="rId7" imgW="20952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2" y="1993900"/>
                        <a:ext cx="3919538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>
            <a:endCxn id="22" idx="2"/>
          </p:cNvCxnSpPr>
          <p:nvPr/>
        </p:nvCxnSpPr>
        <p:spPr>
          <a:xfrm>
            <a:off x="1981200" y="31242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6" name="Cube 5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42246"/>
              </p:ext>
            </p:extLst>
          </p:nvPr>
        </p:nvGraphicFramePr>
        <p:xfrm>
          <a:off x="1463979" y="2738735"/>
          <a:ext cx="5772151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Equation" r:id="rId3" imgW="3085920" imgH="1307880" progId="Equation.DSMT4">
                  <p:embed/>
                </p:oleObj>
              </mc:Choice>
              <mc:Fallback>
                <p:oleObj name="Equation" r:id="rId3" imgW="308592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979" y="2738735"/>
                        <a:ext cx="5772151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43296"/>
              </p:ext>
            </p:extLst>
          </p:nvPr>
        </p:nvGraphicFramePr>
        <p:xfrm>
          <a:off x="1524000" y="5167313"/>
          <a:ext cx="6413500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3" name="Equation" r:id="rId5" imgW="3429000" imgH="634680" progId="Equation.DSMT4">
                  <p:embed/>
                </p:oleObj>
              </mc:Choice>
              <mc:Fallback>
                <p:oleObj name="Equation" r:id="rId5" imgW="3429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67313"/>
                        <a:ext cx="6413500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" y="4495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62000"/>
            <a:ext cx="841182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140855"/>
              </p:ext>
            </p:extLst>
          </p:nvPr>
        </p:nvGraphicFramePr>
        <p:xfrm>
          <a:off x="609600" y="2760663"/>
          <a:ext cx="57721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4" name="Equation" r:id="rId3" imgW="3085920" imgH="393480" progId="Equation.DSMT4">
                  <p:embed/>
                </p:oleObj>
              </mc:Choice>
              <mc:Fallback>
                <p:oleObj name="Equation" r:id="rId3" imgW="308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60663"/>
                        <a:ext cx="57721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373616"/>
              </p:ext>
            </p:extLst>
          </p:nvPr>
        </p:nvGraphicFramePr>
        <p:xfrm>
          <a:off x="565150" y="3733800"/>
          <a:ext cx="82883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5" name="Equation" r:id="rId5" imgW="3720960" imgH="507960" progId="Equation.DSMT4">
                  <p:embed/>
                </p:oleObj>
              </mc:Choice>
              <mc:Fallback>
                <p:oleObj name="Equation" r:id="rId5" imgW="37209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733800"/>
                        <a:ext cx="82883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80246"/>
              </p:ext>
            </p:extLst>
          </p:nvPr>
        </p:nvGraphicFramePr>
        <p:xfrm>
          <a:off x="500063" y="5638800"/>
          <a:ext cx="53673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6" name="Equation" r:id="rId7" imgW="2869920" imgH="393480" progId="Equation.DSMT4">
                  <p:embed/>
                </p:oleObj>
              </mc:Choice>
              <mc:Fallback>
                <p:oleObj name="Equation" r:id="rId7" imgW="286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638800"/>
                        <a:ext cx="53673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42118"/>
              </p:ext>
            </p:extLst>
          </p:nvPr>
        </p:nvGraphicFramePr>
        <p:xfrm>
          <a:off x="587375" y="4876800"/>
          <a:ext cx="62928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7" name="Equation" r:id="rId9" imgW="3365280" imgH="457200" progId="Equation.DSMT4">
                  <p:embed/>
                </p:oleObj>
              </mc:Choice>
              <mc:Fallback>
                <p:oleObj name="Equation" r:id="rId9" imgW="3365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4876800"/>
                        <a:ext cx="62928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5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sp>
        <p:nvSpPr>
          <p:cNvPr id="8" name="Cube 7"/>
          <p:cNvSpPr/>
          <p:nvPr/>
        </p:nvSpPr>
        <p:spPr>
          <a:xfrm>
            <a:off x="152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438400" y="685800"/>
            <a:ext cx="1981200" cy="1752600"/>
          </a:xfrm>
          <a:prstGeom prst="cub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6858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76800" y="2438400"/>
            <a:ext cx="914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2209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144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524000" y="685800"/>
            <a:ext cx="4572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90800" y="685800"/>
            <a:ext cx="4191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 smtClean="0">
                <a:latin typeface="+mj-lt"/>
              </a:rPr>
              <a:t>L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6858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R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1219200"/>
            <a:ext cx="83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+mj-lt"/>
              </a:rPr>
              <a:t>J</a:t>
            </a:r>
            <a:r>
              <a:rPr lang="en-US" sz="2400" i="1" baseline="-25000" dirty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50720" y="1676400"/>
            <a:ext cx="4953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896267"/>
              </p:ext>
            </p:extLst>
          </p:nvPr>
        </p:nvGraphicFramePr>
        <p:xfrm>
          <a:off x="457200" y="3659151"/>
          <a:ext cx="7648575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0" name="Equation" r:id="rId3" imgW="4089240" imgH="1523880" progId="Equation.DSMT4">
                  <p:embed/>
                </p:oleObj>
              </mc:Choice>
              <mc:Fallback>
                <p:oleObj name="Equation" r:id="rId3" imgW="4089240" imgH="1523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9151"/>
                        <a:ext cx="7648575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570971"/>
              </p:ext>
            </p:extLst>
          </p:nvPr>
        </p:nvGraphicFramePr>
        <p:xfrm>
          <a:off x="457200" y="2710340"/>
          <a:ext cx="6292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1" name="Equation" r:id="rId5" imgW="3365280" imgH="609480" progId="Equation.DSMT4">
                  <p:embed/>
                </p:oleObj>
              </mc:Choice>
              <mc:Fallback>
                <p:oleObj name="Equation" r:id="rId5" imgW="33652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10340"/>
                        <a:ext cx="62928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Josephson junction  -- continued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295400"/>
            <a:ext cx="8629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89020" y="128016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I</a:t>
            </a:r>
            <a:r>
              <a:rPr lang="en-US" sz="2400" i="1" baseline="-25000" dirty="0" smtClean="0">
                <a:latin typeface="+mj-lt"/>
              </a:rPr>
              <a:t>T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567535"/>
            <a:ext cx="85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F/F</a:t>
            </a:r>
            <a:r>
              <a:rPr lang="en-US" sz="2400" i="1" baseline="-25000" dirty="0" smtClean="0">
                <a:latin typeface="Symbol" pitchFamily="18" charset="2"/>
              </a:rPr>
              <a:t>0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257800"/>
            <a:ext cx="873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This very sensitive “SQUID” technology has been used in scanning probe techniques.    See for example,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Physics 73, 126501 (2010).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3048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SQUID =</a:t>
            </a:r>
            <a:r>
              <a:rPr lang="en-US" sz="2400" i="1" dirty="0" smtClean="0"/>
              <a:t>superconducting </a:t>
            </a:r>
            <a:r>
              <a:rPr lang="en-US" sz="2400" i="1" dirty="0"/>
              <a:t>quantum interference device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54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Scanning SQIUD microscopy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Ref. J. R. </a:t>
            </a:r>
            <a:r>
              <a:rPr lang="en-US" sz="2400" dirty="0" err="1" smtClean="0">
                <a:latin typeface="+mj-lt"/>
              </a:rPr>
              <a:t>Kirtley</a:t>
            </a:r>
            <a:r>
              <a:rPr lang="en-US" sz="2400" dirty="0" smtClean="0">
                <a:latin typeface="+mj-lt"/>
              </a:rPr>
              <a:t>, Rep. </a:t>
            </a:r>
            <a:r>
              <a:rPr lang="en-US" sz="2400" dirty="0" err="1" smtClean="0">
                <a:latin typeface="+mj-lt"/>
              </a:rPr>
              <a:t>Prog</a:t>
            </a:r>
            <a:r>
              <a:rPr lang="en-US" sz="2400" dirty="0" smtClean="0">
                <a:latin typeface="+mj-lt"/>
              </a:rPr>
              <a:t>. Phys. </a:t>
            </a:r>
            <a:r>
              <a:rPr lang="en-US" sz="2400" b="1" dirty="0" smtClean="0">
                <a:latin typeface="+mj-lt"/>
              </a:rPr>
              <a:t>73</a:t>
            </a:r>
            <a:r>
              <a:rPr lang="en-US" sz="2400" dirty="0" smtClean="0">
                <a:latin typeface="+mj-lt"/>
              </a:rPr>
              <a:t> 126501 (2010)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274617"/>
            <a:ext cx="5972175" cy="51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495300"/>
            <a:ext cx="7543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of superconducting state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79586"/>
              </p:ext>
            </p:extLst>
          </p:nvPr>
        </p:nvGraphicFramePr>
        <p:xfrm>
          <a:off x="571500" y="685800"/>
          <a:ext cx="583723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9" name="Equation" r:id="rId3" imgW="3555720" imgH="1447560" progId="Equation.DSMT4">
                  <p:embed/>
                </p:oleObj>
              </mc:Choice>
              <mc:Fallback>
                <p:oleObj name="Equation" r:id="rId3" imgW="3555720" imgH="1447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685800"/>
                        <a:ext cx="5837238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609120"/>
              </p:ext>
            </p:extLst>
          </p:nvPr>
        </p:nvGraphicFramePr>
        <p:xfrm>
          <a:off x="571500" y="3200400"/>
          <a:ext cx="76517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0" name="Equation" r:id="rId5" imgW="4660560" imgH="1676160" progId="Equation.DSMT4">
                  <p:embed/>
                </p:oleObj>
              </mc:Choice>
              <mc:Fallback>
                <p:oleObj name="Equation" r:id="rId5" imgW="4660560" imgH="1676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200400"/>
                        <a:ext cx="765175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model, continued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96110"/>
              </p:ext>
            </p:extLst>
          </p:nvPr>
        </p:nvGraphicFramePr>
        <p:xfrm>
          <a:off x="685800" y="533400"/>
          <a:ext cx="60452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3" name="Equation" r:id="rId3" imgW="3682800" imgH="3479760" progId="Equation.DSMT4">
                  <p:embed/>
                </p:oleObj>
              </mc:Choice>
              <mc:Fallback>
                <p:oleObj name="Equation" r:id="rId3" imgW="3682800" imgH="3479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60452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9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London model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73385"/>
              </p:ext>
            </p:extLst>
          </p:nvPr>
        </p:nvGraphicFramePr>
        <p:xfrm>
          <a:off x="838200" y="749299"/>
          <a:ext cx="6045200" cy="412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3" name="Equation" r:id="rId3" imgW="3682800" imgH="2514600" progId="Equation.DSMT4">
                  <p:embed/>
                </p:oleObj>
              </mc:Choice>
              <mc:Fallback>
                <p:oleObj name="Equation" r:id="rId3" imgW="3682800" imgH="2514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49299"/>
                        <a:ext cx="6045200" cy="412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7333"/>
              </p:ext>
            </p:extLst>
          </p:nvPr>
        </p:nvGraphicFramePr>
        <p:xfrm>
          <a:off x="889000" y="5029200"/>
          <a:ext cx="7797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74" name="Equation" r:id="rId5" imgW="4749480" imgH="660240" progId="Equation.DSMT4">
                  <p:embed/>
                </p:oleObj>
              </mc:Choice>
              <mc:Fallback>
                <p:oleObj name="Equation" r:id="rId5" imgW="474948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029200"/>
                        <a:ext cx="77978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793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Behavior of superconducting material – exclusion of magnetic field according to the London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44070"/>
              </p:ext>
            </p:extLst>
          </p:nvPr>
        </p:nvGraphicFramePr>
        <p:xfrm>
          <a:off x="990600" y="901700"/>
          <a:ext cx="599649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1" name="Equation" r:id="rId3" imgW="3263760" imgH="1168200" progId="Equation.DSMT4">
                  <p:embed/>
                </p:oleObj>
              </mc:Choice>
              <mc:Fallback>
                <p:oleObj name="Equation" r:id="rId3" imgW="326376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01700"/>
                        <a:ext cx="599649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916239"/>
              </p:ext>
            </p:extLst>
          </p:nvPr>
        </p:nvGraphicFramePr>
        <p:xfrm>
          <a:off x="990600" y="2921000"/>
          <a:ext cx="4775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2" name="Equation" r:id="rId5" imgW="2908080" imgH="1054080" progId="Equation.DSMT4">
                  <p:embed/>
                </p:oleObj>
              </mc:Choice>
              <mc:Fallback>
                <p:oleObj name="Equation" r:id="rId5" imgW="2908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21000"/>
                        <a:ext cx="47752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087880" y="4724400"/>
            <a:ext cx="11430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  <a:alpha val="2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880" y="4724400"/>
            <a:ext cx="3962400" cy="167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>
          <a:xfrm>
            <a:off x="2087880" y="55626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2600" y="5181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5181600"/>
            <a:ext cx="117348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l</a:t>
            </a:r>
            <a:r>
              <a:rPr lang="en-US" sz="2400" baseline="-25000" dirty="0" err="1" smtClean="0"/>
              <a:t>L</a:t>
            </a:r>
            <a:endParaRPr lang="en-US" sz="2400" dirty="0" smtClean="0">
              <a:latin typeface="Symbol" pitchFamily="18" charset="2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205944"/>
              </p:ext>
            </p:extLst>
          </p:nvPr>
        </p:nvGraphicFramePr>
        <p:xfrm>
          <a:off x="5908675" y="4127500"/>
          <a:ext cx="2473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3" name="Equation" r:id="rId7" imgW="1346040" imgH="241200" progId="Equation.DSMT4">
                  <p:embed/>
                </p:oleObj>
              </mc:Choice>
              <mc:Fallback>
                <p:oleObj name="Equation" r:id="rId7" imgW="1346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27500"/>
                        <a:ext cx="2473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48105"/>
              </p:ext>
            </p:extLst>
          </p:nvPr>
        </p:nvGraphicFramePr>
        <p:xfrm>
          <a:off x="998538" y="762000"/>
          <a:ext cx="7486650" cy="572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5" name="Equation" r:id="rId3" imgW="4559040" imgH="3492360" progId="Equation.DSMT4">
                  <p:embed/>
                </p:oleObj>
              </mc:Choice>
              <mc:Fallback>
                <p:oleObj name="Equation" r:id="rId3" imgW="4559040" imgH="349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762000"/>
                        <a:ext cx="7486650" cy="572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600" y="4495800"/>
            <a:ext cx="177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(At </a:t>
            </a:r>
            <a:r>
              <a:rPr lang="en-US" sz="2400" i="1" dirty="0" smtClean="0">
                <a:latin typeface="+mj-lt"/>
              </a:rPr>
              <a:t>T=0K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73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41925"/>
            <a:ext cx="16002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396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Magnetization field (for “type I” </a:t>
            </a:r>
            <a:r>
              <a:rPr lang="en-US" sz="2400" dirty="0" smtClean="0">
                <a:latin typeface="+mj-lt"/>
              </a:rPr>
              <a:t>superconductor at T=0K)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43000" y="10668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3000" y="22098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1905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914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057400" y="766465"/>
            <a:ext cx="1066800" cy="871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16383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2209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43000" y="28194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9624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6670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-4</a:t>
            </a:r>
            <a:r>
              <a:rPr lang="en-US" sz="2400" b="1" i="1" dirty="0" smtClean="0">
                <a:latin typeface="Symbol" pitchFamily="18" charset="2"/>
              </a:rPr>
              <a:t>p</a:t>
            </a:r>
            <a:r>
              <a:rPr lang="en-US" sz="2400" b="1" i="1" dirty="0" smtClean="0">
                <a:latin typeface="+mj-lt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43000" y="3390900"/>
            <a:ext cx="914400" cy="5715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7400" y="3390900"/>
            <a:ext cx="0" cy="5715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962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66800" y="4572000"/>
            <a:ext cx="381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66800" y="5334000"/>
            <a:ext cx="24384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44196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G</a:t>
            </a:r>
            <a:r>
              <a:rPr lang="en-US" sz="2400" b="1" i="1" baseline="-25000" dirty="0" smtClean="0">
                <a:latin typeface="+mj-lt"/>
              </a:rPr>
              <a:t>S</a:t>
            </a:r>
            <a:r>
              <a:rPr lang="en-US" sz="2400" b="1" i="1" dirty="0" smtClean="0">
                <a:latin typeface="+mj-lt"/>
              </a:rPr>
              <a:t>-G</a:t>
            </a:r>
            <a:r>
              <a:rPr lang="en-US" sz="2400" b="1" i="1" baseline="-25000" dirty="0" smtClean="0">
                <a:latin typeface="+mj-lt"/>
              </a:rPr>
              <a:t>N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500" y="483108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  <a:r>
              <a:rPr lang="en-US" sz="2400" b="1" i="1" baseline="-25000" dirty="0" smtClean="0">
                <a:latin typeface="+mj-lt"/>
              </a:rPr>
              <a:t>C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37338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105400"/>
            <a:ext cx="1752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H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238327"/>
              </p:ext>
            </p:extLst>
          </p:nvPr>
        </p:nvGraphicFramePr>
        <p:xfrm>
          <a:off x="4438909" y="1115602"/>
          <a:ext cx="4095491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1" name="Equation" r:id="rId4" imgW="2374560" imgH="622080" progId="Equation.DSMT4">
                  <p:embed/>
                </p:oleObj>
              </mc:Choice>
              <mc:Fallback>
                <p:oleObj name="Equation" r:id="rId4" imgW="2374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8909" y="1115602"/>
                        <a:ext cx="4095491" cy="107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2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2015 --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dependence of critical field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4540"/>
              </p:ext>
            </p:extLst>
          </p:nvPr>
        </p:nvGraphicFramePr>
        <p:xfrm>
          <a:off x="768973" y="332432"/>
          <a:ext cx="3643653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5" name="Equation" r:id="rId4" imgW="2450880" imgH="825480" progId="Equation.DSMT4">
                  <p:embed/>
                </p:oleObj>
              </mc:Choice>
              <mc:Fallback>
                <p:oleObj name="Equation" r:id="rId4" imgW="245088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8973" y="332432"/>
                        <a:ext cx="3643653" cy="1227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" y="1461105"/>
            <a:ext cx="6191250" cy="483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812" y="1152525"/>
            <a:ext cx="37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From PR </a:t>
            </a:r>
            <a:r>
              <a:rPr lang="en-US" sz="2400" b="1" dirty="0" smtClean="0">
                <a:latin typeface="+mj-lt"/>
              </a:rPr>
              <a:t>108</a:t>
            </a:r>
            <a:r>
              <a:rPr lang="en-US" sz="2400" dirty="0" smtClean="0">
                <a:latin typeface="+mj-lt"/>
              </a:rPr>
              <a:t>, 1175 (1957)</a:t>
            </a:r>
          </a:p>
          <a:p>
            <a:pPr lvl="1"/>
            <a:r>
              <a:rPr lang="en-US" sz="2400" dirty="0" smtClean="0">
                <a:latin typeface="+mj-lt"/>
              </a:rPr>
              <a:t>Bardeen, Cooper, and Schrieffer, “Theory of Superconductivity”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184841"/>
              </p:ext>
            </p:extLst>
          </p:nvPr>
        </p:nvGraphicFramePr>
        <p:xfrm>
          <a:off x="5841999" y="2668060"/>
          <a:ext cx="3171289" cy="10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6" name="Equation" r:id="rId7" imgW="1701720" imgH="571320" progId="Equation.DSMT4">
                  <p:embed/>
                </p:oleObj>
              </mc:Choice>
              <mc:Fallback>
                <p:oleObj name="Equation" r:id="rId7" imgW="17017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1999" y="2668060"/>
                        <a:ext cx="3171289" cy="106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6477000" y="3124200"/>
            <a:ext cx="609600" cy="927615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8199" y="3880455"/>
            <a:ext cx="257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characteristic phonon energy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781800" y="3124200"/>
            <a:ext cx="1371600" cy="18158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48400" y="4807803"/>
            <a:ext cx="26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density of electron states at E</a:t>
            </a:r>
            <a:r>
              <a:rPr lang="en-US" sz="2400" baseline="-25000" dirty="0" smtClean="0">
                <a:solidFill>
                  <a:srgbClr val="FF0000"/>
                </a:solidFill>
                <a:latin typeface="+mj-lt"/>
              </a:rPr>
              <a:t>F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343775" y="3124200"/>
            <a:ext cx="1403038" cy="2667000"/>
          </a:xfrm>
          <a:prstGeom prst="straightConnector1">
            <a:avLst/>
          </a:prstGeom>
          <a:ln w="60325">
            <a:solidFill>
              <a:srgbClr val="FF0000">
                <a:alpha val="31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5638800"/>
            <a:ext cx="2692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attraction potential between electron pairs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928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25698</TotalTime>
  <Words>591</Words>
  <Application>Microsoft Office PowerPoint</Application>
  <PresentationFormat>On-screen Show (4:3)</PresentationFormat>
  <Paragraphs>172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Wingdings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1351</cp:revision>
  <cp:lastPrinted>2015-04-17T02:05:47Z</cp:lastPrinted>
  <dcterms:created xsi:type="dcterms:W3CDTF">2012-01-10T18:32:24Z</dcterms:created>
  <dcterms:modified xsi:type="dcterms:W3CDTF">2015-04-19T22:54:56Z</dcterms:modified>
</cp:coreProperties>
</file>