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8EF"/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png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nadyne.com/company.htm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0"/>
            <a:ext cx="8839200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Review Part I: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Problem solving </a:t>
            </a:r>
            <a:r>
              <a:rPr lang="en-US" sz="3200" b="1" dirty="0" smtClean="0">
                <a:solidFill>
                  <a:schemeClr val="folHlink"/>
                </a:solidFill>
              </a:rPr>
              <a:t>examples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(mainly from Chapters 7 &amp; 9)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evaluation of </a:t>
            </a:r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relation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647101"/>
              </p:ext>
            </p:extLst>
          </p:nvPr>
        </p:nvGraphicFramePr>
        <p:xfrm>
          <a:off x="4114800" y="22098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4" name="Equation" r:id="rId3" imgW="914400" imgH="250560" progId="Equation.DSMT4">
                  <p:embed/>
                </p:oleObj>
              </mc:Choice>
              <mc:Fallback>
                <p:oleObj name="Equation" r:id="rId3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6266"/>
              </p:ext>
            </p:extLst>
          </p:nvPr>
        </p:nvGraphicFramePr>
        <p:xfrm>
          <a:off x="4114800" y="22098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5" name="Equation" r:id="rId5" imgW="914400" imgH="250560" progId="Equation.DSMT4">
                  <p:embed/>
                </p:oleObj>
              </mc:Choice>
              <mc:Fallback>
                <p:oleObj name="Equation" r:id="rId5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625357"/>
              </p:ext>
            </p:extLst>
          </p:nvPr>
        </p:nvGraphicFramePr>
        <p:xfrm>
          <a:off x="388938" y="838200"/>
          <a:ext cx="8507412" cy="415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6" name="Equation" r:id="rId6" imgW="6705360" imgH="3276360" progId="Equation.DSMT4">
                  <p:embed/>
                </p:oleObj>
              </mc:Choice>
              <mc:Fallback>
                <p:oleObj name="Equation" r:id="rId6" imgW="6705360" imgH="327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938" y="838200"/>
                        <a:ext cx="8507412" cy="415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221856"/>
              </p:ext>
            </p:extLst>
          </p:nvPr>
        </p:nvGraphicFramePr>
        <p:xfrm>
          <a:off x="457200" y="914400"/>
          <a:ext cx="85074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4" name="Equation" r:id="rId3" imgW="6705360" imgH="672840" progId="Equation.DSMT4">
                  <p:embed/>
                </p:oleObj>
              </mc:Choice>
              <mc:Fallback>
                <p:oleObj name="Equation" r:id="rId3" imgW="67053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914400"/>
                        <a:ext cx="8507412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800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singular integral numerically: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2" y="2267511"/>
            <a:ext cx="8715375" cy="360885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92190"/>
              </p:ext>
            </p:extLst>
          </p:nvPr>
        </p:nvGraphicFramePr>
        <p:xfrm>
          <a:off x="2362200" y="4648200"/>
          <a:ext cx="17557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5" name="Equation" r:id="rId6" imgW="1384200" imgH="571320" progId="Equation.DSMT4">
                  <p:embed/>
                </p:oleObj>
              </mc:Choice>
              <mc:Fallback>
                <p:oleObj name="Equation" r:id="rId6" imgW="13842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200" y="4648200"/>
                        <a:ext cx="1755775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077823"/>
              </p:ext>
            </p:extLst>
          </p:nvPr>
        </p:nvGraphicFramePr>
        <p:xfrm>
          <a:off x="3154680" y="2819400"/>
          <a:ext cx="708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6" name="Equation" r:id="rId8" imgW="558720" imgH="291960" progId="Equation.DSMT4">
                  <p:embed/>
                </p:oleObj>
              </mc:Choice>
              <mc:Fallback>
                <p:oleObj name="Equation" r:id="rId8" imgW="5587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54680" y="2819400"/>
                        <a:ext cx="70802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0"/>
            <a:ext cx="3581400" cy="52578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990600"/>
            <a:ext cx="990600" cy="5257800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990600"/>
            <a:ext cx="3581400" cy="525780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7800" y="21336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26670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57400" y="16808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09800" y="22142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47900" y="16808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0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22098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1R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52900" y="22860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52900" y="28194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19600" y="1833265"/>
            <a:ext cx="0" cy="452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19600" y="2366665"/>
            <a:ext cx="0" cy="452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19600" y="18332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2T</a:t>
            </a:r>
            <a:endParaRPr lang="en-US" sz="2400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3622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2R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19700" y="22860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829300" y="18332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19800" y="18332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3T</a:t>
            </a:r>
            <a:endParaRPr lang="en-US" sz="2400" dirty="0" smtClean="0">
              <a:latin typeface="+mj-lt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76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reflection and </a:t>
            </a:r>
            <a:r>
              <a:rPr lang="en-US" sz="2400" dirty="0" smtClean="0">
                <a:latin typeface="+mj-lt"/>
              </a:rPr>
              <a:t>refraction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Consider the normal incidence case; 3 media </a:t>
            </a:r>
          </a:p>
        </p:txBody>
      </p:sp>
    </p:spTree>
    <p:extLst>
      <p:ext uri="{BB962C8B-B14F-4D97-AF65-F5344CB8AC3E}">
        <p14:creationId xmlns:p14="http://schemas.microsoft.com/office/powerpoint/2010/main" val="32367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76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reflection and refraction -- continued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Consider the normal incidence case; 3 media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3581400" cy="20574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990600"/>
            <a:ext cx="990600" cy="2057400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990600"/>
            <a:ext cx="3581400" cy="205740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47800" y="21336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7800" y="26670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16808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22142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47900" y="16808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0</a:t>
            </a:r>
            <a:endParaRPr lang="en-US" sz="2400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22098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1R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52900" y="22860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52900" y="28194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19600" y="1833265"/>
            <a:ext cx="0" cy="452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2366665"/>
            <a:ext cx="0" cy="452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19600" y="18332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2T</a:t>
            </a:r>
            <a:endParaRPr lang="en-US" sz="2400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23622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2R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19700" y="22860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829300" y="18332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9800" y="18332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3T</a:t>
            </a:r>
            <a:endParaRPr lang="en-US" sz="2400" dirty="0" smtClean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352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in this steady-state formulation, we must match the tangential components of the E and H fields at each boundary</a:t>
            </a:r>
          </a:p>
        </p:txBody>
      </p:sp>
      <p:sp>
        <p:nvSpPr>
          <p:cNvPr id="28" name="Left Brace 27"/>
          <p:cNvSpPr/>
          <p:nvPr/>
        </p:nvSpPr>
        <p:spPr>
          <a:xfrm rot="16200000">
            <a:off x="4362450" y="2724150"/>
            <a:ext cx="304800" cy="9525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495800" y="3119735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32143"/>
              </p:ext>
            </p:extLst>
          </p:nvPr>
        </p:nvGraphicFramePr>
        <p:xfrm>
          <a:off x="963613" y="4567238"/>
          <a:ext cx="6937375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0" name="Equation" r:id="rId3" imgW="3708360" imgH="977760" progId="Equation.DSMT4">
                  <p:embed/>
                </p:oleObj>
              </mc:Choice>
              <mc:Fallback>
                <p:oleObj name="Equation" r:id="rId3" imgW="37083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4567238"/>
                        <a:ext cx="6937375" cy="1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76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reflection and refraction -- continued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Consider the normal incidence case; 3 media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3581400" cy="20574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990600"/>
            <a:ext cx="990600" cy="2057400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990600"/>
            <a:ext cx="3581400" cy="205740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47800" y="21336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7800" y="26670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16808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22142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47900" y="16808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0</a:t>
            </a:r>
            <a:endParaRPr lang="en-US" sz="2400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22098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1R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52900" y="22860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52900" y="28194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19600" y="1833265"/>
            <a:ext cx="0" cy="452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2366665"/>
            <a:ext cx="0" cy="452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19600" y="18332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2T</a:t>
            </a:r>
            <a:endParaRPr lang="en-US" sz="2400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23622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2R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19700" y="22860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829300" y="18332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9800" y="18332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3T</a:t>
            </a:r>
            <a:endParaRPr lang="en-US" sz="2400" dirty="0" smtClean="0">
              <a:latin typeface="+mj-lt"/>
            </a:endParaRPr>
          </a:p>
        </p:txBody>
      </p:sp>
      <p:sp>
        <p:nvSpPr>
          <p:cNvPr id="27" name="Left Brace 26"/>
          <p:cNvSpPr/>
          <p:nvPr/>
        </p:nvSpPr>
        <p:spPr>
          <a:xfrm rot="16200000">
            <a:off x="4362450" y="2724150"/>
            <a:ext cx="304800" cy="9525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95800" y="3119735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592709"/>
              </p:ext>
            </p:extLst>
          </p:nvPr>
        </p:nvGraphicFramePr>
        <p:xfrm>
          <a:off x="1284288" y="3505200"/>
          <a:ext cx="2827337" cy="297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4" name="Equation" r:id="rId3" imgW="1511280" imgH="1587240" progId="Equation.DSMT4">
                  <p:embed/>
                </p:oleObj>
              </mc:Choice>
              <mc:Fallback>
                <p:oleObj name="Equation" r:id="rId3" imgW="1511280" imgH="1587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505200"/>
                        <a:ext cx="2827337" cy="297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621903"/>
              </p:ext>
            </p:extLst>
          </p:nvPr>
        </p:nvGraphicFramePr>
        <p:xfrm>
          <a:off x="5700713" y="4573588"/>
          <a:ext cx="11874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5" name="Equation" r:id="rId5" imgW="634680" imgH="609480" progId="Equation.DSMT4">
                  <p:embed/>
                </p:oleObj>
              </mc:Choice>
              <mc:Fallback>
                <p:oleObj name="Equation" r:id="rId5" imgW="6346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3" y="4573588"/>
                        <a:ext cx="11874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76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reflection and refraction -- continued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Consider the normal incidence case; 3 media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3581400" cy="20574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990600"/>
            <a:ext cx="990600" cy="2057400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990600"/>
            <a:ext cx="3581400" cy="205740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47800" y="21336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7800" y="26670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16808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22142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47900" y="16808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0</a:t>
            </a:r>
            <a:endParaRPr lang="en-US" sz="2400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22098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1R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52900" y="22860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52900" y="28194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19600" y="1833265"/>
            <a:ext cx="0" cy="452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2366665"/>
            <a:ext cx="0" cy="4527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19600" y="18332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2T</a:t>
            </a:r>
            <a:endParaRPr lang="en-US" sz="2400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23622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2R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19700" y="22860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829300" y="1833265"/>
            <a:ext cx="0" cy="4527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9800" y="1833265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</a:t>
            </a:r>
            <a:r>
              <a:rPr lang="en-US" sz="2400" baseline="-25000" dirty="0" smtClean="0">
                <a:latin typeface="+mj-lt"/>
              </a:rPr>
              <a:t>3T</a:t>
            </a:r>
            <a:endParaRPr lang="en-US" sz="2400" dirty="0" smtClean="0">
              <a:latin typeface="+mj-lt"/>
            </a:endParaRPr>
          </a:p>
        </p:txBody>
      </p:sp>
      <p:sp>
        <p:nvSpPr>
          <p:cNvPr id="27" name="Left Brace 26"/>
          <p:cNvSpPr/>
          <p:nvPr/>
        </p:nvSpPr>
        <p:spPr>
          <a:xfrm rot="16200000">
            <a:off x="4362450" y="2724150"/>
            <a:ext cx="304800" cy="9525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95800" y="3119735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672367"/>
              </p:ext>
            </p:extLst>
          </p:nvPr>
        </p:nvGraphicFramePr>
        <p:xfrm>
          <a:off x="778176" y="3810000"/>
          <a:ext cx="7832424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8" name="Equation" r:id="rId3" imgW="4902120" imgH="1320480" progId="Equation.DSMT4">
                  <p:embed/>
                </p:oleObj>
              </mc:Choice>
              <mc:Fallback>
                <p:oleObj name="Equation" r:id="rId3" imgW="490212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76" y="3810000"/>
                        <a:ext cx="7832424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" y="-564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reflection and refraction -- continued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457200"/>
            <a:ext cx="8153400" cy="2590800"/>
            <a:chOff x="457200" y="990600"/>
            <a:chExt cx="8153400" cy="2590800"/>
          </a:xfrm>
        </p:grpSpPr>
        <p:sp>
          <p:nvSpPr>
            <p:cNvPr id="10" name="Rectangle 9"/>
            <p:cNvSpPr/>
            <p:nvPr/>
          </p:nvSpPr>
          <p:spPr>
            <a:xfrm>
              <a:off x="457200" y="990600"/>
              <a:ext cx="3581400" cy="20574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8600" y="990600"/>
              <a:ext cx="990600" cy="2057400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990600"/>
              <a:ext cx="3581400" cy="2057400"/>
            </a:xfrm>
            <a:prstGeom prst="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121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n</a:t>
              </a:r>
              <a:r>
                <a:rPr lang="en-US" sz="2400" i="1" baseline="-25000" dirty="0" smtClean="0">
                  <a:latin typeface="+mj-lt"/>
                </a:rPr>
                <a:t>1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7200" y="121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n</a:t>
              </a:r>
              <a:r>
                <a:rPr lang="en-US" sz="2400" i="1" baseline="-25000" dirty="0" smtClean="0">
                  <a:latin typeface="+mj-lt"/>
                </a:rPr>
                <a:t>2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121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n</a:t>
              </a:r>
              <a:r>
                <a:rPr lang="en-US" sz="2400" i="1" baseline="-25000" dirty="0" smtClean="0">
                  <a:latin typeface="+mj-lt"/>
                </a:rPr>
                <a:t>3</a:t>
              </a:r>
              <a:endParaRPr lang="en-US" sz="2400" i="1" dirty="0" smtClean="0">
                <a:latin typeface="+mj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447800" y="2133600"/>
              <a:ext cx="1447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447800" y="2667000"/>
              <a:ext cx="1447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057400" y="1680865"/>
              <a:ext cx="0" cy="452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209800" y="2214265"/>
              <a:ext cx="0" cy="452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47900" y="1680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0" y="2209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1R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152900" y="2286000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152900" y="2819400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419600" y="1833265"/>
              <a:ext cx="0" cy="4527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419600" y="2366665"/>
              <a:ext cx="0" cy="4527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419600" y="18332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2T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43400" y="2362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2R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219700" y="2286000"/>
              <a:ext cx="1447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829300" y="1833265"/>
              <a:ext cx="0" cy="452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19800" y="18332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3T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31" name="Left Brace 30"/>
            <p:cNvSpPr/>
            <p:nvPr/>
          </p:nvSpPr>
          <p:spPr>
            <a:xfrm rot="-5400000">
              <a:off x="4362450" y="2724150"/>
              <a:ext cx="304800" cy="9525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95800" y="3119735"/>
              <a:ext cx="819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d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91583"/>
              </p:ext>
            </p:extLst>
          </p:nvPr>
        </p:nvGraphicFramePr>
        <p:xfrm>
          <a:off x="122237" y="2761674"/>
          <a:ext cx="7832725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2" name="Equation" r:id="rId4" imgW="4902120" imgH="1091880" progId="Equation.DSMT4">
                  <p:embed/>
                </p:oleObj>
              </mc:Choice>
              <mc:Fallback>
                <p:oleObj name="Equation" r:id="rId4" imgW="490212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" y="2761674"/>
                        <a:ext cx="7832725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30652"/>
              </p:ext>
            </p:extLst>
          </p:nvPr>
        </p:nvGraphicFramePr>
        <p:xfrm>
          <a:off x="386556" y="4526339"/>
          <a:ext cx="8218488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3" name="Equation" r:id="rId6" imgW="5143320" imgH="1206360" progId="Equation.DSMT4">
                  <p:embed/>
                </p:oleObj>
              </mc:Choice>
              <mc:Fallback>
                <p:oleObj name="Equation" r:id="rId6" imgW="514332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" y="4526339"/>
                        <a:ext cx="8218488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-564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reflection and refraction -- continued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457200"/>
            <a:ext cx="8153400" cy="2590800"/>
            <a:chOff x="457200" y="990600"/>
            <a:chExt cx="8153400" cy="2590800"/>
          </a:xfrm>
        </p:grpSpPr>
        <p:sp>
          <p:nvSpPr>
            <p:cNvPr id="7" name="Rectangle 6"/>
            <p:cNvSpPr/>
            <p:nvPr/>
          </p:nvSpPr>
          <p:spPr>
            <a:xfrm>
              <a:off x="457200" y="990600"/>
              <a:ext cx="3581400" cy="20574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38600" y="990600"/>
              <a:ext cx="990600" cy="2057400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990600"/>
              <a:ext cx="3581400" cy="2057400"/>
            </a:xfrm>
            <a:prstGeom prst="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121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n</a:t>
              </a:r>
              <a:r>
                <a:rPr lang="en-US" sz="2400" i="1" baseline="-25000" dirty="0" smtClean="0">
                  <a:latin typeface="+mj-lt"/>
                </a:rPr>
                <a:t>1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7200" y="121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n</a:t>
              </a:r>
              <a:r>
                <a:rPr lang="en-US" sz="2400" i="1" baseline="-25000" dirty="0" smtClean="0">
                  <a:latin typeface="+mj-lt"/>
                </a:rPr>
                <a:t>2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121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n</a:t>
              </a:r>
              <a:r>
                <a:rPr lang="en-US" sz="2400" i="1" baseline="-25000" dirty="0" smtClean="0">
                  <a:latin typeface="+mj-lt"/>
                </a:rPr>
                <a:t>3</a:t>
              </a:r>
              <a:endParaRPr lang="en-US" sz="2400" i="1" dirty="0" smtClean="0">
                <a:latin typeface="+mj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447800" y="2133600"/>
              <a:ext cx="1447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447800" y="2667000"/>
              <a:ext cx="1447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057400" y="1680865"/>
              <a:ext cx="0" cy="452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209800" y="2214265"/>
              <a:ext cx="0" cy="452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47900" y="1680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2209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1R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152900" y="2286000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152900" y="2819400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19600" y="1833265"/>
              <a:ext cx="0" cy="4527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419600" y="2366665"/>
              <a:ext cx="0" cy="4527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419600" y="18332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2T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400" y="2362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2R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219700" y="2286000"/>
              <a:ext cx="1447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829300" y="1833265"/>
              <a:ext cx="0" cy="452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019800" y="18332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3T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 rot="-5400000">
              <a:off x="4362450" y="2724150"/>
              <a:ext cx="304800" cy="9525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3119735"/>
              <a:ext cx="819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d</a:t>
              </a:r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661877"/>
              </p:ext>
            </p:extLst>
          </p:nvPr>
        </p:nvGraphicFramePr>
        <p:xfrm>
          <a:off x="487680" y="2817167"/>
          <a:ext cx="2303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5" name="Equation" r:id="rId3" imgW="1231560" imgH="406080" progId="Equation.DSMT4">
                  <p:embed/>
                </p:oleObj>
              </mc:Choice>
              <mc:Fallback>
                <p:oleObj name="Equation" r:id="rId3" imgW="1231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" y="2817167"/>
                        <a:ext cx="23034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294773"/>
              </p:ext>
            </p:extLst>
          </p:nvPr>
        </p:nvGraphicFramePr>
        <p:xfrm>
          <a:off x="449580" y="3713520"/>
          <a:ext cx="8218488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6" name="Equation" r:id="rId5" imgW="5143320" imgH="1206360" progId="Equation.DSMT4">
                  <p:embed/>
                </p:oleObj>
              </mc:Choice>
              <mc:Fallback>
                <p:oleObj name="Equation" r:id="rId5" imgW="514332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" y="3713520"/>
                        <a:ext cx="8218488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9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2842782"/>
            <a:ext cx="7458075" cy="30012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-5649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reflection and refraction -- continued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457200"/>
            <a:ext cx="8153400" cy="2590800"/>
            <a:chOff x="457200" y="990600"/>
            <a:chExt cx="8153400" cy="2590800"/>
          </a:xfrm>
        </p:grpSpPr>
        <p:sp>
          <p:nvSpPr>
            <p:cNvPr id="7" name="Rectangle 6"/>
            <p:cNvSpPr/>
            <p:nvPr/>
          </p:nvSpPr>
          <p:spPr>
            <a:xfrm>
              <a:off x="457200" y="990600"/>
              <a:ext cx="3581400" cy="20574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38600" y="990600"/>
              <a:ext cx="990600" cy="2057400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990600"/>
              <a:ext cx="3581400" cy="2057400"/>
            </a:xfrm>
            <a:prstGeom prst="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121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n</a:t>
              </a:r>
              <a:r>
                <a:rPr lang="en-US" sz="2400" i="1" baseline="-25000" dirty="0" smtClean="0">
                  <a:latin typeface="+mj-lt"/>
                </a:rPr>
                <a:t>1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7200" y="121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n</a:t>
              </a:r>
              <a:r>
                <a:rPr lang="en-US" sz="2400" i="1" baseline="-25000" dirty="0" smtClean="0">
                  <a:latin typeface="+mj-lt"/>
                </a:rPr>
                <a:t>2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121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n</a:t>
              </a:r>
              <a:r>
                <a:rPr lang="en-US" sz="2400" i="1" baseline="-25000" dirty="0" smtClean="0">
                  <a:latin typeface="+mj-lt"/>
                </a:rPr>
                <a:t>3</a:t>
              </a:r>
              <a:endParaRPr lang="en-US" sz="2400" i="1" dirty="0" smtClean="0">
                <a:latin typeface="+mj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447800" y="2133600"/>
              <a:ext cx="1447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447800" y="2667000"/>
              <a:ext cx="1447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057400" y="1680865"/>
              <a:ext cx="0" cy="452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209800" y="2214265"/>
              <a:ext cx="0" cy="452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47900" y="1680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2209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1R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152900" y="2286000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152900" y="2819400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19600" y="1833265"/>
              <a:ext cx="0" cy="4527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419600" y="2366665"/>
              <a:ext cx="0" cy="4527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419600" y="18332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2T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400" y="2362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2R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219700" y="2286000"/>
              <a:ext cx="1447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829300" y="1833265"/>
              <a:ext cx="0" cy="452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019800" y="18332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</a:t>
              </a:r>
              <a:r>
                <a:rPr lang="en-US" sz="2400" baseline="-25000" dirty="0" smtClean="0">
                  <a:latin typeface="+mj-lt"/>
                </a:rPr>
                <a:t>3T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 rot="-5400000">
              <a:off x="4362450" y="2724150"/>
              <a:ext cx="304800" cy="9525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3119735"/>
              <a:ext cx="819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d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09829"/>
              </p:ext>
            </p:extLst>
          </p:nvPr>
        </p:nvGraphicFramePr>
        <p:xfrm>
          <a:off x="3919537" y="5594350"/>
          <a:ext cx="13049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Equation" r:id="rId4" imgW="698400" imgH="406080" progId="Equation.DSMT4">
                  <p:embed/>
                </p:oleObj>
              </mc:Choice>
              <mc:Fallback>
                <p:oleObj name="Equation" r:id="rId4" imgW="698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7" y="5594350"/>
                        <a:ext cx="13049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543800" y="41148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=1</a:t>
            </a:r>
          </a:p>
          <a:p>
            <a:r>
              <a:rPr lang="en-US" sz="2400" i="1" dirty="0" smtClean="0"/>
              <a:t>n</a:t>
            </a:r>
            <a:r>
              <a:rPr lang="en-US" sz="2400" i="1" baseline="-25000" dirty="0"/>
              <a:t>2</a:t>
            </a:r>
            <a:r>
              <a:rPr lang="en-US" sz="2400" i="1" dirty="0" smtClean="0"/>
              <a:t>=1.224</a:t>
            </a:r>
            <a:endParaRPr lang="en-US" sz="2400" i="1" dirty="0"/>
          </a:p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=1.5</a:t>
            </a:r>
            <a:endParaRPr lang="en-US" sz="2400" i="1" dirty="0" smtClean="0">
              <a:latin typeface="+mj-lt"/>
            </a:endParaRPr>
          </a:p>
          <a:p>
            <a:endParaRPr lang="en-US" sz="2400" i="1" dirty="0" smtClean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1242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=1</a:t>
            </a:r>
          </a:p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=1.3</a:t>
            </a:r>
            <a:endParaRPr lang="en-US" sz="2400" i="1" dirty="0"/>
          </a:p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=2.0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3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radiation from antenna</a:t>
            </a:r>
          </a:p>
        </p:txBody>
      </p:sp>
      <p:pic>
        <p:nvPicPr>
          <p:cNvPr id="6" name="Picture 2" descr="https://encrypted-tbn0.gstatic.com/shopping?q=tbn:ANd9GcRw8IND7kmpQiPNtsKs1DQ-iS3sGwAsxtWDpGXwnISCtjZ1QaWk-S8CUEUy5z3GJi0Xe59GLM-y&amp;usqp=C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914400"/>
            <a:ext cx="36671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524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 center-fed antenna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19600" y="1447800"/>
            <a:ext cx="609600" cy="307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1143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715000" y="152400"/>
            <a:ext cx="68580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152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3100" y="1443335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13" name="Right Brace 12"/>
          <p:cNvSpPr/>
          <p:nvPr/>
        </p:nvSpPr>
        <p:spPr>
          <a:xfrm rot="17780629">
            <a:off x="7595798" y="1375658"/>
            <a:ext cx="381000" cy="205315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0" y="1824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d/2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37035"/>
              </p:ext>
            </p:extLst>
          </p:nvPr>
        </p:nvGraphicFramePr>
        <p:xfrm>
          <a:off x="736600" y="2925763"/>
          <a:ext cx="5588000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6" name="Equation" r:id="rId4" imgW="2450880" imgH="1320480" progId="Equation.DSMT4">
                  <p:embed/>
                </p:oleObj>
              </mc:Choice>
              <mc:Fallback>
                <p:oleObj name="Equation" r:id="rId4" imgW="24508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925763"/>
                        <a:ext cx="5588000" cy="301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1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76200" y="4724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8411826" cy="5334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 center-fed antenna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57120"/>
              </p:ext>
            </p:extLst>
          </p:nvPr>
        </p:nvGraphicFramePr>
        <p:xfrm>
          <a:off x="785812" y="990600"/>
          <a:ext cx="7672388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Equation" r:id="rId3" imgW="3365280" imgH="1536480" progId="Equation.DSMT4">
                  <p:embed/>
                </p:oleObj>
              </mc:Choice>
              <mc:Fallback>
                <p:oleObj name="Equation" r:id="rId3" imgW="336528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" y="990600"/>
                        <a:ext cx="7672388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265230"/>
              </p:ext>
            </p:extLst>
          </p:nvPr>
        </p:nvGraphicFramePr>
        <p:xfrm>
          <a:off x="685800" y="3846513"/>
          <a:ext cx="6716713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Equation" r:id="rId5" imgW="2946240" imgH="1117440" progId="Equation.DSMT4">
                  <p:embed/>
                </p:oleObj>
              </mc:Choice>
              <mc:Fallback>
                <p:oleObj name="Equation" r:id="rId5" imgW="294624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46513"/>
                        <a:ext cx="6716713" cy="255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9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2263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inear center-fed antenna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140668"/>
              </p:ext>
            </p:extLst>
          </p:nvPr>
        </p:nvGraphicFramePr>
        <p:xfrm>
          <a:off x="466725" y="798513"/>
          <a:ext cx="6716713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Equation" r:id="rId3" imgW="2946240" imgH="1117440" progId="Equation.DSMT4">
                  <p:embed/>
                </p:oleObj>
              </mc:Choice>
              <mc:Fallback>
                <p:oleObj name="Equation" r:id="rId3" imgW="294624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798513"/>
                        <a:ext cx="6716713" cy="255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25968"/>
              </p:ext>
            </p:extLst>
          </p:nvPr>
        </p:nvGraphicFramePr>
        <p:xfrm>
          <a:off x="327025" y="3319463"/>
          <a:ext cx="7150100" cy="307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Equation" r:id="rId5" imgW="3136680" imgH="1346040" progId="Equation.DSMT4">
                  <p:embed/>
                </p:oleObj>
              </mc:Choice>
              <mc:Fallback>
                <p:oleObj name="Equation" r:id="rId5" imgW="313668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3319463"/>
                        <a:ext cx="7150100" cy="307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7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551700"/>
              </p:ext>
            </p:extLst>
          </p:nvPr>
        </p:nvGraphicFramePr>
        <p:xfrm>
          <a:off x="2286000" y="304800"/>
          <a:ext cx="5486400" cy="20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8" name="Equation" r:id="rId3" imgW="2946240" imgH="1117440" progId="Equation.DSMT4">
                  <p:embed/>
                </p:oleObj>
              </mc:Choice>
              <mc:Fallback>
                <p:oleObj name="Equation" r:id="rId3" imgW="294624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5486400" cy="20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" y="2824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inear center-fed antenna continued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" y="2064603"/>
            <a:ext cx="772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patterns    </a:t>
            </a:r>
            <a:r>
              <a:rPr lang="en-US" sz="2400" i="1" dirty="0" err="1" smtClean="0">
                <a:latin typeface="+mj-lt"/>
              </a:rPr>
              <a:t>kd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i="1" dirty="0" err="1" smtClean="0">
                <a:latin typeface="+mj-lt"/>
              </a:rPr>
              <a:t>m</a:t>
            </a:r>
            <a:r>
              <a:rPr lang="en-US" sz="2400" i="1" dirty="0" err="1" smtClean="0">
                <a:latin typeface="Symbol" pitchFamily="18" charset="2"/>
              </a:rPr>
              <a:t>p</a:t>
            </a:r>
            <a:r>
              <a:rPr lang="en-US" sz="2400" i="1" dirty="0" smtClean="0">
                <a:latin typeface="Symbol" pitchFamily="18" charset="2"/>
              </a:rPr>
              <a:t>: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m=1                         m=2                                m=3</a:t>
            </a:r>
            <a:endParaRPr lang="en-US" sz="2400" dirty="0" smtClean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0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393833"/>
              </p:ext>
            </p:extLst>
          </p:nvPr>
        </p:nvGraphicFramePr>
        <p:xfrm>
          <a:off x="2286000" y="304800"/>
          <a:ext cx="5486400" cy="20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2" name="Equation" r:id="rId3" imgW="2946240" imgH="1117440" progId="Equation.DSMT4">
                  <p:embed/>
                </p:oleObj>
              </mc:Choice>
              <mc:Fallback>
                <p:oleObj name="Equation" r:id="rId3" imgW="294624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5486400" cy="20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" y="2824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inear center-fed antenna continued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" y="2064603"/>
            <a:ext cx="772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patterns    </a:t>
            </a:r>
            <a:r>
              <a:rPr lang="en-US" sz="2400" i="1" dirty="0" err="1" smtClean="0">
                <a:latin typeface="+mj-lt"/>
              </a:rPr>
              <a:t>kd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i="1" dirty="0" err="1" smtClean="0">
                <a:latin typeface="+mj-lt"/>
              </a:rPr>
              <a:t>m</a:t>
            </a:r>
            <a:r>
              <a:rPr lang="en-US" sz="2400" i="1" dirty="0" err="1" smtClean="0">
                <a:latin typeface="Symbol" pitchFamily="18" charset="2"/>
              </a:rPr>
              <a:t>p</a:t>
            </a:r>
            <a:r>
              <a:rPr lang="en-US" sz="2400" i="1" dirty="0" smtClean="0">
                <a:latin typeface="Symbol" pitchFamily="18" charset="2"/>
              </a:rPr>
              <a:t>: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m=4                         m=5                                m=6</a:t>
            </a:r>
            <a:endParaRPr lang="en-US" sz="2400" dirty="0" smtClean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5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Antenna arrays </a:t>
            </a:r>
          </a:p>
        </p:txBody>
      </p:sp>
      <p:pic>
        <p:nvPicPr>
          <p:cNvPr id="124930" name="Picture 2" descr="http://www.tennadyne.com/images/tennlpdana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38263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" y="690265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http://www.tennadyne.com/company.htm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10400" y="1600200"/>
            <a:ext cx="0" cy="2438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115193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10400" y="4038600"/>
            <a:ext cx="190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62400" y="4038600"/>
            <a:ext cx="3048000" cy="1981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586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4" name="Can 13"/>
          <p:cNvSpPr/>
          <p:nvPr/>
        </p:nvSpPr>
        <p:spPr>
          <a:xfrm>
            <a:off x="6553200" y="373380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6957060" y="348996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6172200" y="396240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5753100" y="426720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5295900" y="457200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4838700" y="4876800"/>
            <a:ext cx="1143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7" idx="4"/>
          </p:cNvCxnSpPr>
          <p:nvPr/>
        </p:nvCxnSpPr>
        <p:spPr>
          <a:xfrm>
            <a:off x="7071360" y="4023360"/>
            <a:ext cx="9144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48600" y="4800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23" name="Arc 22"/>
          <p:cNvSpPr/>
          <p:nvPr/>
        </p:nvSpPr>
        <p:spPr>
          <a:xfrm rot="8218866">
            <a:off x="6243919" y="3194611"/>
            <a:ext cx="1295400" cy="1516237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838700" y="44958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24400" y="4267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189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4572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Antenna arrays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-147935"/>
            <a:ext cx="5257800" cy="5177135"/>
            <a:chOff x="3657600" y="1151930"/>
            <a:chExt cx="5257800" cy="517713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7010400" y="1600200"/>
              <a:ext cx="0" cy="2438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81800" y="115193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z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010400" y="4038600"/>
              <a:ext cx="1905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962400" y="4038600"/>
              <a:ext cx="30480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57600" y="58674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sp>
          <p:nvSpPr>
            <p:cNvPr id="14" name="Can 13"/>
            <p:cNvSpPr/>
            <p:nvPr/>
          </p:nvSpPr>
          <p:spPr>
            <a:xfrm>
              <a:off x="6553200" y="373380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an 16"/>
            <p:cNvSpPr/>
            <p:nvPr/>
          </p:nvSpPr>
          <p:spPr>
            <a:xfrm>
              <a:off x="6957060" y="348996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"/>
            <p:cNvSpPr/>
            <p:nvPr/>
          </p:nvSpPr>
          <p:spPr>
            <a:xfrm>
              <a:off x="6172200" y="396240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5753100" y="426720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5295900" y="457200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4838700" y="4876800"/>
              <a:ext cx="114300" cy="1066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17" idx="4"/>
            </p:cNvCxnSpPr>
            <p:nvPr/>
          </p:nvCxnSpPr>
          <p:spPr>
            <a:xfrm>
              <a:off x="7071360" y="4023360"/>
              <a:ext cx="914400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848600" y="4800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r</a:t>
              </a:r>
            </a:p>
          </p:txBody>
        </p:sp>
        <p:sp>
          <p:nvSpPr>
            <p:cNvPr id="23" name="Arc 22"/>
            <p:cNvSpPr/>
            <p:nvPr/>
          </p:nvSpPr>
          <p:spPr>
            <a:xfrm rot="8218866">
              <a:off x="6243919" y="3194611"/>
              <a:ext cx="1295400" cy="1516237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0" y="45720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4838700" y="4495800"/>
              <a:ext cx="4572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724400" y="4267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a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1143000" y="3718560"/>
            <a:ext cx="0" cy="108204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5800" y="3805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z’’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528537"/>
              </p:ext>
            </p:extLst>
          </p:nvPr>
        </p:nvGraphicFramePr>
        <p:xfrm>
          <a:off x="304800" y="1703388"/>
          <a:ext cx="15144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0" name="Equation" r:id="rId3" imgW="812520" imgH="393480" progId="Equation.DSMT4">
                  <p:embed/>
                </p:oleObj>
              </mc:Choice>
              <mc:Fallback>
                <p:oleObj name="Equation" r:id="rId3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03388"/>
                        <a:ext cx="15144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315470"/>
              </p:ext>
            </p:extLst>
          </p:nvPr>
        </p:nvGraphicFramePr>
        <p:xfrm>
          <a:off x="2676525" y="4191000"/>
          <a:ext cx="601027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1" name="Equation" r:id="rId5" imgW="3225600" imgH="965160" progId="Equation.DSMT4">
                  <p:embed/>
                </p:oleObj>
              </mc:Choice>
              <mc:Fallback>
                <p:oleObj name="Equation" r:id="rId5" imgW="322560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4191000"/>
                        <a:ext cx="6010275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03764"/>
              </p:ext>
            </p:extLst>
          </p:nvPr>
        </p:nvGraphicFramePr>
        <p:xfrm>
          <a:off x="3675063" y="838200"/>
          <a:ext cx="5487987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2" name="Equation" r:id="rId7" imgW="2946240" imgH="838080" progId="Equation.DSMT4">
                  <p:embed/>
                </p:oleObj>
              </mc:Choice>
              <mc:Fallback>
                <p:oleObj name="Equation" r:id="rId7" imgW="29462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838200"/>
                        <a:ext cx="5487987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0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4572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Antenna arrays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572663"/>
              </p:ext>
            </p:extLst>
          </p:nvPr>
        </p:nvGraphicFramePr>
        <p:xfrm>
          <a:off x="2728913" y="204788"/>
          <a:ext cx="6034087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0" name="Equation" r:id="rId3" imgW="3238200" imgH="1371600" progId="Equation.DSMT4">
                  <p:embed/>
                </p:oleObj>
              </mc:Choice>
              <mc:Fallback>
                <p:oleObj name="Equation" r:id="rId3" imgW="3238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04788"/>
                        <a:ext cx="6034087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657600" y="3657600"/>
            <a:ext cx="1524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36531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23622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N=3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25146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val="22378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381000"/>
            <a:ext cx="8072438" cy="56629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1200" y="2209800"/>
            <a:ext cx="2438400" cy="13716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618327" cy="5791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1000"/>
            <a:ext cx="6648450" cy="58388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topic – analytic properties of dielectric function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Material from Chapter 7 in Jackson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81000" y="324503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transform – for dielectric function: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3785444"/>
            <a:ext cx="53530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21453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displacement field </a:t>
            </a:r>
            <a:r>
              <a:rPr lang="en-US" sz="2400" b="1" dirty="0" smtClean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 is related to the electric field </a:t>
            </a:r>
            <a:r>
              <a:rPr lang="en-US" sz="2400" b="1" dirty="0" smtClean="0">
                <a:latin typeface="+mj-lt"/>
              </a:rPr>
              <a:t>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21374"/>
              </p:ext>
            </p:extLst>
          </p:nvPr>
        </p:nvGraphicFramePr>
        <p:xfrm>
          <a:off x="941387" y="1703696"/>
          <a:ext cx="7261226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5" name="Equation" r:id="rId4" imgW="4635360" imgH="990360" progId="Equation.DSMT4">
                  <p:embed/>
                </p:oleObj>
              </mc:Choice>
              <mc:Fallback>
                <p:oleObj name="Equation" r:id="rId4" imgW="46353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7" y="1703696"/>
                        <a:ext cx="7261226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267149"/>
              </p:ext>
            </p:extLst>
          </p:nvPr>
        </p:nvGraphicFramePr>
        <p:xfrm>
          <a:off x="557213" y="1295400"/>
          <a:ext cx="57388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数式" r:id="rId3" imgW="2654280" imgH="1981080" progId="Equation.3">
                  <p:embed/>
                </p:oleObj>
              </mc:Choice>
              <mc:Fallback>
                <p:oleObj name="数式" r:id="rId3" imgW="26542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95400"/>
                        <a:ext cx="5738812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3689350"/>
            <a:ext cx="84277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54062"/>
            <a:ext cx="84143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495307"/>
              </p:ext>
            </p:extLst>
          </p:nvPr>
        </p:nvGraphicFramePr>
        <p:xfrm>
          <a:off x="2971800" y="1905000"/>
          <a:ext cx="9048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8" name="数式" r:id="rId5" imgW="419040" imgH="431640" progId="Equation.3">
                  <p:embed/>
                </p:oleObj>
              </mc:Choice>
              <mc:Fallback>
                <p:oleObj name="数式" r:id="rId5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05000"/>
                        <a:ext cx="9048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098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Drude</a:t>
            </a:r>
            <a:r>
              <a:rPr lang="en-US" sz="2400" dirty="0" smtClean="0">
                <a:latin typeface="+mj-lt"/>
              </a:rPr>
              <a:t> model dielectric function: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781845"/>
              </p:ext>
            </p:extLst>
          </p:nvPr>
        </p:nvGraphicFramePr>
        <p:xfrm>
          <a:off x="1295400" y="4343400"/>
          <a:ext cx="8778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9" name="数式" r:id="rId7" imgW="406080" imgH="431640" progId="Equation.3">
                  <p:embed/>
                </p:oleObj>
              </mc:Choice>
              <mc:Fallback>
                <p:oleObj name="数式" r:id="rId7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8778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evaluation of </a:t>
            </a:r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relation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90265"/>
            <a:ext cx="53530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647101"/>
              </p:ext>
            </p:extLst>
          </p:nvPr>
        </p:nvGraphicFramePr>
        <p:xfrm>
          <a:off x="4114800" y="22098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3" name="Equation" r:id="rId4" imgW="914400" imgH="250560" progId="Equation.DSMT4">
                  <p:embed/>
                </p:oleObj>
              </mc:Choice>
              <mc:Fallback>
                <p:oleObj name="Equation" r:id="rId4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6266"/>
              </p:ext>
            </p:extLst>
          </p:nvPr>
        </p:nvGraphicFramePr>
        <p:xfrm>
          <a:off x="4114800" y="22098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4" name="Equation" r:id="rId6" imgW="914400" imgH="250560" progId="Equation.DSMT4">
                  <p:embed/>
                </p:oleObj>
              </mc:Choice>
              <mc:Fallback>
                <p:oleObj name="Equation" r:id="rId6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2688"/>
              </p:ext>
            </p:extLst>
          </p:nvPr>
        </p:nvGraphicFramePr>
        <p:xfrm>
          <a:off x="1066800" y="3601760"/>
          <a:ext cx="4800600" cy="262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5" name="Equation" r:id="rId7" imgW="3784320" imgH="2070000" progId="Equation.DSMT4">
                  <p:embed/>
                </p:oleObj>
              </mc:Choice>
              <mc:Fallback>
                <p:oleObj name="Equation" r:id="rId7" imgW="378432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3601760"/>
                        <a:ext cx="4800600" cy="2625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25913</TotalTime>
  <Words>565</Words>
  <Application>Microsoft Office PowerPoint</Application>
  <PresentationFormat>On-screen Show (4:3)</PresentationFormat>
  <Paragraphs>209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1373</cp:revision>
  <cp:lastPrinted>2015-04-22T12:42:23Z</cp:lastPrinted>
  <dcterms:created xsi:type="dcterms:W3CDTF">2012-01-10T18:32:24Z</dcterms:created>
  <dcterms:modified xsi:type="dcterms:W3CDTF">2015-04-22T14:01:50Z</dcterms:modified>
</cp:coreProperties>
</file>