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54" r:id="rId3"/>
    <p:sldId id="357" r:id="rId4"/>
    <p:sldId id="358" r:id="rId5"/>
    <p:sldId id="361" r:id="rId6"/>
    <p:sldId id="362" r:id="rId7"/>
    <p:sldId id="363" r:id="rId8"/>
    <p:sldId id="364" r:id="rId9"/>
    <p:sldId id="365" r:id="rId10"/>
    <p:sldId id="379" r:id="rId11"/>
    <p:sldId id="366" r:id="rId12"/>
    <p:sldId id="367" r:id="rId13"/>
    <p:sldId id="368" r:id="rId14"/>
    <p:sldId id="369" r:id="rId15"/>
    <p:sldId id="370" r:id="rId16"/>
    <p:sldId id="371" r:id="rId17"/>
    <p:sldId id="372" r:id="rId18"/>
    <p:sldId id="373" r:id="rId19"/>
    <p:sldId id="374" r:id="rId20"/>
    <p:sldId id="375" r:id="rId21"/>
    <p:sldId id="376" r:id="rId22"/>
    <p:sldId id="377" r:id="rId23"/>
    <p:sldId id="378" r:id="rId24"/>
    <p:sldId id="380" r:id="rId25"/>
    <p:sldId id="381" r:id="rId26"/>
    <p:sldId id="382" r:id="rId27"/>
    <p:sldId id="383" r:id="rId28"/>
    <p:sldId id="384"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18EF"/>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5" d="100"/>
          <a:sy n="55" d="100"/>
        </p:scale>
        <p:origin x="724" y="3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5.wmf"/><Relationship Id="rId5" Type="http://schemas.openxmlformats.org/officeDocument/2006/relationships/image" Target="../media/image50.wmf"/><Relationship Id="rId4"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4/24/2015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4/24/2015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6948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04/24/2015</a:t>
            </a:r>
            <a:endParaRPr lang="en-US" dirty="0"/>
          </a:p>
        </p:txBody>
      </p:sp>
      <p:sp>
        <p:nvSpPr>
          <p:cNvPr id="5" name="Footer Placeholder 4"/>
          <p:cNvSpPr>
            <a:spLocks noGrp="1"/>
          </p:cNvSpPr>
          <p:nvPr>
            <p:ph type="ftr" sz="quarter" idx="11"/>
          </p:nvPr>
        </p:nvSpPr>
        <p:spPr/>
        <p:txBody>
          <a:bodyPr/>
          <a:lstStyle/>
          <a:p>
            <a:r>
              <a:rPr lang="en-US" smtClean="0"/>
              <a:t>PHY 712  Spring 2015 --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04/24/2015</a:t>
            </a:r>
            <a:endParaRPr lang="en-US" dirty="0"/>
          </a:p>
        </p:txBody>
      </p:sp>
      <p:sp>
        <p:nvSpPr>
          <p:cNvPr id="5" name="Footer Placeholder 4"/>
          <p:cNvSpPr>
            <a:spLocks noGrp="1"/>
          </p:cNvSpPr>
          <p:nvPr>
            <p:ph type="ftr" sz="quarter" idx="11"/>
          </p:nvPr>
        </p:nvSpPr>
        <p:spPr/>
        <p:txBody>
          <a:bodyPr/>
          <a:lstStyle/>
          <a:p>
            <a:r>
              <a:rPr lang="en-US" smtClean="0"/>
              <a:t>PHY 712  Spring 2015 --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04/24/2015</a:t>
            </a:r>
            <a:endParaRPr lang="en-US" dirty="0"/>
          </a:p>
        </p:txBody>
      </p:sp>
      <p:sp>
        <p:nvSpPr>
          <p:cNvPr id="5" name="Footer Placeholder 4"/>
          <p:cNvSpPr>
            <a:spLocks noGrp="1"/>
          </p:cNvSpPr>
          <p:nvPr>
            <p:ph type="ftr" sz="quarter" idx="11"/>
          </p:nvPr>
        </p:nvSpPr>
        <p:spPr/>
        <p:txBody>
          <a:bodyPr/>
          <a:lstStyle/>
          <a:p>
            <a:r>
              <a:rPr lang="en-US" smtClean="0"/>
              <a:t>PHY 712  Spring 2015 --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04/24/2015</a:t>
            </a:r>
            <a:endParaRPr lang="en-US" dirty="0"/>
          </a:p>
        </p:txBody>
      </p:sp>
      <p:sp>
        <p:nvSpPr>
          <p:cNvPr id="5" name="Footer Placeholder 4"/>
          <p:cNvSpPr>
            <a:spLocks noGrp="1"/>
          </p:cNvSpPr>
          <p:nvPr>
            <p:ph type="ftr" sz="quarter" idx="11"/>
          </p:nvPr>
        </p:nvSpPr>
        <p:spPr/>
        <p:txBody>
          <a:bodyPr/>
          <a:lstStyle/>
          <a:p>
            <a:r>
              <a:rPr lang="en-US" smtClean="0"/>
              <a:t>PHY 712  Spring 2015 --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04/24/2015</a:t>
            </a:r>
            <a:endParaRPr lang="en-US" dirty="0"/>
          </a:p>
        </p:txBody>
      </p:sp>
      <p:sp>
        <p:nvSpPr>
          <p:cNvPr id="5" name="Footer Placeholder 4"/>
          <p:cNvSpPr>
            <a:spLocks noGrp="1"/>
          </p:cNvSpPr>
          <p:nvPr>
            <p:ph type="ftr" sz="quarter" idx="11"/>
          </p:nvPr>
        </p:nvSpPr>
        <p:spPr/>
        <p:txBody>
          <a:bodyPr/>
          <a:lstStyle/>
          <a:p>
            <a:r>
              <a:rPr lang="en-US" smtClean="0"/>
              <a:t>PHY 712  Spring 2015 --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04/24/2015</a:t>
            </a:r>
            <a:endParaRPr lang="en-US" dirty="0"/>
          </a:p>
        </p:txBody>
      </p:sp>
      <p:sp>
        <p:nvSpPr>
          <p:cNvPr id="6" name="Footer Placeholder 5"/>
          <p:cNvSpPr>
            <a:spLocks noGrp="1"/>
          </p:cNvSpPr>
          <p:nvPr>
            <p:ph type="ftr" sz="quarter" idx="11"/>
          </p:nvPr>
        </p:nvSpPr>
        <p:spPr/>
        <p:txBody>
          <a:bodyPr/>
          <a:lstStyle/>
          <a:p>
            <a:r>
              <a:rPr lang="en-US" smtClean="0"/>
              <a:t>PHY 712  Spring 2015 --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04/24/2015</a:t>
            </a:r>
            <a:endParaRPr lang="en-US" dirty="0"/>
          </a:p>
        </p:txBody>
      </p:sp>
      <p:sp>
        <p:nvSpPr>
          <p:cNvPr id="8" name="Footer Placeholder 7"/>
          <p:cNvSpPr>
            <a:spLocks noGrp="1"/>
          </p:cNvSpPr>
          <p:nvPr>
            <p:ph type="ftr" sz="quarter" idx="11"/>
          </p:nvPr>
        </p:nvSpPr>
        <p:spPr/>
        <p:txBody>
          <a:bodyPr/>
          <a:lstStyle/>
          <a:p>
            <a:r>
              <a:rPr lang="en-US" smtClean="0"/>
              <a:t>PHY 712  Spring 2015 -- Lecture 36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04/24/2015</a:t>
            </a:r>
            <a:endParaRPr lang="en-US" dirty="0"/>
          </a:p>
        </p:txBody>
      </p:sp>
      <p:sp>
        <p:nvSpPr>
          <p:cNvPr id="4" name="Footer Placeholder 3"/>
          <p:cNvSpPr>
            <a:spLocks noGrp="1"/>
          </p:cNvSpPr>
          <p:nvPr>
            <p:ph type="ftr" sz="quarter" idx="11"/>
          </p:nvPr>
        </p:nvSpPr>
        <p:spPr/>
        <p:txBody>
          <a:bodyPr/>
          <a:lstStyle/>
          <a:p>
            <a:r>
              <a:rPr lang="en-US" smtClean="0"/>
              <a:t>PHY 712  Spring 2015 -- Lecture 36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04/24/2015</a:t>
            </a:r>
            <a:endParaRPr lang="en-US" dirty="0"/>
          </a:p>
        </p:txBody>
      </p:sp>
      <p:sp>
        <p:nvSpPr>
          <p:cNvPr id="6" name="Footer Placeholder 5"/>
          <p:cNvSpPr>
            <a:spLocks noGrp="1"/>
          </p:cNvSpPr>
          <p:nvPr>
            <p:ph type="ftr" sz="quarter" idx="11"/>
          </p:nvPr>
        </p:nvSpPr>
        <p:spPr/>
        <p:txBody>
          <a:bodyPr/>
          <a:lstStyle/>
          <a:p>
            <a:r>
              <a:rPr lang="en-US" smtClean="0"/>
              <a:t>PHY 712  Spring 2015 --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04/24/2015</a:t>
            </a:r>
            <a:endParaRPr lang="en-US" dirty="0"/>
          </a:p>
        </p:txBody>
      </p:sp>
      <p:sp>
        <p:nvSpPr>
          <p:cNvPr id="6" name="Footer Placeholder 5"/>
          <p:cNvSpPr>
            <a:spLocks noGrp="1"/>
          </p:cNvSpPr>
          <p:nvPr>
            <p:ph type="ftr" sz="quarter" idx="11"/>
          </p:nvPr>
        </p:nvSpPr>
        <p:spPr/>
        <p:txBody>
          <a:bodyPr/>
          <a:lstStyle/>
          <a:p>
            <a:r>
              <a:rPr lang="en-US" smtClean="0"/>
              <a:t>PHY 712  Spring 2015 --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04/24/2015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712  Spring 2015 -- Lecture 36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14.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17.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1.bin"/><Relationship Id="rId4" Type="http://schemas.openxmlformats.org/officeDocument/2006/relationships/image" Target="../media/image25.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30.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32.wmf"/><Relationship Id="rId5" Type="http://schemas.openxmlformats.org/officeDocument/2006/relationships/oleObject" Target="../embeddings/oleObject27.bin"/><Relationship Id="rId4" Type="http://schemas.openxmlformats.org/officeDocument/2006/relationships/image" Target="../media/image31.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4.wmf"/><Relationship Id="rId5" Type="http://schemas.openxmlformats.org/officeDocument/2006/relationships/oleObject" Target="../embeddings/oleObject29.bin"/><Relationship Id="rId4" Type="http://schemas.openxmlformats.org/officeDocument/2006/relationships/image" Target="../media/image33.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6.wmf"/><Relationship Id="rId5" Type="http://schemas.openxmlformats.org/officeDocument/2006/relationships/oleObject" Target="../embeddings/oleObject31.bin"/><Relationship Id="rId4" Type="http://schemas.openxmlformats.org/officeDocument/2006/relationships/image" Target="../media/image35.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8.wmf"/><Relationship Id="rId5" Type="http://schemas.openxmlformats.org/officeDocument/2006/relationships/oleObject" Target="../embeddings/oleObject33.bin"/><Relationship Id="rId4" Type="http://schemas.openxmlformats.org/officeDocument/2006/relationships/image" Target="../media/image37.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40.wmf"/><Relationship Id="rId5" Type="http://schemas.openxmlformats.org/officeDocument/2006/relationships/oleObject" Target="../embeddings/oleObject35.bin"/><Relationship Id="rId4" Type="http://schemas.openxmlformats.org/officeDocument/2006/relationships/image" Target="../media/image39.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2.wmf"/><Relationship Id="rId5" Type="http://schemas.openxmlformats.org/officeDocument/2006/relationships/oleObject" Target="../embeddings/oleObject37.bin"/><Relationship Id="rId4" Type="http://schemas.openxmlformats.org/officeDocument/2006/relationships/image" Target="../media/image41.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image" Target="../media/image43.wmf"/></Relationships>
</file>

<file path=ppt/slides/_rels/slide27.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45.wmf"/><Relationship Id="rId5" Type="http://schemas.openxmlformats.org/officeDocument/2006/relationships/oleObject" Target="../embeddings/oleObject40.bin"/><Relationship Id="rId4" Type="http://schemas.openxmlformats.org/officeDocument/2006/relationships/image" Target="../media/image44.wmf"/></Relationships>
</file>

<file path=ppt/slides/_rels/slide2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50.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47.wmf"/><Relationship Id="rId11" Type="http://schemas.openxmlformats.org/officeDocument/2006/relationships/oleObject" Target="../embeddings/oleObject46.bin"/><Relationship Id="rId5" Type="http://schemas.openxmlformats.org/officeDocument/2006/relationships/oleObject" Target="../embeddings/oleObject43.bin"/><Relationship Id="rId10" Type="http://schemas.openxmlformats.org/officeDocument/2006/relationships/image" Target="../media/image49.wmf"/><Relationship Id="rId4" Type="http://schemas.openxmlformats.org/officeDocument/2006/relationships/image" Target="../media/image5.wmf"/><Relationship Id="rId9" Type="http://schemas.openxmlformats.org/officeDocument/2006/relationships/oleObject" Target="../embeddings/oleObject45.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4.wmf"/><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oleObject" Target="../embeddings/oleObject8.bin"/><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1.png"/><Relationship Id="rId4" Type="http://schemas.openxmlformats.org/officeDocument/2006/relationships/image" Target="../media/image8.wmf"/><Relationship Id="rId9" Type="http://schemas.openxmlformats.org/officeDocument/2006/relationships/image" Target="../media/image10.wmf"/></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14.png"/><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
            <a:ext cx="8839200" cy="6247864"/>
          </a:xfrm>
          <a:prstGeom prst="rect">
            <a:avLst/>
          </a:prstGeom>
          <a:noFill/>
          <a:ln>
            <a:noFill/>
          </a:ln>
        </p:spPr>
        <p:txBody>
          <a:bodyPr wrap="square" rtlCol="0">
            <a:spAutoFit/>
          </a:bodyPr>
          <a:lstStyle/>
          <a:p>
            <a:pPr algn="ctr"/>
            <a:r>
              <a:rPr lang="en-US" sz="3200" b="1" dirty="0" smtClean="0"/>
              <a:t>PHY 712 Electrodynamics</a:t>
            </a:r>
          </a:p>
          <a:p>
            <a:pPr algn="ctr"/>
            <a:r>
              <a:rPr lang="en-US" sz="3200" b="1" dirty="0"/>
              <a:t>9</a:t>
            </a:r>
            <a:r>
              <a:rPr lang="en-US" sz="3200" b="1" dirty="0" smtClean="0"/>
              <a:t>-9:50 AM  MWF  Olin 103</a:t>
            </a:r>
          </a:p>
          <a:p>
            <a:pPr algn="ctr"/>
            <a:endParaRPr lang="en-US" sz="3200" b="1" dirty="0"/>
          </a:p>
          <a:p>
            <a:pPr algn="ctr"/>
            <a:r>
              <a:rPr lang="en-US" sz="3200" b="1" dirty="0" smtClean="0"/>
              <a:t>Plan for Lecture 36:</a:t>
            </a:r>
            <a:endParaRPr lang="en-US" sz="3200" b="1" dirty="0">
              <a:solidFill>
                <a:schemeClr val="folHlink"/>
              </a:solidFill>
            </a:endParaRPr>
          </a:p>
          <a:p>
            <a:pPr marL="457200" lvl="2" algn="ctr">
              <a:spcBef>
                <a:spcPct val="50000"/>
              </a:spcBef>
            </a:pPr>
            <a:r>
              <a:rPr lang="en-US" sz="3200" b="1" dirty="0" smtClean="0">
                <a:solidFill>
                  <a:schemeClr val="folHlink"/>
                </a:solidFill>
              </a:rPr>
              <a:t>Review Part II:</a:t>
            </a:r>
          </a:p>
          <a:p>
            <a:pPr lvl="3" indent="-457200">
              <a:spcBef>
                <a:spcPct val="50000"/>
              </a:spcBef>
              <a:buFont typeface="Wingdings" panose="05000000000000000000" pitchFamily="2" charset="2"/>
              <a:buChar char="Ø"/>
            </a:pPr>
            <a:r>
              <a:rPr lang="en-US" sz="3200" b="1" dirty="0" smtClean="0">
                <a:solidFill>
                  <a:schemeClr val="folHlink"/>
                </a:solidFill>
              </a:rPr>
              <a:t>Further comment of </a:t>
            </a:r>
            <a:r>
              <a:rPr lang="en-US" sz="3200" b="1" dirty="0" err="1" smtClean="0">
                <a:solidFill>
                  <a:schemeClr val="folHlink"/>
                </a:solidFill>
              </a:rPr>
              <a:t>Kramers-Kronig</a:t>
            </a:r>
            <a:r>
              <a:rPr lang="en-US" sz="3200" b="1" dirty="0" smtClean="0">
                <a:solidFill>
                  <a:schemeClr val="folHlink"/>
                </a:solidFill>
              </a:rPr>
              <a:t> transform</a:t>
            </a:r>
          </a:p>
          <a:p>
            <a:pPr lvl="3" indent="-457200">
              <a:spcBef>
                <a:spcPct val="50000"/>
              </a:spcBef>
              <a:buFont typeface="Wingdings" panose="05000000000000000000" pitchFamily="2" charset="2"/>
              <a:buChar char="Ø"/>
            </a:pPr>
            <a:r>
              <a:rPr lang="en-US" sz="3200" b="1" dirty="0" smtClean="0">
                <a:solidFill>
                  <a:schemeClr val="folHlink"/>
                </a:solidFill>
              </a:rPr>
              <a:t>Some equations for top of </a:t>
            </a:r>
            <a:r>
              <a:rPr lang="en-US" sz="3200" b="1" dirty="0" smtClean="0">
                <a:solidFill>
                  <a:schemeClr val="folHlink"/>
                </a:solidFill>
              </a:rPr>
              <a:t>your head</a:t>
            </a:r>
            <a:endParaRPr lang="en-US" sz="3200" b="1" dirty="0" smtClean="0">
              <a:solidFill>
                <a:schemeClr val="folHlink"/>
              </a:solidFill>
            </a:endParaRPr>
          </a:p>
          <a:p>
            <a:pPr lvl="3" indent="-457200">
              <a:spcBef>
                <a:spcPct val="50000"/>
              </a:spcBef>
              <a:buFont typeface="Wingdings" panose="05000000000000000000" pitchFamily="2" charset="2"/>
              <a:buChar char="Ø"/>
            </a:pPr>
            <a:r>
              <a:rPr lang="en-US" sz="3200" b="1" dirty="0" smtClean="0">
                <a:solidFill>
                  <a:schemeClr val="folHlink"/>
                </a:solidFill>
              </a:rPr>
              <a:t>Example problems</a:t>
            </a:r>
          </a:p>
          <a:p>
            <a:pPr lvl="3" indent="-457200">
              <a:spcBef>
                <a:spcPct val="50000"/>
              </a:spcBef>
              <a:buFont typeface="Wingdings" panose="05000000000000000000" pitchFamily="2" charset="2"/>
              <a:buChar char="Ø"/>
            </a:pPr>
            <a:r>
              <a:rPr lang="en-US" sz="3200" b="1" dirty="0" smtClean="0">
                <a:solidFill>
                  <a:schemeClr val="folHlink"/>
                </a:solidFill>
              </a:rPr>
              <a:t>Course evaluation forms</a:t>
            </a:r>
            <a:endParaRPr lang="en-US" sz="2800" b="1" dirty="0" smtClean="0">
              <a:solidFill>
                <a:schemeClr val="folHlink"/>
              </a:solidFill>
            </a:endParaRPr>
          </a:p>
        </p:txBody>
      </p:sp>
      <p:sp>
        <p:nvSpPr>
          <p:cNvPr id="2" name="Footer Placeholder 1"/>
          <p:cNvSpPr>
            <a:spLocks noGrp="1"/>
          </p:cNvSpPr>
          <p:nvPr>
            <p:ph type="ftr" sz="quarter" idx="11"/>
          </p:nvPr>
        </p:nvSpPr>
        <p:spPr/>
        <p:txBody>
          <a:bodyPr/>
          <a:lstStyle/>
          <a:p>
            <a:r>
              <a:rPr lang="en-US" smtClean="0"/>
              <a:t>PHY 712  Spring 2015 -- Lecture 36</a:t>
            </a:r>
            <a:endParaRPr lang="en-US" dirty="0"/>
          </a:p>
        </p:txBody>
      </p:sp>
      <p:sp>
        <p:nvSpPr>
          <p:cNvPr id="3" name="Slide Number Placeholder 2"/>
          <p:cNvSpPr>
            <a:spLocks noGrp="1"/>
          </p:cNvSpPr>
          <p:nvPr>
            <p:ph type="sldNum" sz="quarter" idx="12"/>
          </p:nvPr>
        </p:nvSpPr>
        <p:spPr/>
        <p:txBody>
          <a:bodyPr/>
          <a:lstStyle/>
          <a:p>
            <a:fld id="{CE368B07-CEBF-4C80-90AF-53B34FA04CF3}" type="slidenum">
              <a:rPr lang="en-US" smtClean="0"/>
              <a:t>1</a:t>
            </a:fld>
            <a:endParaRPr lang="en-US" dirty="0"/>
          </a:p>
        </p:txBody>
      </p:sp>
      <p:sp>
        <p:nvSpPr>
          <p:cNvPr id="8" name="Date Placeholder 7"/>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685800" y="685800"/>
            <a:ext cx="7391400" cy="461665"/>
          </a:xfrm>
          <a:prstGeom prst="rect">
            <a:avLst/>
          </a:prstGeom>
          <a:noFill/>
        </p:spPr>
        <p:txBody>
          <a:bodyPr wrap="square" rtlCol="0">
            <a:spAutoFit/>
          </a:bodyPr>
          <a:lstStyle/>
          <a:p>
            <a:r>
              <a:rPr lang="en-US" sz="2400" dirty="0" smtClean="0">
                <a:latin typeface="+mj-lt"/>
              </a:rPr>
              <a:t>Some equations worth remembering --</a:t>
            </a:r>
          </a:p>
        </p:txBody>
      </p:sp>
    </p:spTree>
    <p:extLst>
      <p:ext uri="{BB962C8B-B14F-4D97-AF65-F5344CB8AC3E}">
        <p14:creationId xmlns:p14="http://schemas.microsoft.com/office/powerpoint/2010/main" val="3081532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54556767"/>
              </p:ext>
            </p:extLst>
          </p:nvPr>
        </p:nvGraphicFramePr>
        <p:xfrm>
          <a:off x="305866" y="1447800"/>
          <a:ext cx="8685734" cy="4840288"/>
        </p:xfrm>
        <a:graphic>
          <a:graphicData uri="http://schemas.openxmlformats.org/presentationml/2006/ole">
            <mc:AlternateContent xmlns:mc="http://schemas.openxmlformats.org/markup-compatibility/2006">
              <mc:Choice xmlns:v="urn:schemas-microsoft-com:vml" Requires="v">
                <p:oleObj spid="_x0000_s139281" name="Equation" r:id="rId3" imgW="3466800" imgH="1930320" progId="Equation.DSMT4">
                  <p:embed/>
                </p:oleObj>
              </mc:Choice>
              <mc:Fallback>
                <p:oleObj name="Equation" r:id="rId3" imgW="3466800" imgH="1930320" progId="Equation.DSMT4">
                  <p:embed/>
                  <p:pic>
                    <p:nvPicPr>
                      <p:cNvPr id="0" name=""/>
                      <p:cNvPicPr>
                        <a:picLocks noChangeAspect="1" noChangeArrowheads="1"/>
                      </p:cNvPicPr>
                      <p:nvPr/>
                    </p:nvPicPr>
                    <p:blipFill>
                      <a:blip r:embed="rId4"/>
                      <a:srcRect/>
                      <a:stretch>
                        <a:fillRect/>
                      </a:stretch>
                    </p:blipFill>
                    <p:spPr bwMode="auto">
                      <a:xfrm>
                        <a:off x="305866" y="1447800"/>
                        <a:ext cx="8685734" cy="4840288"/>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17149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12297715"/>
              </p:ext>
            </p:extLst>
          </p:nvPr>
        </p:nvGraphicFramePr>
        <p:xfrm>
          <a:off x="434732" y="1930400"/>
          <a:ext cx="8480668" cy="3784600"/>
        </p:xfrm>
        <a:graphic>
          <a:graphicData uri="http://schemas.openxmlformats.org/presentationml/2006/ole">
            <mc:AlternateContent xmlns:mc="http://schemas.openxmlformats.org/markup-compatibility/2006">
              <mc:Choice xmlns:v="urn:schemas-microsoft-com:vml" Requires="v">
                <p:oleObj spid="_x0000_s140305" name="Equation" r:id="rId3" imgW="3873240" imgH="1726920" progId="Equation.DSMT4">
                  <p:embed/>
                </p:oleObj>
              </mc:Choice>
              <mc:Fallback>
                <p:oleObj name="Equation" r:id="rId3" imgW="3873240" imgH="1726920" progId="Equation.DSMT4">
                  <p:embed/>
                  <p:pic>
                    <p:nvPicPr>
                      <p:cNvPr id="0" name=""/>
                      <p:cNvPicPr>
                        <a:picLocks noChangeAspect="1" noChangeArrowheads="1"/>
                      </p:cNvPicPr>
                      <p:nvPr/>
                    </p:nvPicPr>
                    <p:blipFill>
                      <a:blip r:embed="rId4"/>
                      <a:srcRect/>
                      <a:stretch>
                        <a:fillRect/>
                      </a:stretch>
                    </p:blipFill>
                    <p:spPr bwMode="auto">
                      <a:xfrm>
                        <a:off x="434732" y="1930400"/>
                        <a:ext cx="8480668" cy="37846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546217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69105306"/>
              </p:ext>
            </p:extLst>
          </p:nvPr>
        </p:nvGraphicFramePr>
        <p:xfrm>
          <a:off x="158806" y="1905000"/>
          <a:ext cx="8832794" cy="3078162"/>
        </p:xfrm>
        <a:graphic>
          <a:graphicData uri="http://schemas.openxmlformats.org/presentationml/2006/ole">
            <mc:AlternateContent xmlns:mc="http://schemas.openxmlformats.org/markup-compatibility/2006">
              <mc:Choice xmlns:v="urn:schemas-microsoft-com:vml" Requires="v">
                <p:oleObj spid="_x0000_s141329" name="Equation" r:id="rId3" imgW="4305240" imgH="1498320" progId="Equation.DSMT4">
                  <p:embed/>
                </p:oleObj>
              </mc:Choice>
              <mc:Fallback>
                <p:oleObj name="Equation" r:id="rId3" imgW="4305240" imgH="1498320" progId="Equation.DSMT4">
                  <p:embed/>
                  <p:pic>
                    <p:nvPicPr>
                      <p:cNvPr id="0" name=""/>
                      <p:cNvPicPr>
                        <a:picLocks noChangeAspect="1" noChangeArrowheads="1"/>
                      </p:cNvPicPr>
                      <p:nvPr/>
                    </p:nvPicPr>
                    <p:blipFill>
                      <a:blip r:embed="rId4"/>
                      <a:srcRect/>
                      <a:stretch>
                        <a:fillRect/>
                      </a:stretch>
                    </p:blipFill>
                    <p:spPr bwMode="auto">
                      <a:xfrm>
                        <a:off x="158806" y="1905000"/>
                        <a:ext cx="8832794" cy="3078162"/>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520954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533400" y="304800"/>
            <a:ext cx="7772400" cy="461665"/>
          </a:xfrm>
          <a:prstGeom prst="rect">
            <a:avLst/>
          </a:prstGeom>
          <a:noFill/>
        </p:spPr>
        <p:txBody>
          <a:bodyPr wrap="square" rtlCol="0">
            <a:spAutoFit/>
          </a:bodyPr>
          <a:lstStyle/>
          <a:p>
            <a:r>
              <a:rPr lang="en-US" sz="2400" dirty="0" smtClean="0">
                <a:latin typeface="+mj-lt"/>
              </a:rPr>
              <a:t>Energy and power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2898371095"/>
              </p:ext>
            </p:extLst>
          </p:nvPr>
        </p:nvGraphicFramePr>
        <p:xfrm>
          <a:off x="304800" y="914400"/>
          <a:ext cx="8640763" cy="1543050"/>
        </p:xfrm>
        <a:graphic>
          <a:graphicData uri="http://schemas.openxmlformats.org/presentationml/2006/ole">
            <mc:AlternateContent xmlns:mc="http://schemas.openxmlformats.org/markup-compatibility/2006">
              <mc:Choice xmlns:v="urn:schemas-microsoft-com:vml" Requires="v">
                <p:oleObj spid="_x0000_s142398" name="Equation" r:id="rId3" imgW="3416040" imgH="609480" progId="Equation.DSMT4">
                  <p:embed/>
                </p:oleObj>
              </mc:Choice>
              <mc:Fallback>
                <p:oleObj name="Equation" r:id="rId3" imgW="3416040" imgH="609480" progId="Equation.DSMT4">
                  <p:embed/>
                  <p:pic>
                    <p:nvPicPr>
                      <p:cNvPr id="0" name=""/>
                      <p:cNvPicPr>
                        <a:picLocks noChangeAspect="1" noChangeArrowheads="1"/>
                      </p:cNvPicPr>
                      <p:nvPr/>
                    </p:nvPicPr>
                    <p:blipFill>
                      <a:blip r:embed="rId4"/>
                      <a:srcRect/>
                      <a:stretch>
                        <a:fillRect/>
                      </a:stretch>
                    </p:blipFill>
                    <p:spPr bwMode="auto">
                      <a:xfrm>
                        <a:off x="304800" y="914400"/>
                        <a:ext cx="8640763"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26402472"/>
              </p:ext>
            </p:extLst>
          </p:nvPr>
        </p:nvGraphicFramePr>
        <p:xfrm>
          <a:off x="320675" y="3021012"/>
          <a:ext cx="8475663" cy="1474788"/>
        </p:xfrm>
        <a:graphic>
          <a:graphicData uri="http://schemas.openxmlformats.org/presentationml/2006/ole">
            <mc:AlternateContent xmlns:mc="http://schemas.openxmlformats.org/markup-compatibility/2006">
              <mc:Choice xmlns:v="urn:schemas-microsoft-com:vml" Requires="v">
                <p:oleObj spid="_x0000_s142399" name="数式" r:id="rId5" imgW="3504960" imgH="609480" progId="Equation.3">
                  <p:embed/>
                </p:oleObj>
              </mc:Choice>
              <mc:Fallback>
                <p:oleObj name="数式" r:id="rId5" imgW="3504960" imgH="609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675" y="3021012"/>
                        <a:ext cx="8475663"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54109233"/>
              </p:ext>
            </p:extLst>
          </p:nvPr>
        </p:nvGraphicFramePr>
        <p:xfrm>
          <a:off x="877888" y="5472113"/>
          <a:ext cx="5194300" cy="812800"/>
        </p:xfrm>
        <a:graphic>
          <a:graphicData uri="http://schemas.openxmlformats.org/presentationml/2006/ole">
            <mc:AlternateContent xmlns:mc="http://schemas.openxmlformats.org/markup-compatibility/2006">
              <mc:Choice xmlns:v="urn:schemas-microsoft-com:vml" Requires="v">
                <p:oleObj spid="_x0000_s142400" name="Equation" r:id="rId7" imgW="2514600" imgH="393480" progId="Equation.DSMT4">
                  <p:embed/>
                </p:oleObj>
              </mc:Choice>
              <mc:Fallback>
                <p:oleObj name="Equation" r:id="rId7" imgW="2514600" imgH="393480" progId="Equation.DSMT4">
                  <p:embed/>
                  <p:pic>
                    <p:nvPicPr>
                      <p:cNvPr id="0" name=""/>
                      <p:cNvPicPr>
                        <a:picLocks noChangeAspect="1" noChangeArrowheads="1"/>
                      </p:cNvPicPr>
                      <p:nvPr/>
                    </p:nvPicPr>
                    <p:blipFill>
                      <a:blip r:embed="rId8"/>
                      <a:srcRect/>
                      <a:stretch>
                        <a:fillRect/>
                      </a:stretch>
                    </p:blipFill>
                    <p:spPr bwMode="auto">
                      <a:xfrm>
                        <a:off x="877888" y="5472113"/>
                        <a:ext cx="51943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39488516"/>
              </p:ext>
            </p:extLst>
          </p:nvPr>
        </p:nvGraphicFramePr>
        <p:xfrm>
          <a:off x="801687" y="4383088"/>
          <a:ext cx="7580313" cy="812800"/>
        </p:xfrm>
        <a:graphic>
          <a:graphicData uri="http://schemas.openxmlformats.org/presentationml/2006/ole">
            <mc:AlternateContent xmlns:mc="http://schemas.openxmlformats.org/markup-compatibility/2006">
              <mc:Choice xmlns:v="urn:schemas-microsoft-com:vml" Requires="v">
                <p:oleObj spid="_x0000_s142401" name="Equation" r:id="rId9" imgW="3670200" imgH="393480" progId="Equation.DSMT4">
                  <p:embed/>
                </p:oleObj>
              </mc:Choice>
              <mc:Fallback>
                <p:oleObj name="Equation" r:id="rId9" imgW="3670200" imgH="393480" progId="Equation.DSMT4">
                  <p:embed/>
                  <p:pic>
                    <p:nvPicPr>
                      <p:cNvPr id="0" name=""/>
                      <p:cNvPicPr>
                        <a:picLocks noChangeAspect="1" noChangeArrowheads="1"/>
                      </p:cNvPicPr>
                      <p:nvPr/>
                    </p:nvPicPr>
                    <p:blipFill>
                      <a:blip r:embed="rId10"/>
                      <a:srcRect/>
                      <a:stretch>
                        <a:fillRect/>
                      </a:stretch>
                    </p:blipFill>
                    <p:spPr bwMode="auto">
                      <a:xfrm>
                        <a:off x="801687" y="4383088"/>
                        <a:ext cx="758031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39251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435911385"/>
              </p:ext>
            </p:extLst>
          </p:nvPr>
        </p:nvGraphicFramePr>
        <p:xfrm>
          <a:off x="533400" y="103805"/>
          <a:ext cx="6705600" cy="2334595"/>
        </p:xfrm>
        <a:graphic>
          <a:graphicData uri="http://schemas.openxmlformats.org/presentationml/2006/ole">
            <mc:AlternateContent xmlns:mc="http://schemas.openxmlformats.org/markup-compatibility/2006">
              <mc:Choice xmlns:v="urn:schemas-microsoft-com:vml" Requires="v">
                <p:oleObj spid="_x0000_s143392" name="Equation" r:id="rId3" imgW="2920680" imgH="1015920" progId="Equation.DSMT4">
                  <p:embed/>
                </p:oleObj>
              </mc:Choice>
              <mc:Fallback>
                <p:oleObj name="Equation" r:id="rId3" imgW="2920680" imgH="1015920" progId="Equation.DSMT4">
                  <p:embed/>
                  <p:pic>
                    <p:nvPicPr>
                      <p:cNvPr id="0" name=""/>
                      <p:cNvPicPr>
                        <a:picLocks noChangeAspect="1" noChangeArrowheads="1"/>
                      </p:cNvPicPr>
                      <p:nvPr/>
                    </p:nvPicPr>
                    <p:blipFill>
                      <a:blip r:embed="rId4"/>
                      <a:srcRect/>
                      <a:stretch>
                        <a:fillRect/>
                      </a:stretch>
                    </p:blipFill>
                    <p:spPr bwMode="auto">
                      <a:xfrm>
                        <a:off x="533400" y="103805"/>
                        <a:ext cx="6705600" cy="2334595"/>
                      </a:xfrm>
                      <a:prstGeom prst="rect">
                        <a:avLst/>
                      </a:prstGeom>
                      <a:noFill/>
                      <a:ln>
                        <a:noFill/>
                      </a:ln>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86918520"/>
              </p:ext>
            </p:extLst>
          </p:nvPr>
        </p:nvGraphicFramePr>
        <p:xfrm>
          <a:off x="457200" y="2667000"/>
          <a:ext cx="7239000" cy="3502025"/>
        </p:xfrm>
        <a:graphic>
          <a:graphicData uri="http://schemas.openxmlformats.org/presentationml/2006/ole">
            <mc:AlternateContent xmlns:mc="http://schemas.openxmlformats.org/markup-compatibility/2006">
              <mc:Choice xmlns:v="urn:schemas-microsoft-com:vml" Requires="v">
                <p:oleObj spid="_x0000_s143393" name="Equation" r:id="rId5" imgW="2679480" imgH="1295280" progId="Equation.DSMT4">
                  <p:embed/>
                </p:oleObj>
              </mc:Choice>
              <mc:Fallback>
                <p:oleObj name="Equation" r:id="rId5" imgW="2679480" imgH="1295280" progId="Equation.DSMT4">
                  <p:embed/>
                  <p:pic>
                    <p:nvPicPr>
                      <p:cNvPr id="0" name=""/>
                      <p:cNvPicPr>
                        <a:picLocks noChangeAspect="1" noChangeArrowheads="1"/>
                      </p:cNvPicPr>
                      <p:nvPr/>
                    </p:nvPicPr>
                    <p:blipFill>
                      <a:blip r:embed="rId6"/>
                      <a:srcRect/>
                      <a:stretch>
                        <a:fillRect/>
                      </a:stretch>
                    </p:blipFill>
                    <p:spPr bwMode="auto">
                      <a:xfrm>
                        <a:off x="457200" y="2667000"/>
                        <a:ext cx="7239000" cy="350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72272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03718651"/>
              </p:ext>
            </p:extLst>
          </p:nvPr>
        </p:nvGraphicFramePr>
        <p:xfrm>
          <a:off x="500062" y="554038"/>
          <a:ext cx="7653338" cy="4843462"/>
        </p:xfrm>
        <a:graphic>
          <a:graphicData uri="http://schemas.openxmlformats.org/presentationml/2006/ole">
            <mc:AlternateContent xmlns:mc="http://schemas.openxmlformats.org/markup-compatibility/2006">
              <mc:Choice xmlns:v="urn:schemas-microsoft-com:vml" Requires="v">
                <p:oleObj spid="_x0000_s144401" name="Equation" r:id="rId3" imgW="2831760" imgH="1790640" progId="Equation.DSMT4">
                  <p:embed/>
                </p:oleObj>
              </mc:Choice>
              <mc:Fallback>
                <p:oleObj name="Equation" r:id="rId3" imgW="2831760" imgH="1790640" progId="Equation.DSMT4">
                  <p:embed/>
                  <p:pic>
                    <p:nvPicPr>
                      <p:cNvPr id="0" name=""/>
                      <p:cNvPicPr>
                        <a:picLocks noChangeAspect="1" noChangeArrowheads="1"/>
                      </p:cNvPicPr>
                      <p:nvPr/>
                    </p:nvPicPr>
                    <p:blipFill>
                      <a:blip r:embed="rId4"/>
                      <a:srcRect/>
                      <a:stretch>
                        <a:fillRect/>
                      </a:stretch>
                    </p:blipFill>
                    <p:spPr bwMode="auto">
                      <a:xfrm>
                        <a:off x="500062" y="554038"/>
                        <a:ext cx="7653338" cy="484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7340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91887217"/>
              </p:ext>
            </p:extLst>
          </p:nvPr>
        </p:nvGraphicFramePr>
        <p:xfrm>
          <a:off x="381000" y="457200"/>
          <a:ext cx="7467600" cy="5449887"/>
        </p:xfrm>
        <a:graphic>
          <a:graphicData uri="http://schemas.openxmlformats.org/presentationml/2006/ole">
            <mc:AlternateContent xmlns:mc="http://schemas.openxmlformats.org/markup-compatibility/2006">
              <mc:Choice xmlns:v="urn:schemas-microsoft-com:vml" Requires="v">
                <p:oleObj spid="_x0000_s145425" name="数式" r:id="rId3" imgW="3276360" imgH="2387520" progId="Equation.3">
                  <p:embed/>
                </p:oleObj>
              </mc:Choice>
              <mc:Fallback>
                <p:oleObj name="数式" r:id="rId3" imgW="3276360" imgH="2387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
                        <a:ext cx="7467600" cy="544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06448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163324629"/>
              </p:ext>
            </p:extLst>
          </p:nvPr>
        </p:nvGraphicFramePr>
        <p:xfrm>
          <a:off x="381000" y="166687"/>
          <a:ext cx="7583488" cy="2957513"/>
        </p:xfrm>
        <a:graphic>
          <a:graphicData uri="http://schemas.openxmlformats.org/presentationml/2006/ole">
            <mc:AlternateContent xmlns:mc="http://schemas.openxmlformats.org/markup-compatibility/2006">
              <mc:Choice xmlns:v="urn:schemas-microsoft-com:vml" Requires="v">
                <p:oleObj spid="_x0000_s146449" name="Equation" r:id="rId3" imgW="3327120" imgH="1295280" progId="Equation.DSMT4">
                  <p:embed/>
                </p:oleObj>
              </mc:Choice>
              <mc:Fallback>
                <p:oleObj name="Equation" r:id="rId3" imgW="3327120" imgH="1295280" progId="Equation.DSMT4">
                  <p:embed/>
                  <p:pic>
                    <p:nvPicPr>
                      <p:cNvPr id="0" name=""/>
                      <p:cNvPicPr>
                        <a:picLocks noChangeAspect="1" noChangeArrowheads="1"/>
                      </p:cNvPicPr>
                      <p:nvPr/>
                    </p:nvPicPr>
                    <p:blipFill>
                      <a:blip r:embed="rId4"/>
                      <a:srcRect/>
                      <a:stretch>
                        <a:fillRect/>
                      </a:stretch>
                    </p:blipFill>
                    <p:spPr bwMode="auto">
                      <a:xfrm>
                        <a:off x="381000" y="166687"/>
                        <a:ext cx="7583488" cy="29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944880" y="3200400"/>
            <a:ext cx="7696200" cy="2308324"/>
          </a:xfrm>
          <a:prstGeom prst="rect">
            <a:avLst/>
          </a:prstGeom>
          <a:noFill/>
        </p:spPr>
        <p:txBody>
          <a:bodyPr wrap="square" rtlCol="0">
            <a:spAutoFit/>
          </a:bodyPr>
          <a:lstStyle/>
          <a:p>
            <a:r>
              <a:rPr lang="en-US" sz="2400" b="1" dirty="0" smtClean="0">
                <a:latin typeface="+mj-lt"/>
              </a:rPr>
              <a:t>In your “bag” of tricks:</a:t>
            </a:r>
          </a:p>
          <a:p>
            <a:pPr marL="800100" lvl="1" indent="-342900">
              <a:buFont typeface="Wingdings" pitchFamily="2" charset="2"/>
              <a:buChar char="q"/>
            </a:pPr>
            <a:r>
              <a:rPr lang="en-US" sz="2400" b="1" dirty="0" smtClean="0">
                <a:latin typeface="+mj-lt"/>
              </a:rPr>
              <a:t>Direct (analytic or numerical) solution of differential equations</a:t>
            </a:r>
          </a:p>
          <a:p>
            <a:pPr marL="800100" lvl="1" indent="-342900">
              <a:buFont typeface="Wingdings" pitchFamily="2" charset="2"/>
              <a:buChar char="q"/>
            </a:pPr>
            <a:r>
              <a:rPr lang="en-US" sz="2400" b="1" dirty="0" smtClean="0">
                <a:latin typeface="+mj-lt"/>
              </a:rPr>
              <a:t>Solution by expanding in appropriate orthogonal functions</a:t>
            </a:r>
          </a:p>
          <a:p>
            <a:pPr marL="800100" lvl="1" indent="-342900">
              <a:buFont typeface="Wingdings" pitchFamily="2" charset="2"/>
              <a:buChar char="q"/>
            </a:pPr>
            <a:r>
              <a:rPr lang="en-US" sz="2400" b="1" dirty="0" smtClean="0">
                <a:latin typeface="+mj-lt"/>
              </a:rPr>
              <a:t>Green’s function techniques</a:t>
            </a:r>
          </a:p>
        </p:txBody>
      </p:sp>
    </p:spTree>
    <p:extLst>
      <p:ext uri="{BB962C8B-B14F-4D97-AF65-F5344CB8AC3E}">
        <p14:creationId xmlns:p14="http://schemas.microsoft.com/office/powerpoint/2010/main" val="1101905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457200" y="304800"/>
            <a:ext cx="8382000" cy="1200329"/>
          </a:xfrm>
          <a:prstGeom prst="rect">
            <a:avLst/>
          </a:prstGeom>
          <a:noFill/>
        </p:spPr>
        <p:txBody>
          <a:bodyPr wrap="square" rtlCol="0">
            <a:spAutoFit/>
          </a:bodyPr>
          <a:lstStyle/>
          <a:p>
            <a:r>
              <a:rPr lang="en-US" sz="2400" dirty="0" smtClean="0">
                <a:latin typeface="+mj-lt"/>
              </a:rPr>
              <a:t>How to choose most effective solution method --</a:t>
            </a:r>
          </a:p>
          <a:p>
            <a:pPr marL="800100" lvl="1" indent="-342900">
              <a:buFont typeface="Wingdings" pitchFamily="2" charset="2"/>
              <a:buChar char="q"/>
            </a:pPr>
            <a:r>
              <a:rPr lang="en-US" sz="2400" dirty="0" smtClean="0">
                <a:latin typeface="+mj-lt"/>
              </a:rPr>
              <a:t>In general, Green’s functions methods work well when source is contained in a finite region of space</a:t>
            </a:r>
          </a:p>
        </p:txBody>
      </p:sp>
      <p:graphicFrame>
        <p:nvGraphicFramePr>
          <p:cNvPr id="6" name="Object 5"/>
          <p:cNvGraphicFramePr>
            <a:graphicFrameLocks noChangeAspect="1"/>
          </p:cNvGraphicFramePr>
          <p:nvPr>
            <p:extLst>
              <p:ext uri="{D42A27DB-BD31-4B8C-83A1-F6EECF244321}">
                <p14:modId xmlns:p14="http://schemas.microsoft.com/office/powerpoint/2010/main" val="1093958645"/>
              </p:ext>
            </p:extLst>
          </p:nvPr>
        </p:nvGraphicFramePr>
        <p:xfrm>
          <a:off x="762000" y="1828800"/>
          <a:ext cx="7467600" cy="3565525"/>
        </p:xfrm>
        <a:graphic>
          <a:graphicData uri="http://schemas.openxmlformats.org/presentationml/2006/ole">
            <mc:AlternateContent xmlns:mc="http://schemas.openxmlformats.org/markup-compatibility/2006">
              <mc:Choice xmlns:v="urn:schemas-microsoft-com:vml" Requires="v">
                <p:oleObj spid="_x0000_s147473" name="Equation" r:id="rId3" imgW="3276360" imgH="1562040" progId="Equation.DSMT4">
                  <p:embed/>
                </p:oleObj>
              </mc:Choice>
              <mc:Fallback>
                <p:oleObj name="Equation" r:id="rId3" imgW="3276360" imgH="1562040" progId="Equation.DSMT4">
                  <p:embed/>
                  <p:pic>
                    <p:nvPicPr>
                      <p:cNvPr id="0" name=""/>
                      <p:cNvPicPr>
                        <a:picLocks noChangeAspect="1" noChangeArrowheads="1"/>
                      </p:cNvPicPr>
                      <p:nvPr/>
                    </p:nvPicPr>
                    <p:blipFill>
                      <a:blip r:embed="rId4"/>
                      <a:srcRect/>
                      <a:stretch>
                        <a:fillRect/>
                      </a:stretch>
                    </p:blipFill>
                    <p:spPr bwMode="auto">
                      <a:xfrm>
                        <a:off x="762000" y="1828800"/>
                        <a:ext cx="7467600" cy="356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79052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76200" y="5029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a:stretch>
            <a:fillRect/>
          </a:stretch>
        </p:blipFill>
        <p:spPr>
          <a:xfrm>
            <a:off x="533400" y="762000"/>
            <a:ext cx="8411826" cy="5334000"/>
          </a:xfrm>
          <a:prstGeom prst="rect">
            <a:avLst/>
          </a:prstGeom>
        </p:spPr>
      </p:pic>
      <p:sp>
        <p:nvSpPr>
          <p:cNvPr id="2" name="Footer Placeholder 1"/>
          <p:cNvSpPr>
            <a:spLocks noGrp="1"/>
          </p:cNvSpPr>
          <p:nvPr>
            <p:ph type="ftr" sz="quarter" idx="11"/>
          </p:nvPr>
        </p:nvSpPr>
        <p:spPr/>
        <p:txBody>
          <a:bodyPr/>
          <a:lstStyle/>
          <a:p>
            <a:r>
              <a:rPr lang="en-US" smtClean="0"/>
              <a:t>PHY 712  Spring 2015 -- Lecture 36</a:t>
            </a:r>
            <a:endParaRPr lang="en-US" dirty="0"/>
          </a:p>
        </p:txBody>
      </p:sp>
      <p:sp>
        <p:nvSpPr>
          <p:cNvPr id="8" name="Slide Number Placeholder 7"/>
          <p:cNvSpPr>
            <a:spLocks noGrp="1"/>
          </p:cNvSpPr>
          <p:nvPr>
            <p:ph type="sldNum" sz="quarter" idx="12"/>
          </p:nvPr>
        </p:nvSpPr>
        <p:spPr/>
        <p:txBody>
          <a:bodyPr/>
          <a:lstStyle/>
          <a:p>
            <a:fld id="{CE368B07-CEBF-4C80-90AF-53B34FA04CF3}" type="slidenum">
              <a:rPr lang="en-US" smtClean="0"/>
              <a:t>2</a:t>
            </a:fld>
            <a:endParaRPr lang="en-US" dirty="0"/>
          </a:p>
        </p:txBody>
      </p:sp>
      <p:sp>
        <p:nvSpPr>
          <p:cNvPr id="9" name="Date Placeholder 8"/>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2666633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20545517"/>
              </p:ext>
            </p:extLst>
          </p:nvPr>
        </p:nvGraphicFramePr>
        <p:xfrm>
          <a:off x="152400" y="2133600"/>
          <a:ext cx="8785225" cy="1752600"/>
        </p:xfrm>
        <a:graphic>
          <a:graphicData uri="http://schemas.openxmlformats.org/presentationml/2006/ole">
            <mc:AlternateContent xmlns:mc="http://schemas.openxmlformats.org/markup-compatibility/2006">
              <mc:Choice xmlns:v="urn:schemas-microsoft-com:vml" Requires="v">
                <p:oleObj spid="_x0000_s148512" name="数式" r:id="rId3" imgW="2425680" imgH="482400" progId="Equation.3">
                  <p:embed/>
                </p:oleObj>
              </mc:Choice>
              <mc:Fallback>
                <p:oleObj name="数式" r:id="rId3" imgW="242568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133600"/>
                        <a:ext cx="8785225" cy="17526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06742792"/>
              </p:ext>
            </p:extLst>
          </p:nvPr>
        </p:nvGraphicFramePr>
        <p:xfrm>
          <a:off x="214312" y="473075"/>
          <a:ext cx="8624888" cy="1508125"/>
        </p:xfrm>
        <a:graphic>
          <a:graphicData uri="http://schemas.openxmlformats.org/presentationml/2006/ole">
            <mc:AlternateContent xmlns:mc="http://schemas.openxmlformats.org/markup-compatibility/2006">
              <mc:Choice xmlns:v="urn:schemas-microsoft-com:vml" Requires="v">
                <p:oleObj spid="_x0000_s148513" name="Equation" r:id="rId5" imgW="3784320" imgH="660240" progId="Equation.DSMT4">
                  <p:embed/>
                </p:oleObj>
              </mc:Choice>
              <mc:Fallback>
                <p:oleObj name="Equation" r:id="rId5" imgW="3784320" imgH="660240" progId="Equation.DSMT4">
                  <p:embed/>
                  <p:pic>
                    <p:nvPicPr>
                      <p:cNvPr id="0" name=""/>
                      <p:cNvPicPr>
                        <a:picLocks noChangeAspect="1" noChangeArrowheads="1"/>
                      </p:cNvPicPr>
                      <p:nvPr/>
                    </p:nvPicPr>
                    <p:blipFill>
                      <a:blip r:embed="rId6"/>
                      <a:srcRect/>
                      <a:stretch>
                        <a:fillRect/>
                      </a:stretch>
                    </p:blipFill>
                    <p:spPr bwMode="auto">
                      <a:xfrm>
                        <a:off x="214312" y="473075"/>
                        <a:ext cx="862488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91400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50520" y="86975"/>
            <a:ext cx="8153400" cy="461665"/>
          </a:xfrm>
          <a:prstGeom prst="rect">
            <a:avLst/>
          </a:prstGeom>
          <a:noFill/>
        </p:spPr>
        <p:txBody>
          <a:bodyPr wrap="square" rtlCol="0">
            <a:spAutoFit/>
          </a:bodyPr>
          <a:lstStyle/>
          <a:p>
            <a:r>
              <a:rPr lang="en-US" sz="2400" dirty="0" smtClean="0">
                <a:latin typeface="+mj-lt"/>
              </a:rPr>
              <a:t>Electromagnetic waves from time harmonic sources</a:t>
            </a:r>
          </a:p>
        </p:txBody>
      </p:sp>
      <p:graphicFrame>
        <p:nvGraphicFramePr>
          <p:cNvPr id="6" name="Object 5"/>
          <p:cNvGraphicFramePr>
            <a:graphicFrameLocks noChangeAspect="1"/>
          </p:cNvGraphicFramePr>
          <p:nvPr>
            <p:extLst>
              <p:ext uri="{D42A27DB-BD31-4B8C-83A1-F6EECF244321}">
                <p14:modId xmlns:p14="http://schemas.microsoft.com/office/powerpoint/2010/main" val="1281933743"/>
              </p:ext>
            </p:extLst>
          </p:nvPr>
        </p:nvGraphicFramePr>
        <p:xfrm>
          <a:off x="747395" y="548640"/>
          <a:ext cx="7756525" cy="2552700"/>
        </p:xfrm>
        <a:graphic>
          <a:graphicData uri="http://schemas.openxmlformats.org/presentationml/2006/ole">
            <mc:AlternateContent xmlns:mc="http://schemas.openxmlformats.org/markup-compatibility/2006">
              <mc:Choice xmlns:v="urn:schemas-microsoft-com:vml" Requires="v">
                <p:oleObj spid="_x0000_s149536" name="数式" r:id="rId3" imgW="3403440" imgH="1117440" progId="Equation.3">
                  <p:embed/>
                </p:oleObj>
              </mc:Choice>
              <mc:Fallback>
                <p:oleObj name="数式" r:id="rId3" imgW="3403440" imgH="1117440" progId="Equation.3">
                  <p:embed/>
                  <p:pic>
                    <p:nvPicPr>
                      <p:cNvPr id="0" name=""/>
                      <p:cNvPicPr>
                        <a:picLocks noChangeAspect="1" noChangeArrowheads="1"/>
                      </p:cNvPicPr>
                      <p:nvPr/>
                    </p:nvPicPr>
                    <p:blipFill>
                      <a:blip r:embed="rId4"/>
                      <a:srcRect/>
                      <a:stretch>
                        <a:fillRect/>
                      </a:stretch>
                    </p:blipFill>
                    <p:spPr bwMode="auto">
                      <a:xfrm>
                        <a:off x="747395" y="548640"/>
                        <a:ext cx="7756525"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5536379"/>
              </p:ext>
            </p:extLst>
          </p:nvPr>
        </p:nvGraphicFramePr>
        <p:xfrm>
          <a:off x="685800" y="3333750"/>
          <a:ext cx="7524750" cy="2381250"/>
        </p:xfrm>
        <a:graphic>
          <a:graphicData uri="http://schemas.openxmlformats.org/presentationml/2006/ole">
            <mc:AlternateContent xmlns:mc="http://schemas.openxmlformats.org/markup-compatibility/2006">
              <mc:Choice xmlns:v="urn:schemas-microsoft-com:vml" Requires="v">
                <p:oleObj spid="_x0000_s149537" name="Equation" r:id="rId5" imgW="3301920" imgH="1041120" progId="Equation.DSMT4">
                  <p:embed/>
                </p:oleObj>
              </mc:Choice>
              <mc:Fallback>
                <p:oleObj name="Equation" r:id="rId5" imgW="3301920" imgH="1041120" progId="Equation.DSMT4">
                  <p:embed/>
                  <p:pic>
                    <p:nvPicPr>
                      <p:cNvPr id="0" name=""/>
                      <p:cNvPicPr>
                        <a:picLocks noChangeAspect="1" noChangeArrowheads="1"/>
                      </p:cNvPicPr>
                      <p:nvPr/>
                    </p:nvPicPr>
                    <p:blipFill>
                      <a:blip r:embed="rId6"/>
                      <a:srcRect/>
                      <a:stretch>
                        <a:fillRect/>
                      </a:stretch>
                    </p:blipFill>
                    <p:spPr bwMode="auto">
                      <a:xfrm>
                        <a:off x="685800" y="3333750"/>
                        <a:ext cx="752475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80400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smtClean="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891172437"/>
              </p:ext>
            </p:extLst>
          </p:nvPr>
        </p:nvGraphicFramePr>
        <p:xfrm>
          <a:off x="990600" y="1143000"/>
          <a:ext cx="6454775" cy="2465388"/>
        </p:xfrm>
        <a:graphic>
          <a:graphicData uri="http://schemas.openxmlformats.org/presentationml/2006/ole">
            <mc:AlternateContent xmlns:mc="http://schemas.openxmlformats.org/markup-compatibility/2006">
              <mc:Choice xmlns:v="urn:schemas-microsoft-com:vml" Requires="v">
                <p:oleObj spid="_x0000_s150560" name="数式" r:id="rId3" imgW="2831760" imgH="1079280" progId="Equation.3">
                  <p:embed/>
                </p:oleObj>
              </mc:Choice>
              <mc:Fallback>
                <p:oleObj name="数式" r:id="rId3" imgW="2831760" imgH="1079280" progId="Equation.3">
                  <p:embed/>
                  <p:pic>
                    <p:nvPicPr>
                      <p:cNvPr id="0" name=""/>
                      <p:cNvPicPr>
                        <a:picLocks noChangeAspect="1" noChangeArrowheads="1"/>
                      </p:cNvPicPr>
                      <p:nvPr/>
                    </p:nvPicPr>
                    <p:blipFill>
                      <a:blip r:embed="rId4"/>
                      <a:srcRect/>
                      <a:stretch>
                        <a:fillRect/>
                      </a:stretch>
                    </p:blipFill>
                    <p:spPr bwMode="auto">
                      <a:xfrm>
                        <a:off x="990600" y="1143000"/>
                        <a:ext cx="6454775"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64889372"/>
              </p:ext>
            </p:extLst>
          </p:nvPr>
        </p:nvGraphicFramePr>
        <p:xfrm>
          <a:off x="1066800" y="3402013"/>
          <a:ext cx="6135688" cy="2465387"/>
        </p:xfrm>
        <a:graphic>
          <a:graphicData uri="http://schemas.openxmlformats.org/presentationml/2006/ole">
            <mc:AlternateContent xmlns:mc="http://schemas.openxmlformats.org/markup-compatibility/2006">
              <mc:Choice xmlns:v="urn:schemas-microsoft-com:vml" Requires="v">
                <p:oleObj spid="_x0000_s150561" name="数式" r:id="rId5" imgW="2692080" imgH="1079280" progId="Equation.3">
                  <p:embed/>
                </p:oleObj>
              </mc:Choice>
              <mc:Fallback>
                <p:oleObj name="数式" r:id="rId5" imgW="2692080" imgH="1079280" progId="Equation.3">
                  <p:embed/>
                  <p:pic>
                    <p:nvPicPr>
                      <p:cNvPr id="0" name=""/>
                      <p:cNvPicPr>
                        <a:picLocks noChangeAspect="1" noChangeArrowheads="1"/>
                      </p:cNvPicPr>
                      <p:nvPr/>
                    </p:nvPicPr>
                    <p:blipFill>
                      <a:blip r:embed="rId6"/>
                      <a:srcRect/>
                      <a:stretch>
                        <a:fillRect/>
                      </a:stretch>
                    </p:blipFill>
                    <p:spPr bwMode="auto">
                      <a:xfrm>
                        <a:off x="1066800" y="3402013"/>
                        <a:ext cx="61356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921007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600200"/>
            <a:ext cx="6172200" cy="121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smtClean="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761790"/>
              </p:ext>
            </p:extLst>
          </p:nvPr>
        </p:nvGraphicFramePr>
        <p:xfrm>
          <a:off x="455295" y="1143000"/>
          <a:ext cx="8048625" cy="3101975"/>
        </p:xfrm>
        <a:graphic>
          <a:graphicData uri="http://schemas.openxmlformats.org/presentationml/2006/ole">
            <mc:AlternateContent xmlns:mc="http://schemas.openxmlformats.org/markup-compatibility/2006">
              <mc:Choice xmlns:v="urn:schemas-microsoft-com:vml" Requires="v">
                <p:oleObj spid="_x0000_s151584" name="数式" r:id="rId3" imgW="3530520" imgH="1358640" progId="Equation.3">
                  <p:embed/>
                </p:oleObj>
              </mc:Choice>
              <mc:Fallback>
                <p:oleObj name="数式" r:id="rId3" imgW="3530520" imgH="1358640" progId="Equation.3">
                  <p:embed/>
                  <p:pic>
                    <p:nvPicPr>
                      <p:cNvPr id="0" name=""/>
                      <p:cNvPicPr>
                        <a:picLocks noChangeAspect="1" noChangeArrowheads="1"/>
                      </p:cNvPicPr>
                      <p:nvPr/>
                    </p:nvPicPr>
                    <p:blipFill>
                      <a:blip r:embed="rId4"/>
                      <a:srcRect/>
                      <a:stretch>
                        <a:fillRect/>
                      </a:stretch>
                    </p:blipFill>
                    <p:spPr bwMode="auto">
                      <a:xfrm>
                        <a:off x="455295" y="1143000"/>
                        <a:ext cx="80486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82234769"/>
              </p:ext>
            </p:extLst>
          </p:nvPr>
        </p:nvGraphicFramePr>
        <p:xfrm>
          <a:off x="903288" y="4114800"/>
          <a:ext cx="6629400" cy="2262188"/>
        </p:xfrm>
        <a:graphic>
          <a:graphicData uri="http://schemas.openxmlformats.org/presentationml/2006/ole">
            <mc:AlternateContent xmlns:mc="http://schemas.openxmlformats.org/markup-compatibility/2006">
              <mc:Choice xmlns:v="urn:schemas-microsoft-com:vml" Requires="v">
                <p:oleObj spid="_x0000_s151585" name="数式" r:id="rId5" imgW="2908080" imgH="990360" progId="Equation.3">
                  <p:embed/>
                </p:oleObj>
              </mc:Choice>
              <mc:Fallback>
                <p:oleObj name="数式" r:id="rId5" imgW="2908080" imgH="9903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3288" y="4114800"/>
                        <a:ext cx="66294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18971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smtClean="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smtClean="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smtClean="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smtClean="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smtClean="0">
                <a:solidFill>
                  <a:srgbClr val="FF0000"/>
                </a:solidFill>
                <a:latin typeface="+mj-lt"/>
              </a:rPr>
              <a:t>R</a:t>
            </a:r>
            <a:r>
              <a:rPr lang="en-US" sz="2400" b="1" baseline="-25000" dirty="0" err="1" smtClean="0">
                <a:solidFill>
                  <a:srgbClr val="FF0000"/>
                </a:solidFill>
                <a:latin typeface="+mj-lt"/>
              </a:rPr>
              <a:t>q</a:t>
            </a:r>
            <a:r>
              <a:rPr lang="en-US" sz="2400" b="1" dirty="0" smtClean="0">
                <a:solidFill>
                  <a:srgbClr val="FF0000"/>
                </a:solidFill>
                <a:latin typeface="+mj-lt"/>
              </a:rPr>
              <a:t>(</a:t>
            </a:r>
            <a:r>
              <a:rPr lang="en-US" sz="2400" i="1" dirty="0" smtClean="0">
                <a:solidFill>
                  <a:srgbClr val="FF0000"/>
                </a:solidFill>
                <a:latin typeface="+mj-lt"/>
              </a:rPr>
              <a:t>t</a:t>
            </a:r>
            <a:r>
              <a:rPr lang="en-US" sz="2400" b="1" dirty="0" smtClean="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smtClean="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844040" cy="461665"/>
          </a:xfrm>
          <a:prstGeom prst="rect">
            <a:avLst/>
          </a:prstGeom>
          <a:noFill/>
        </p:spPr>
        <p:txBody>
          <a:bodyPr wrap="square" rtlCol="0">
            <a:spAutoFit/>
          </a:bodyPr>
          <a:lstStyle/>
          <a:p>
            <a:r>
              <a:rPr lang="en-US" sz="2400" b="1" i="1" dirty="0" smtClean="0">
                <a:latin typeface="+mj-lt"/>
              </a:rPr>
              <a:t>r-</a:t>
            </a:r>
            <a:r>
              <a:rPr lang="en-US" sz="2400" b="1" dirty="0" err="1" smtClean="0">
                <a:latin typeface="+mj-lt"/>
              </a:rPr>
              <a:t>R</a:t>
            </a:r>
            <a:r>
              <a:rPr lang="en-US" sz="2400" b="1" baseline="-25000" dirty="0" err="1" smtClean="0">
                <a:latin typeface="+mj-lt"/>
              </a:rPr>
              <a:t>q</a:t>
            </a:r>
            <a:r>
              <a:rPr lang="en-US" sz="2400" b="1" dirty="0" smtClean="0">
                <a:latin typeface="+mj-lt"/>
              </a:rPr>
              <a:t>(</a:t>
            </a:r>
            <a:r>
              <a:rPr lang="en-US" sz="2400" i="1" dirty="0" err="1" smtClean="0">
                <a:latin typeface="+mj-lt"/>
              </a:rPr>
              <a:t>t</a:t>
            </a:r>
            <a:r>
              <a:rPr lang="en-US" sz="2400" i="1" baseline="-25000" dirty="0" err="1" smtClean="0">
                <a:latin typeface="+mj-lt"/>
              </a:rPr>
              <a:t>r</a:t>
            </a:r>
            <a:r>
              <a:rPr lang="en-US" sz="2400" b="1" dirty="0" smtClean="0">
                <a:latin typeface="+mj-lt"/>
              </a:rPr>
              <a:t>)=R</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smtClean="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605207101"/>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52602" name="数式" r:id="rId3" imgW="1358640" imgH="927000" progId="Equation.3">
                  <p:embed/>
                </p:oleObj>
              </mc:Choice>
              <mc:Fallback>
                <p:oleObj name="数式" r:id="rId3" imgW="1358640" imgH="927000" progId="Equation.3">
                  <p:embed/>
                  <p:pic>
                    <p:nvPicPr>
                      <p:cNvPr id="0" name=""/>
                      <p:cNvPicPr/>
                      <p:nvPr/>
                    </p:nvPicPr>
                    <p:blipFill>
                      <a:blip r:embed="rId4"/>
                      <a:stretch>
                        <a:fillRect/>
                      </a:stretch>
                    </p:blipFill>
                    <p:spPr>
                      <a:xfrm>
                        <a:off x="5886450" y="304800"/>
                        <a:ext cx="3071813" cy="2095500"/>
                      </a:xfrm>
                      <a:prstGeom prst="rect">
                        <a:avLst/>
                      </a:prstGeom>
                    </p:spPr>
                  </p:pic>
                </p:oleObj>
              </mc:Fallback>
            </mc:AlternateContent>
          </a:graphicData>
        </a:graphic>
      </p:graphicFrame>
      <p:cxnSp>
        <p:nvCxnSpPr>
          <p:cNvPr id="21" name="Straight Arrow Connector 20"/>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276600" y="2590800"/>
            <a:ext cx="822960" cy="461665"/>
          </a:xfrm>
          <a:prstGeom prst="rect">
            <a:avLst/>
          </a:prstGeom>
          <a:noFill/>
        </p:spPr>
        <p:txBody>
          <a:bodyPr wrap="square" rtlCol="0">
            <a:spAutoFit/>
          </a:bodyPr>
          <a:lstStyle/>
          <a:p>
            <a:r>
              <a:rPr lang="en-US" sz="2400" dirty="0" smtClean="0">
                <a:latin typeface="Symbol" pitchFamily="18" charset="2"/>
              </a:rPr>
              <a:t>Q</a:t>
            </a:r>
          </a:p>
        </p:txBody>
      </p:sp>
      <p:graphicFrame>
        <p:nvGraphicFramePr>
          <p:cNvPr id="23" name="Object 22"/>
          <p:cNvGraphicFramePr>
            <a:graphicFrameLocks noChangeAspect="1"/>
          </p:cNvGraphicFramePr>
          <p:nvPr>
            <p:extLst>
              <p:ext uri="{D42A27DB-BD31-4B8C-83A1-F6EECF244321}">
                <p14:modId xmlns:p14="http://schemas.microsoft.com/office/powerpoint/2010/main" val="1031648243"/>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spid="_x0000_s152603" name="数式" r:id="rId5" imgW="1346040" imgH="419040" progId="Equation.3">
                  <p:embed/>
                </p:oleObj>
              </mc:Choice>
              <mc:Fallback>
                <p:oleObj name="数式" r:id="rId5" imgW="1346040" imgH="419040" progId="Equation.3">
                  <p:embed/>
                  <p:pic>
                    <p:nvPicPr>
                      <p:cNvPr id="0" name=""/>
                      <p:cNvPicPr>
                        <a:picLocks noChangeAspect="1" noChangeArrowheads="1"/>
                      </p:cNvPicPr>
                      <p:nvPr/>
                    </p:nvPicPr>
                    <p:blipFill>
                      <a:blip r:embed="rId6"/>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4" name="Group 23"/>
          <p:cNvGrpSpPr/>
          <p:nvPr/>
        </p:nvGrpSpPr>
        <p:grpSpPr>
          <a:xfrm>
            <a:off x="3352800" y="2052935"/>
            <a:ext cx="381000" cy="694730"/>
            <a:chOff x="3352800" y="2052935"/>
            <a:chExt cx="381000" cy="694730"/>
          </a:xfrm>
        </p:grpSpPr>
        <p:sp>
          <p:nvSpPr>
            <p:cNvPr id="25" name="TextBox 24"/>
            <p:cNvSpPr txBox="1"/>
            <p:nvPr/>
          </p:nvSpPr>
          <p:spPr>
            <a:xfrm>
              <a:off x="3352800" y="2286000"/>
              <a:ext cx="381000" cy="461665"/>
            </a:xfrm>
            <a:prstGeom prst="rect">
              <a:avLst/>
            </a:prstGeom>
            <a:noFill/>
          </p:spPr>
          <p:txBody>
            <a:bodyPr wrap="square" rtlCol="0">
              <a:spAutoFit/>
            </a:bodyPr>
            <a:lstStyle/>
            <a:p>
              <a:r>
                <a:rPr lang="en-US" sz="2400" b="1" dirty="0" smtClean="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smtClean="0">
                  <a:latin typeface="+mj-lt"/>
                </a:rPr>
                <a:t>.</a:t>
              </a:r>
            </a:p>
          </p:txBody>
        </p:sp>
      </p:grpSp>
    </p:spTree>
    <p:extLst>
      <p:ext uri="{BB962C8B-B14F-4D97-AF65-F5344CB8AC3E}">
        <p14:creationId xmlns:p14="http://schemas.microsoft.com/office/powerpoint/2010/main" val="2423589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57200" y="124519"/>
            <a:ext cx="8610600" cy="461665"/>
          </a:xfrm>
          <a:prstGeom prst="rect">
            <a:avLst/>
          </a:prstGeom>
          <a:noFill/>
        </p:spPr>
        <p:txBody>
          <a:bodyPr wrap="square" rtlCol="0">
            <a:spAutoFit/>
          </a:bodyPr>
          <a:lstStyle/>
          <a:p>
            <a:r>
              <a:rPr lang="en-US" sz="2400" dirty="0" err="1" smtClean="0">
                <a:latin typeface="+mj-lt"/>
              </a:rPr>
              <a:t>Li</a:t>
            </a:r>
            <a:r>
              <a:rPr lang="en-US" sz="2400" dirty="0" err="1" smtClean="0"/>
              <a:t>è</a:t>
            </a:r>
            <a:r>
              <a:rPr lang="en-US" sz="2400" dirty="0" err="1" smtClean="0">
                <a:latin typeface="+mj-lt"/>
              </a:rPr>
              <a:t>nard-Wiechert</a:t>
            </a:r>
            <a:r>
              <a:rPr lang="en-US" sz="2400" dirty="0" smtClean="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4202780762"/>
              </p:ext>
            </p:extLst>
          </p:nvPr>
        </p:nvGraphicFramePr>
        <p:xfrm>
          <a:off x="821531" y="2433935"/>
          <a:ext cx="7500938" cy="3690938"/>
        </p:xfrm>
        <a:graphic>
          <a:graphicData uri="http://schemas.openxmlformats.org/presentationml/2006/ole">
            <mc:AlternateContent xmlns:mc="http://schemas.openxmlformats.org/markup-compatibility/2006">
              <mc:Choice xmlns:v="urn:schemas-microsoft-com:vml" Requires="v">
                <p:oleObj spid="_x0000_s153626" name="Equation" r:id="rId3" imgW="4165560" imgH="2044440" progId="Equation.DSMT4">
                  <p:embed/>
                </p:oleObj>
              </mc:Choice>
              <mc:Fallback>
                <p:oleObj name="Equation" r:id="rId3" imgW="4165560" imgH="2044440" progId="Equation.DSMT4">
                  <p:embed/>
                  <p:pic>
                    <p:nvPicPr>
                      <p:cNvPr id="0" name=""/>
                      <p:cNvPicPr>
                        <a:picLocks noChangeAspect="1" noChangeArrowheads="1"/>
                      </p:cNvPicPr>
                      <p:nvPr/>
                    </p:nvPicPr>
                    <p:blipFill>
                      <a:blip r:embed="rId4"/>
                      <a:srcRect/>
                      <a:stretch>
                        <a:fillRect/>
                      </a:stretch>
                    </p:blipFill>
                    <p:spPr bwMode="auto">
                      <a:xfrm>
                        <a:off x="821531" y="2433935"/>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0229924"/>
              </p:ext>
            </p:extLst>
          </p:nvPr>
        </p:nvGraphicFramePr>
        <p:xfrm>
          <a:off x="821531" y="762000"/>
          <a:ext cx="2980436" cy="1507877"/>
        </p:xfrm>
        <a:graphic>
          <a:graphicData uri="http://schemas.openxmlformats.org/presentationml/2006/ole">
            <mc:AlternateContent xmlns:mc="http://schemas.openxmlformats.org/markup-compatibility/2006">
              <mc:Choice xmlns:v="urn:schemas-microsoft-com:vml" Requires="v">
                <p:oleObj spid="_x0000_s153627" name="Equation" r:id="rId5" imgW="2133360" imgH="1079280" progId="Equation.DSMT4">
                  <p:embed/>
                </p:oleObj>
              </mc:Choice>
              <mc:Fallback>
                <p:oleObj name="Equation" r:id="rId5" imgW="2133360" imgH="1079280" progId="Equation.DSMT4">
                  <p:embed/>
                  <p:pic>
                    <p:nvPicPr>
                      <p:cNvPr id="0" name=""/>
                      <p:cNvPicPr/>
                      <p:nvPr/>
                    </p:nvPicPr>
                    <p:blipFill>
                      <a:blip r:embed="rId6"/>
                      <a:stretch>
                        <a:fillRect/>
                      </a:stretch>
                    </p:blipFill>
                    <p:spPr>
                      <a:xfrm>
                        <a:off x="821531" y="762000"/>
                        <a:ext cx="2980436" cy="1507877"/>
                      </a:xfrm>
                      <a:prstGeom prst="rect">
                        <a:avLst/>
                      </a:prstGeom>
                    </p:spPr>
                  </p:pic>
                </p:oleObj>
              </mc:Fallback>
            </mc:AlternateContent>
          </a:graphicData>
        </a:graphic>
      </p:graphicFrame>
    </p:spTree>
    <p:extLst>
      <p:ext uri="{BB962C8B-B14F-4D97-AF65-F5344CB8AC3E}">
        <p14:creationId xmlns:p14="http://schemas.microsoft.com/office/powerpoint/2010/main" val="2542912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152400" y="76200"/>
            <a:ext cx="8763000" cy="4893647"/>
          </a:xfrm>
          <a:prstGeom prst="rect">
            <a:avLst/>
          </a:prstGeom>
          <a:noFill/>
        </p:spPr>
        <p:txBody>
          <a:bodyPr wrap="square" rtlCol="0">
            <a:spAutoFit/>
          </a:bodyPr>
          <a:lstStyle/>
          <a:p>
            <a:r>
              <a:rPr lang="en-US" sz="2400" dirty="0" smtClean="0">
                <a:latin typeface="+mj-lt"/>
              </a:rPr>
              <a:t>Example:</a:t>
            </a:r>
          </a:p>
          <a:p>
            <a:pPr lvl="1"/>
            <a:r>
              <a:rPr lang="en-US" sz="2400" dirty="0" smtClean="0">
                <a:latin typeface="+mj-lt"/>
              </a:rPr>
              <a:t>Problem 15.2 in Jackson:</a:t>
            </a:r>
          </a:p>
          <a:p>
            <a:pPr lvl="1"/>
            <a:r>
              <a:rPr lang="en-US" sz="2400" dirty="0" smtClean="0">
                <a:latin typeface="+mj-lt"/>
              </a:rPr>
              <a:t>A nonrelativistic particle of charge </a:t>
            </a:r>
            <a:r>
              <a:rPr lang="en-US" sz="2400" i="1" dirty="0" smtClean="0">
                <a:latin typeface="+mj-lt"/>
              </a:rPr>
              <a:t>e</a:t>
            </a:r>
            <a:r>
              <a:rPr lang="en-US" sz="2400" dirty="0" smtClean="0">
                <a:latin typeface="+mj-lt"/>
              </a:rPr>
              <a:t> and mass </a:t>
            </a:r>
            <a:r>
              <a:rPr lang="en-US" sz="2400" i="1" dirty="0" smtClean="0">
                <a:latin typeface="+mj-lt"/>
              </a:rPr>
              <a:t>m</a:t>
            </a:r>
            <a:r>
              <a:rPr lang="en-US" sz="2400" dirty="0" smtClean="0">
                <a:latin typeface="+mj-lt"/>
              </a:rPr>
              <a:t> collides with a fixed, smooth, hard sphere of radius </a:t>
            </a:r>
            <a:r>
              <a:rPr lang="en-US" sz="2400" i="1" dirty="0" smtClean="0">
                <a:latin typeface="+mj-lt"/>
              </a:rPr>
              <a:t>R</a:t>
            </a:r>
            <a:r>
              <a:rPr lang="en-US" sz="2400" dirty="0" smtClean="0">
                <a:latin typeface="+mj-lt"/>
              </a:rPr>
              <a:t>.   Assuming that the collision is elastic, show that in the dipole approximation (neglecting retardation effects) the classical differential cross section for the emission of photons per unit solid angle per unit energy interval is:</a:t>
            </a:r>
          </a:p>
          <a:p>
            <a:pPr lvl="1"/>
            <a:endParaRPr lang="en-US" sz="2400" dirty="0">
              <a:latin typeface="+mj-lt"/>
            </a:endParaRPr>
          </a:p>
          <a:p>
            <a:pPr lvl="1"/>
            <a:endParaRPr lang="en-US" sz="2400" dirty="0" smtClean="0">
              <a:latin typeface="+mj-lt"/>
            </a:endParaRPr>
          </a:p>
          <a:p>
            <a:pPr lvl="1"/>
            <a:endParaRPr lang="en-US" sz="2400" dirty="0">
              <a:latin typeface="+mj-lt"/>
            </a:endParaRPr>
          </a:p>
          <a:p>
            <a:pPr lvl="1"/>
            <a:endParaRPr lang="en-US" sz="2400" dirty="0" smtClean="0">
              <a:latin typeface="+mj-lt"/>
            </a:endParaRPr>
          </a:p>
          <a:p>
            <a:pPr lvl="1"/>
            <a:r>
              <a:rPr lang="en-US" sz="2400" dirty="0" smtClean="0">
                <a:latin typeface="+mj-lt"/>
              </a:rPr>
              <a:t>where </a:t>
            </a:r>
            <a:r>
              <a:rPr lang="en-US" sz="2400" i="1" dirty="0" smtClean="0">
                <a:latin typeface="Symbol" panose="05050102010706020507" pitchFamily="18" charset="2"/>
              </a:rPr>
              <a:t>q</a:t>
            </a:r>
            <a:r>
              <a:rPr lang="en-US" sz="2400" dirty="0" smtClean="0">
                <a:latin typeface="+mj-lt"/>
              </a:rPr>
              <a:t> is measured relative to the incident direction.</a:t>
            </a:r>
          </a:p>
        </p:txBody>
      </p:sp>
      <p:graphicFrame>
        <p:nvGraphicFramePr>
          <p:cNvPr id="6" name="Object 5"/>
          <p:cNvGraphicFramePr>
            <a:graphicFrameLocks noChangeAspect="1"/>
          </p:cNvGraphicFramePr>
          <p:nvPr>
            <p:extLst>
              <p:ext uri="{D42A27DB-BD31-4B8C-83A1-F6EECF244321}">
                <p14:modId xmlns:p14="http://schemas.microsoft.com/office/powerpoint/2010/main" val="3857824691"/>
              </p:ext>
            </p:extLst>
          </p:nvPr>
        </p:nvGraphicFramePr>
        <p:xfrm>
          <a:off x="2057400" y="3352800"/>
          <a:ext cx="5029200" cy="914400"/>
        </p:xfrm>
        <a:graphic>
          <a:graphicData uri="http://schemas.openxmlformats.org/presentationml/2006/ole">
            <mc:AlternateContent xmlns:mc="http://schemas.openxmlformats.org/markup-compatibility/2006">
              <mc:Choice xmlns:v="urn:schemas-microsoft-com:vml" Requires="v">
                <p:oleObj spid="_x0000_s154635" name="Equation" r:id="rId3" imgW="3911400" imgH="711000" progId="Equation.DSMT4">
                  <p:embed/>
                </p:oleObj>
              </mc:Choice>
              <mc:Fallback>
                <p:oleObj name="Equation" r:id="rId3" imgW="3911400" imgH="711000" progId="Equation.DSMT4">
                  <p:embed/>
                  <p:pic>
                    <p:nvPicPr>
                      <p:cNvPr id="0" name=""/>
                      <p:cNvPicPr/>
                      <p:nvPr/>
                    </p:nvPicPr>
                    <p:blipFill>
                      <a:blip r:embed="rId4"/>
                      <a:stretch>
                        <a:fillRect/>
                      </a:stretch>
                    </p:blipFill>
                    <p:spPr>
                      <a:xfrm>
                        <a:off x="2057400" y="3352800"/>
                        <a:ext cx="5029200" cy="914400"/>
                      </a:xfrm>
                      <a:prstGeom prst="rect">
                        <a:avLst/>
                      </a:prstGeom>
                    </p:spPr>
                  </p:pic>
                </p:oleObj>
              </mc:Fallback>
            </mc:AlternateContent>
          </a:graphicData>
        </a:graphic>
      </p:graphicFrame>
    </p:spTree>
    <p:extLst>
      <p:ext uri="{BB962C8B-B14F-4D97-AF65-F5344CB8AC3E}">
        <p14:creationId xmlns:p14="http://schemas.microsoft.com/office/powerpoint/2010/main" val="16831112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6" name="Oval 5"/>
          <p:cNvSpPr/>
          <p:nvPr/>
        </p:nvSpPr>
        <p:spPr>
          <a:xfrm>
            <a:off x="3962400" y="2633472"/>
            <a:ext cx="585196" cy="585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1905000" y="27432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35480" y="292608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950720" y="31242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 y="2926080"/>
            <a:ext cx="7620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254998" y="1447800"/>
            <a:ext cx="2145802" cy="14782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92039" y="2512367"/>
            <a:ext cx="298699" cy="461665"/>
          </a:xfrm>
          <a:prstGeom prst="rect">
            <a:avLst/>
          </a:prstGeom>
          <a:noFill/>
        </p:spPr>
        <p:txBody>
          <a:bodyPr wrap="square" rtlCol="0">
            <a:spAutoFit/>
          </a:bodyPr>
          <a:lstStyle/>
          <a:p>
            <a:r>
              <a:rPr lang="en-US" sz="2400" b="1" dirty="0" smtClean="0">
                <a:solidFill>
                  <a:srgbClr val="FF0000"/>
                </a:solidFill>
                <a:latin typeface="Symbol" pitchFamily="18" charset="2"/>
              </a:rPr>
              <a:t>q</a:t>
            </a:r>
          </a:p>
        </p:txBody>
      </p:sp>
      <p:sp>
        <p:nvSpPr>
          <p:cNvPr id="13" name="TextBox 12"/>
          <p:cNvSpPr txBox="1"/>
          <p:nvPr/>
        </p:nvSpPr>
        <p:spPr>
          <a:xfrm>
            <a:off x="2438400" y="3124200"/>
            <a:ext cx="457200" cy="461665"/>
          </a:xfrm>
          <a:prstGeom prst="rect">
            <a:avLst/>
          </a:prstGeom>
          <a:noFill/>
        </p:spPr>
        <p:txBody>
          <a:bodyPr wrap="square" rtlCol="0">
            <a:spAutoFit/>
          </a:bodyPr>
          <a:lstStyle/>
          <a:p>
            <a:r>
              <a:rPr lang="en-US" sz="2400" b="1" i="1" dirty="0" smtClean="0">
                <a:latin typeface="+mj-lt"/>
              </a:rPr>
              <a:t>v</a:t>
            </a:r>
          </a:p>
        </p:txBody>
      </p:sp>
      <p:cxnSp>
        <p:nvCxnSpPr>
          <p:cNvPr id="14" name="Straight Arrow Connector 13"/>
          <p:cNvCxnSpPr/>
          <p:nvPr/>
        </p:nvCxnSpPr>
        <p:spPr>
          <a:xfrm flipH="1" flipV="1">
            <a:off x="3352800" y="1600202"/>
            <a:ext cx="762000" cy="10332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810000" y="1752600"/>
            <a:ext cx="457200" cy="461665"/>
          </a:xfrm>
          <a:prstGeom prst="rect">
            <a:avLst/>
          </a:prstGeom>
          <a:noFill/>
        </p:spPr>
        <p:txBody>
          <a:bodyPr wrap="square" rtlCol="0">
            <a:spAutoFit/>
          </a:bodyPr>
          <a:lstStyle/>
          <a:p>
            <a:r>
              <a:rPr lang="en-US" sz="2400" b="1" i="1" dirty="0" smtClean="0">
                <a:latin typeface="+mj-lt"/>
              </a:rPr>
              <a:t>v’</a:t>
            </a:r>
          </a:p>
        </p:txBody>
      </p:sp>
      <p:sp>
        <p:nvSpPr>
          <p:cNvPr id="16" name="TextBox 15"/>
          <p:cNvSpPr txBox="1"/>
          <p:nvPr/>
        </p:nvSpPr>
        <p:spPr>
          <a:xfrm>
            <a:off x="5644901" y="1371600"/>
            <a:ext cx="298699" cy="461665"/>
          </a:xfrm>
          <a:prstGeom prst="rect">
            <a:avLst/>
          </a:prstGeom>
          <a:noFill/>
        </p:spPr>
        <p:txBody>
          <a:bodyPr wrap="square" rtlCol="0">
            <a:spAutoFit/>
          </a:bodyPr>
          <a:lstStyle/>
          <a:p>
            <a:r>
              <a:rPr lang="en-US" sz="2400" b="1" dirty="0" smtClean="0">
                <a:solidFill>
                  <a:srgbClr val="FF0000"/>
                </a:solidFill>
              </a:rPr>
              <a:t>r</a:t>
            </a:r>
          </a:p>
        </p:txBody>
      </p:sp>
      <p:graphicFrame>
        <p:nvGraphicFramePr>
          <p:cNvPr id="17" name="Object 16"/>
          <p:cNvGraphicFramePr>
            <a:graphicFrameLocks noChangeAspect="1"/>
          </p:cNvGraphicFramePr>
          <p:nvPr>
            <p:extLst>
              <p:ext uri="{D42A27DB-BD31-4B8C-83A1-F6EECF244321}">
                <p14:modId xmlns:p14="http://schemas.microsoft.com/office/powerpoint/2010/main" val="3769160293"/>
              </p:ext>
            </p:extLst>
          </p:nvPr>
        </p:nvGraphicFramePr>
        <p:xfrm>
          <a:off x="912813" y="3492500"/>
          <a:ext cx="4149725" cy="2832100"/>
        </p:xfrm>
        <a:graphic>
          <a:graphicData uri="http://schemas.openxmlformats.org/presentationml/2006/ole">
            <mc:AlternateContent xmlns:mc="http://schemas.openxmlformats.org/markup-compatibility/2006">
              <mc:Choice xmlns:v="urn:schemas-microsoft-com:vml" Requires="v">
                <p:oleObj spid="_x0000_s155674" name="Equation" r:id="rId3" imgW="2527200" imgH="1726920" progId="Equation.DSMT4">
                  <p:embed/>
                </p:oleObj>
              </mc:Choice>
              <mc:Fallback>
                <p:oleObj name="Equation" r:id="rId3" imgW="2527200" imgH="1726920" progId="Equation.DSMT4">
                  <p:embed/>
                  <p:pic>
                    <p:nvPicPr>
                      <p:cNvPr id="0" name=""/>
                      <p:cNvPicPr>
                        <a:picLocks noChangeAspect="1" noChangeArrowheads="1"/>
                      </p:cNvPicPr>
                      <p:nvPr/>
                    </p:nvPicPr>
                    <p:blipFill>
                      <a:blip r:embed="rId4"/>
                      <a:srcRect/>
                      <a:stretch>
                        <a:fillRect/>
                      </a:stretch>
                    </p:blipFill>
                    <p:spPr bwMode="auto">
                      <a:xfrm>
                        <a:off x="912813" y="3492500"/>
                        <a:ext cx="4149725"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9" name="Straight Arrow Connector 18"/>
          <p:cNvCxnSpPr/>
          <p:nvPr/>
        </p:nvCxnSpPr>
        <p:spPr>
          <a:xfrm>
            <a:off x="4254998" y="2926080"/>
            <a:ext cx="2145802" cy="0"/>
          </a:xfrm>
          <a:prstGeom prst="straightConnector1">
            <a:avLst/>
          </a:prstGeom>
          <a:ln w="47625">
            <a:solidFill>
              <a:schemeClr val="tx1">
                <a:alpha val="39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191000" y="1230195"/>
            <a:ext cx="63998" cy="1706880"/>
          </a:xfrm>
          <a:prstGeom prst="straightConnector1">
            <a:avLst/>
          </a:prstGeom>
          <a:ln w="47625">
            <a:solidFill>
              <a:schemeClr val="tx1">
                <a:alpha val="39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2995244632"/>
              </p:ext>
            </p:extLst>
          </p:nvPr>
        </p:nvGraphicFramePr>
        <p:xfrm>
          <a:off x="6414068" y="2978448"/>
          <a:ext cx="215332" cy="298152"/>
        </p:xfrm>
        <a:graphic>
          <a:graphicData uri="http://schemas.openxmlformats.org/presentationml/2006/ole">
            <mc:AlternateContent xmlns:mc="http://schemas.openxmlformats.org/markup-compatibility/2006">
              <mc:Choice xmlns:v="urn:schemas-microsoft-com:vml" Requires="v">
                <p:oleObj spid="_x0000_s155675" name="Equation" r:id="rId5" imgW="164880" imgH="228600" progId="Equation.DSMT4">
                  <p:embed/>
                </p:oleObj>
              </mc:Choice>
              <mc:Fallback>
                <p:oleObj name="Equation" r:id="rId5" imgW="164880" imgH="228600" progId="Equation.DSMT4">
                  <p:embed/>
                  <p:pic>
                    <p:nvPicPr>
                      <p:cNvPr id="0" name=""/>
                      <p:cNvPicPr/>
                      <p:nvPr/>
                    </p:nvPicPr>
                    <p:blipFill>
                      <a:blip r:embed="rId6"/>
                      <a:stretch>
                        <a:fillRect/>
                      </a:stretch>
                    </p:blipFill>
                    <p:spPr>
                      <a:xfrm>
                        <a:off x="6414068" y="2978448"/>
                        <a:ext cx="215332" cy="298152"/>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224104227"/>
              </p:ext>
            </p:extLst>
          </p:nvPr>
        </p:nvGraphicFramePr>
        <p:xfrm>
          <a:off x="4275138" y="1073150"/>
          <a:ext cx="200025" cy="298450"/>
        </p:xfrm>
        <a:graphic>
          <a:graphicData uri="http://schemas.openxmlformats.org/presentationml/2006/ole">
            <mc:AlternateContent xmlns:mc="http://schemas.openxmlformats.org/markup-compatibility/2006">
              <mc:Choice xmlns:v="urn:schemas-microsoft-com:vml" Requires="v">
                <p:oleObj spid="_x0000_s155676" name="Equation" r:id="rId7" imgW="152280" imgH="228600" progId="Equation.DSMT4">
                  <p:embed/>
                </p:oleObj>
              </mc:Choice>
              <mc:Fallback>
                <p:oleObj name="Equation" r:id="rId7" imgW="152280" imgH="228600" progId="Equation.DSMT4">
                  <p:embed/>
                  <p:pic>
                    <p:nvPicPr>
                      <p:cNvPr id="0" name=""/>
                      <p:cNvPicPr/>
                      <p:nvPr/>
                    </p:nvPicPr>
                    <p:blipFill>
                      <a:blip r:embed="rId8"/>
                      <a:stretch>
                        <a:fillRect/>
                      </a:stretch>
                    </p:blipFill>
                    <p:spPr>
                      <a:xfrm>
                        <a:off x="4275138" y="1073150"/>
                        <a:ext cx="200025" cy="298450"/>
                      </a:xfrm>
                      <a:prstGeom prst="rect">
                        <a:avLst/>
                      </a:prstGeom>
                    </p:spPr>
                  </p:pic>
                </p:oleObj>
              </mc:Fallback>
            </mc:AlternateContent>
          </a:graphicData>
        </a:graphic>
      </p:graphicFrame>
    </p:spTree>
    <p:extLst>
      <p:ext uri="{BB962C8B-B14F-4D97-AF65-F5344CB8AC3E}">
        <p14:creationId xmlns:p14="http://schemas.microsoft.com/office/powerpoint/2010/main" val="40695574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227959" y="44877"/>
            <a:ext cx="8901796" cy="830997"/>
          </a:xfrm>
          <a:prstGeom prst="rect">
            <a:avLst/>
          </a:prstGeom>
          <a:noFill/>
        </p:spPr>
        <p:txBody>
          <a:bodyPr wrap="none" rtlCol="0">
            <a:spAutoFit/>
          </a:bodyPr>
          <a:lstStyle/>
          <a:p>
            <a:r>
              <a:rPr lang="en-US" sz="2400" dirty="0" smtClean="0">
                <a:latin typeface="+mj-lt"/>
              </a:rPr>
              <a:t>Low frequency radiation from charged particle during a collision </a:t>
            </a:r>
          </a:p>
          <a:p>
            <a:r>
              <a:rPr lang="en-US" sz="2400" dirty="0" smtClean="0">
                <a:latin typeface="+mj-lt"/>
              </a:rPr>
              <a:t>as analyzed by Eq. 15.2 :</a:t>
            </a:r>
          </a:p>
        </p:txBody>
      </p:sp>
      <p:graphicFrame>
        <p:nvGraphicFramePr>
          <p:cNvPr id="6" name="Object 5"/>
          <p:cNvGraphicFramePr>
            <a:graphicFrameLocks noChangeAspect="1"/>
          </p:cNvGraphicFramePr>
          <p:nvPr>
            <p:extLst>
              <p:ext uri="{D42A27DB-BD31-4B8C-83A1-F6EECF244321}">
                <p14:modId xmlns:p14="http://schemas.microsoft.com/office/powerpoint/2010/main" val="4228786135"/>
              </p:ext>
            </p:extLst>
          </p:nvPr>
        </p:nvGraphicFramePr>
        <p:xfrm>
          <a:off x="3359150" y="1916113"/>
          <a:ext cx="139700" cy="228600"/>
        </p:xfrm>
        <a:graphic>
          <a:graphicData uri="http://schemas.openxmlformats.org/presentationml/2006/ole">
            <mc:AlternateContent xmlns:mc="http://schemas.openxmlformats.org/markup-compatibility/2006">
              <mc:Choice xmlns:v="urn:schemas-microsoft-com:vml" Requires="v">
                <p:oleObj spid="_x0000_s156705" name="Equation" r:id="rId3" imgW="139680" imgH="228600" progId="Equation.DSMT4">
                  <p:embed/>
                </p:oleObj>
              </mc:Choice>
              <mc:Fallback>
                <p:oleObj name="Equation" r:id="rId3" imgW="139680" imgH="228600" progId="Equation.DSMT4">
                  <p:embed/>
                  <p:pic>
                    <p:nvPicPr>
                      <p:cNvPr id="0" name=""/>
                      <p:cNvPicPr/>
                      <p:nvPr/>
                    </p:nvPicPr>
                    <p:blipFill>
                      <a:blip r:embed="rId4"/>
                      <a:stretch>
                        <a:fillRect/>
                      </a:stretch>
                    </p:blipFill>
                    <p:spPr>
                      <a:xfrm>
                        <a:off x="3359150" y="1916113"/>
                        <a:ext cx="139700" cy="2286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29653831"/>
              </p:ext>
            </p:extLst>
          </p:nvPr>
        </p:nvGraphicFramePr>
        <p:xfrm>
          <a:off x="871538" y="754063"/>
          <a:ext cx="6294437" cy="869950"/>
        </p:xfrm>
        <a:graphic>
          <a:graphicData uri="http://schemas.openxmlformats.org/presentationml/2006/ole">
            <mc:AlternateContent xmlns:mc="http://schemas.openxmlformats.org/markup-compatibility/2006">
              <mc:Choice xmlns:v="urn:schemas-microsoft-com:vml" Requires="v">
                <p:oleObj spid="_x0000_s156706" name="Equation" r:id="rId5" imgW="5511600" imgH="761760" progId="Equation.DSMT4">
                  <p:embed/>
                </p:oleObj>
              </mc:Choice>
              <mc:Fallback>
                <p:oleObj name="Equation" r:id="rId5" imgW="5511600" imgH="761760" progId="Equation.DSMT4">
                  <p:embed/>
                  <p:pic>
                    <p:nvPicPr>
                      <p:cNvPr id="0" name=""/>
                      <p:cNvPicPr/>
                      <p:nvPr/>
                    </p:nvPicPr>
                    <p:blipFill>
                      <a:blip r:embed="rId6"/>
                      <a:stretch>
                        <a:fillRect/>
                      </a:stretch>
                    </p:blipFill>
                    <p:spPr>
                      <a:xfrm>
                        <a:off x="871538" y="754063"/>
                        <a:ext cx="6294437" cy="86995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84713885"/>
              </p:ext>
            </p:extLst>
          </p:nvPr>
        </p:nvGraphicFramePr>
        <p:xfrm>
          <a:off x="841375" y="1655763"/>
          <a:ext cx="6286500" cy="895350"/>
        </p:xfrm>
        <a:graphic>
          <a:graphicData uri="http://schemas.openxmlformats.org/presentationml/2006/ole">
            <mc:AlternateContent xmlns:mc="http://schemas.openxmlformats.org/markup-compatibility/2006">
              <mc:Choice xmlns:v="urn:schemas-microsoft-com:vml" Requires="v">
                <p:oleObj spid="_x0000_s156707" name="Equation" r:id="rId7" imgW="4889160" imgH="698400" progId="Equation.DSMT4">
                  <p:embed/>
                </p:oleObj>
              </mc:Choice>
              <mc:Fallback>
                <p:oleObj name="Equation" r:id="rId7" imgW="4889160" imgH="698400" progId="Equation.DSMT4">
                  <p:embed/>
                  <p:pic>
                    <p:nvPicPr>
                      <p:cNvPr id="0" name=""/>
                      <p:cNvPicPr/>
                      <p:nvPr/>
                    </p:nvPicPr>
                    <p:blipFill>
                      <a:blip r:embed="rId8"/>
                      <a:stretch>
                        <a:fillRect/>
                      </a:stretch>
                    </p:blipFill>
                    <p:spPr>
                      <a:xfrm>
                        <a:off x="841375" y="1655763"/>
                        <a:ext cx="6286500" cy="89535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697262646"/>
              </p:ext>
            </p:extLst>
          </p:nvPr>
        </p:nvGraphicFramePr>
        <p:xfrm>
          <a:off x="743337" y="2813050"/>
          <a:ext cx="8157665" cy="2216150"/>
        </p:xfrm>
        <a:graphic>
          <a:graphicData uri="http://schemas.openxmlformats.org/presentationml/2006/ole">
            <mc:AlternateContent xmlns:mc="http://schemas.openxmlformats.org/markup-compatibility/2006">
              <mc:Choice xmlns:v="urn:schemas-microsoft-com:vml" Requires="v">
                <p:oleObj spid="_x0000_s156708" name="Equation" r:id="rId9" imgW="5790960" imgH="1574640" progId="Equation.DSMT4">
                  <p:embed/>
                </p:oleObj>
              </mc:Choice>
              <mc:Fallback>
                <p:oleObj name="Equation" r:id="rId9" imgW="5790960" imgH="1574640" progId="Equation.DSMT4">
                  <p:embed/>
                  <p:pic>
                    <p:nvPicPr>
                      <p:cNvPr id="0" name=""/>
                      <p:cNvPicPr>
                        <a:picLocks noChangeAspect="1" noChangeArrowheads="1"/>
                      </p:cNvPicPr>
                      <p:nvPr/>
                    </p:nvPicPr>
                    <p:blipFill>
                      <a:blip r:embed="rId10"/>
                      <a:srcRect/>
                      <a:stretch>
                        <a:fillRect/>
                      </a:stretch>
                    </p:blipFill>
                    <p:spPr bwMode="auto">
                      <a:xfrm>
                        <a:off x="743337" y="2813050"/>
                        <a:ext cx="8157665" cy="2216150"/>
                      </a:xfrm>
                      <a:prstGeom prst="rect">
                        <a:avLst/>
                      </a:prstGeom>
                      <a:noFill/>
                      <a:ln>
                        <a:noFill/>
                      </a:ln>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15070131"/>
              </p:ext>
            </p:extLst>
          </p:nvPr>
        </p:nvGraphicFramePr>
        <p:xfrm>
          <a:off x="768051" y="5327414"/>
          <a:ext cx="4899025" cy="865188"/>
        </p:xfrm>
        <a:graphic>
          <a:graphicData uri="http://schemas.openxmlformats.org/presentationml/2006/ole">
            <mc:AlternateContent xmlns:mc="http://schemas.openxmlformats.org/markup-compatibility/2006">
              <mc:Choice xmlns:v="urn:schemas-microsoft-com:vml" Requires="v">
                <p:oleObj spid="_x0000_s156709" name="Equation" r:id="rId11" imgW="3809880" imgH="672840" progId="Equation.DSMT4">
                  <p:embed/>
                </p:oleObj>
              </mc:Choice>
              <mc:Fallback>
                <p:oleObj name="Equation" r:id="rId11" imgW="3809880" imgH="672840" progId="Equation.DSMT4">
                  <p:embed/>
                  <p:pic>
                    <p:nvPicPr>
                      <p:cNvPr id="0" name=""/>
                      <p:cNvPicPr/>
                      <p:nvPr/>
                    </p:nvPicPr>
                    <p:blipFill>
                      <a:blip r:embed="rId12"/>
                      <a:stretch>
                        <a:fillRect/>
                      </a:stretch>
                    </p:blipFill>
                    <p:spPr>
                      <a:xfrm>
                        <a:off x="768051" y="5327414"/>
                        <a:ext cx="4899025" cy="865188"/>
                      </a:xfrm>
                      <a:prstGeom prst="rect">
                        <a:avLst/>
                      </a:prstGeom>
                    </p:spPr>
                  </p:pic>
                </p:oleObj>
              </mc:Fallback>
            </mc:AlternateContent>
          </a:graphicData>
        </a:graphic>
      </p:graphicFrame>
    </p:spTree>
    <p:extLst>
      <p:ext uri="{BB962C8B-B14F-4D97-AF65-F5344CB8AC3E}">
        <p14:creationId xmlns:p14="http://schemas.microsoft.com/office/powerpoint/2010/main" val="2561720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43000" y="381000"/>
            <a:ext cx="6648450" cy="5838825"/>
          </a:xfrm>
          <a:prstGeom prst="rect">
            <a:avLst/>
          </a:prstGeom>
        </p:spPr>
      </p:pic>
      <p:sp>
        <p:nvSpPr>
          <p:cNvPr id="6" name="Footer Placeholder 5"/>
          <p:cNvSpPr>
            <a:spLocks noGrp="1"/>
          </p:cNvSpPr>
          <p:nvPr>
            <p:ph type="ftr" sz="quarter" idx="11"/>
          </p:nvPr>
        </p:nvSpPr>
        <p:spPr/>
        <p:txBody>
          <a:bodyPr/>
          <a:lstStyle/>
          <a:p>
            <a:r>
              <a:rPr lang="en-US" smtClean="0"/>
              <a:t>PHY 712  Spring 2015 --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3</a:t>
            </a:fld>
            <a:endParaRPr lang="en-US" dirty="0"/>
          </a:p>
        </p:txBody>
      </p:sp>
      <p:sp>
        <p:nvSpPr>
          <p:cNvPr id="8" name="Date Placeholder 7"/>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2446632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7543800" cy="830997"/>
          </a:xfrm>
          <a:prstGeom prst="rect">
            <a:avLst/>
          </a:prstGeom>
          <a:noFill/>
        </p:spPr>
        <p:txBody>
          <a:bodyPr wrap="square" rtlCol="0">
            <a:spAutoFit/>
          </a:bodyPr>
          <a:lstStyle/>
          <a:p>
            <a:r>
              <a:rPr lang="en-US" sz="2400" dirty="0" smtClean="0">
                <a:latin typeface="+mj-lt"/>
              </a:rPr>
              <a:t>Review topic – analytic properties of dielectric function</a:t>
            </a:r>
          </a:p>
          <a:p>
            <a:r>
              <a:rPr lang="en-US" sz="2400" dirty="0">
                <a:latin typeface="+mj-lt"/>
              </a:rPr>
              <a:t> </a:t>
            </a:r>
            <a:r>
              <a:rPr lang="en-US" sz="2400" dirty="0" smtClean="0">
                <a:latin typeface="+mj-lt"/>
              </a:rPr>
              <a:t>     Material from Chapter 7 in Jackson</a:t>
            </a:r>
          </a:p>
        </p:txBody>
      </p:sp>
      <p:sp>
        <p:nvSpPr>
          <p:cNvPr id="6" name="TextBox 4"/>
          <p:cNvSpPr txBox="1"/>
          <p:nvPr/>
        </p:nvSpPr>
        <p:spPr>
          <a:xfrm>
            <a:off x="381000" y="3245038"/>
            <a:ext cx="830580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err="1" smtClean="0">
                <a:latin typeface="+mj-lt"/>
              </a:rPr>
              <a:t>Kramers-Kronig</a:t>
            </a:r>
            <a:r>
              <a:rPr lang="en-US" sz="2400" dirty="0" smtClean="0">
                <a:latin typeface="+mj-lt"/>
              </a:rPr>
              <a:t> transform – for dielectric function:</a:t>
            </a:r>
          </a:p>
        </p:txBody>
      </p:sp>
      <p:pic>
        <p:nvPicPr>
          <p:cNvPr id="7" name="Picture 6"/>
          <p:cNvPicPr>
            <a:picLocks noChangeAspect="1" noChangeArrowheads="1"/>
          </p:cNvPicPr>
          <p:nvPr/>
        </p:nvPicPr>
        <p:blipFill>
          <a:blip r:embed="rId3"/>
          <a:srcRect/>
          <a:stretch>
            <a:fillRect/>
          </a:stretch>
        </p:blipFill>
        <p:spPr bwMode="auto">
          <a:xfrm>
            <a:off x="1400175" y="3785444"/>
            <a:ext cx="535305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04800" y="1214537"/>
            <a:ext cx="8077200" cy="461665"/>
          </a:xfrm>
          <a:prstGeom prst="rect">
            <a:avLst/>
          </a:prstGeom>
          <a:noFill/>
        </p:spPr>
        <p:txBody>
          <a:bodyPr wrap="square" rtlCol="0">
            <a:spAutoFit/>
          </a:bodyPr>
          <a:lstStyle/>
          <a:p>
            <a:r>
              <a:rPr lang="en-US" sz="2400" dirty="0" smtClean="0">
                <a:latin typeface="+mj-lt"/>
              </a:rPr>
              <a:t>The displacement field </a:t>
            </a:r>
            <a:r>
              <a:rPr lang="en-US" sz="2400" b="1" dirty="0" smtClean="0">
                <a:latin typeface="+mj-lt"/>
              </a:rPr>
              <a:t>D</a:t>
            </a:r>
            <a:r>
              <a:rPr lang="en-US" sz="2400" dirty="0" smtClean="0">
                <a:latin typeface="+mj-lt"/>
              </a:rPr>
              <a:t> is related to the electric field </a:t>
            </a:r>
            <a:r>
              <a:rPr lang="en-US" sz="2400" b="1" dirty="0" smtClean="0">
                <a:latin typeface="+mj-lt"/>
              </a:rPr>
              <a:t>E</a:t>
            </a:r>
          </a:p>
        </p:txBody>
      </p:sp>
      <p:graphicFrame>
        <p:nvGraphicFramePr>
          <p:cNvPr id="9" name="Object 8"/>
          <p:cNvGraphicFramePr>
            <a:graphicFrameLocks noChangeAspect="1"/>
          </p:cNvGraphicFramePr>
          <p:nvPr>
            <p:extLst>
              <p:ext uri="{D42A27DB-BD31-4B8C-83A1-F6EECF244321}">
                <p14:modId xmlns:p14="http://schemas.microsoft.com/office/powerpoint/2010/main" val="4042921374"/>
              </p:ext>
            </p:extLst>
          </p:nvPr>
        </p:nvGraphicFramePr>
        <p:xfrm>
          <a:off x="941387" y="1703696"/>
          <a:ext cx="7261226" cy="1573212"/>
        </p:xfrm>
        <a:graphic>
          <a:graphicData uri="http://schemas.openxmlformats.org/presentationml/2006/ole">
            <mc:AlternateContent xmlns:mc="http://schemas.openxmlformats.org/markup-compatibility/2006">
              <mc:Choice xmlns:v="urn:schemas-microsoft-com:vml" Requires="v">
                <p:oleObj spid="_x0000_s118826" name="Equation" r:id="rId4" imgW="4635360" imgH="990360" progId="Equation.DSMT4">
                  <p:embed/>
                </p:oleObj>
              </mc:Choice>
              <mc:Fallback>
                <p:oleObj name="Equation" r:id="rId4" imgW="4635360" imgH="990360" progId="Equation.DSMT4">
                  <p:embed/>
                  <p:pic>
                    <p:nvPicPr>
                      <p:cNvPr id="0" name=""/>
                      <p:cNvPicPr>
                        <a:picLocks noChangeAspect="1" noChangeArrowheads="1"/>
                      </p:cNvPicPr>
                      <p:nvPr/>
                    </p:nvPicPr>
                    <p:blipFill>
                      <a:blip r:embed="rId5"/>
                      <a:srcRect/>
                      <a:stretch>
                        <a:fillRect/>
                      </a:stretch>
                    </p:blipFill>
                    <p:spPr bwMode="auto">
                      <a:xfrm>
                        <a:off x="941387" y="1703696"/>
                        <a:ext cx="7261226" cy="1573212"/>
                      </a:xfrm>
                      <a:prstGeom prst="rect">
                        <a:avLst/>
                      </a:prstGeom>
                      <a:noFill/>
                      <a:ln>
                        <a:noFill/>
                      </a:ln>
                      <a:extLst/>
                    </p:spPr>
                  </p:pic>
                </p:oleObj>
              </mc:Fallback>
            </mc:AlternateContent>
          </a:graphicData>
        </a:graphic>
      </p:graphicFrame>
      <p:sp>
        <p:nvSpPr>
          <p:cNvPr id="10" name="Footer Placeholder 9"/>
          <p:cNvSpPr>
            <a:spLocks noGrp="1"/>
          </p:cNvSpPr>
          <p:nvPr>
            <p:ph type="ftr" sz="quarter" idx="11"/>
          </p:nvPr>
        </p:nvSpPr>
        <p:spPr/>
        <p:txBody>
          <a:bodyPr/>
          <a:lstStyle/>
          <a:p>
            <a:r>
              <a:rPr lang="en-US" smtClean="0"/>
              <a:t>PHY 712  Spring 2015 -- Lecture 36</a:t>
            </a:r>
            <a:endParaRPr lang="en-US" dirty="0"/>
          </a:p>
        </p:txBody>
      </p:sp>
      <p:sp>
        <p:nvSpPr>
          <p:cNvPr id="11" name="Slide Number Placeholder 10"/>
          <p:cNvSpPr>
            <a:spLocks noGrp="1"/>
          </p:cNvSpPr>
          <p:nvPr>
            <p:ph type="sldNum" sz="quarter" idx="12"/>
          </p:nvPr>
        </p:nvSpPr>
        <p:spPr/>
        <p:txBody>
          <a:bodyPr/>
          <a:lstStyle/>
          <a:p>
            <a:fld id="{CE368B07-CEBF-4C80-90AF-53B34FA04CF3}" type="slidenum">
              <a:rPr lang="en-US" smtClean="0"/>
              <a:t>4</a:t>
            </a:fld>
            <a:endParaRPr lang="en-US" dirty="0"/>
          </a:p>
        </p:txBody>
      </p:sp>
      <p:sp>
        <p:nvSpPr>
          <p:cNvPr id="12" name="Date Placeholder 11"/>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2184246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534400" cy="461665"/>
          </a:xfrm>
          <a:prstGeom prst="rect">
            <a:avLst/>
          </a:prstGeom>
          <a:noFill/>
        </p:spPr>
        <p:txBody>
          <a:bodyPr wrap="square" rtlCol="0">
            <a:spAutoFit/>
          </a:bodyPr>
          <a:lstStyle/>
          <a:p>
            <a:r>
              <a:rPr lang="en-US" sz="2400" dirty="0" smtClean="0">
                <a:latin typeface="+mj-lt"/>
              </a:rPr>
              <a:t>Practical evaluation of </a:t>
            </a:r>
            <a:r>
              <a:rPr lang="en-US" sz="2400" dirty="0" err="1" smtClean="0">
                <a:latin typeface="+mj-lt"/>
              </a:rPr>
              <a:t>Kramers-Kronig</a:t>
            </a:r>
            <a:r>
              <a:rPr lang="en-US" sz="2400" dirty="0" smtClean="0">
                <a:latin typeface="+mj-lt"/>
              </a:rPr>
              <a:t> relation</a:t>
            </a:r>
          </a:p>
        </p:txBody>
      </p:sp>
      <p:pic>
        <p:nvPicPr>
          <p:cNvPr id="6" name="Picture 5"/>
          <p:cNvPicPr>
            <a:picLocks noChangeAspect="1" noChangeArrowheads="1"/>
          </p:cNvPicPr>
          <p:nvPr/>
        </p:nvPicPr>
        <p:blipFill>
          <a:blip r:embed="rId3"/>
          <a:srcRect/>
          <a:stretch>
            <a:fillRect/>
          </a:stretch>
        </p:blipFill>
        <p:spPr bwMode="auto">
          <a:xfrm>
            <a:off x="838200" y="690265"/>
            <a:ext cx="535305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Object 7"/>
          <p:cNvGraphicFramePr>
            <a:graphicFrameLocks noChangeAspect="1"/>
          </p:cNvGraphicFramePr>
          <p:nvPr>
            <p:extLst>
              <p:ext uri="{D42A27DB-BD31-4B8C-83A1-F6EECF244321}">
                <p14:modId xmlns:p14="http://schemas.microsoft.com/office/powerpoint/2010/main" val="3375647101"/>
              </p:ext>
            </p:extLst>
          </p:nvPr>
        </p:nvGraphicFramePr>
        <p:xfrm>
          <a:off x="4114800" y="2209800"/>
          <a:ext cx="914400" cy="250825"/>
        </p:xfrm>
        <a:graphic>
          <a:graphicData uri="http://schemas.openxmlformats.org/presentationml/2006/ole">
            <mc:AlternateContent xmlns:mc="http://schemas.openxmlformats.org/markup-compatibility/2006">
              <mc:Choice xmlns:v="urn:schemas-microsoft-com:vml" Requires="v">
                <p:oleObj spid="_x0000_s121966" name="Equation" r:id="rId4" imgW="914400" imgH="250560" progId="Equation.DSMT4">
                  <p:embed/>
                </p:oleObj>
              </mc:Choice>
              <mc:Fallback>
                <p:oleObj name="Equation" r:id="rId4" imgW="914400" imgH="250560" progId="Equation.DSMT4">
                  <p:embed/>
                  <p:pic>
                    <p:nvPicPr>
                      <p:cNvPr id="0" name=""/>
                      <p:cNvPicPr/>
                      <p:nvPr/>
                    </p:nvPicPr>
                    <p:blipFill>
                      <a:blip r:embed="rId5"/>
                      <a:stretch>
                        <a:fillRect/>
                      </a:stretch>
                    </p:blipFill>
                    <p:spPr>
                      <a:xfrm>
                        <a:off x="4114800" y="22098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7536266"/>
              </p:ext>
            </p:extLst>
          </p:nvPr>
        </p:nvGraphicFramePr>
        <p:xfrm>
          <a:off x="4114800" y="2209800"/>
          <a:ext cx="914400" cy="250825"/>
        </p:xfrm>
        <a:graphic>
          <a:graphicData uri="http://schemas.openxmlformats.org/presentationml/2006/ole">
            <mc:AlternateContent xmlns:mc="http://schemas.openxmlformats.org/markup-compatibility/2006">
              <mc:Choice xmlns:v="urn:schemas-microsoft-com:vml" Requires="v">
                <p:oleObj spid="_x0000_s121967" name="Equation" r:id="rId6" imgW="914400" imgH="250560" progId="Equation.DSMT4">
                  <p:embed/>
                </p:oleObj>
              </mc:Choice>
              <mc:Fallback>
                <p:oleObj name="Equation" r:id="rId6" imgW="914400" imgH="250560" progId="Equation.DSMT4">
                  <p:embed/>
                  <p:pic>
                    <p:nvPicPr>
                      <p:cNvPr id="0" name=""/>
                      <p:cNvPicPr/>
                      <p:nvPr/>
                    </p:nvPicPr>
                    <p:blipFill>
                      <a:blip r:embed="rId5"/>
                      <a:stretch>
                        <a:fillRect/>
                      </a:stretch>
                    </p:blipFill>
                    <p:spPr>
                      <a:xfrm>
                        <a:off x="4114800" y="22098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717954800"/>
              </p:ext>
            </p:extLst>
          </p:nvPr>
        </p:nvGraphicFramePr>
        <p:xfrm>
          <a:off x="838200" y="3367087"/>
          <a:ext cx="6629400" cy="2828225"/>
        </p:xfrm>
        <a:graphic>
          <a:graphicData uri="http://schemas.openxmlformats.org/presentationml/2006/ole">
            <mc:AlternateContent xmlns:mc="http://schemas.openxmlformats.org/markup-compatibility/2006">
              <mc:Choice xmlns:v="urn:schemas-microsoft-com:vml" Requires="v">
                <p:oleObj spid="_x0000_s121968" name="Equation" r:id="rId7" imgW="4851360" imgH="2070000" progId="Equation.DSMT4">
                  <p:embed/>
                </p:oleObj>
              </mc:Choice>
              <mc:Fallback>
                <p:oleObj name="Equation" r:id="rId7" imgW="4851360" imgH="2070000" progId="Equation.DSMT4">
                  <p:embed/>
                  <p:pic>
                    <p:nvPicPr>
                      <p:cNvPr id="0" name=""/>
                      <p:cNvPicPr/>
                      <p:nvPr/>
                    </p:nvPicPr>
                    <p:blipFill>
                      <a:blip r:embed="rId8"/>
                      <a:stretch>
                        <a:fillRect/>
                      </a:stretch>
                    </p:blipFill>
                    <p:spPr>
                      <a:xfrm>
                        <a:off x="838200" y="3367087"/>
                        <a:ext cx="6629400" cy="2828225"/>
                      </a:xfrm>
                      <a:prstGeom prst="rect">
                        <a:avLst/>
                      </a:prstGeom>
                    </p:spPr>
                  </p:pic>
                </p:oleObj>
              </mc:Fallback>
            </mc:AlternateContent>
          </a:graphicData>
        </a:graphic>
      </p:graphicFrame>
      <p:sp>
        <p:nvSpPr>
          <p:cNvPr id="11" name="Footer Placeholder 10"/>
          <p:cNvSpPr>
            <a:spLocks noGrp="1"/>
          </p:cNvSpPr>
          <p:nvPr>
            <p:ph type="ftr" sz="quarter" idx="11"/>
          </p:nvPr>
        </p:nvSpPr>
        <p:spPr/>
        <p:txBody>
          <a:bodyPr/>
          <a:lstStyle/>
          <a:p>
            <a:r>
              <a:rPr lang="en-US" smtClean="0"/>
              <a:t>PHY 712  Spring 2015 -- Lecture 36</a:t>
            </a:r>
            <a:endParaRPr lang="en-US" dirty="0"/>
          </a:p>
        </p:txBody>
      </p:sp>
      <p:sp>
        <p:nvSpPr>
          <p:cNvPr id="12" name="Slide Number Placeholder 11"/>
          <p:cNvSpPr>
            <a:spLocks noGrp="1"/>
          </p:cNvSpPr>
          <p:nvPr>
            <p:ph type="sldNum" sz="quarter" idx="12"/>
          </p:nvPr>
        </p:nvSpPr>
        <p:spPr/>
        <p:txBody>
          <a:bodyPr/>
          <a:lstStyle/>
          <a:p>
            <a:fld id="{CE368B07-CEBF-4C80-90AF-53B34FA04CF3}" type="slidenum">
              <a:rPr lang="en-US" smtClean="0"/>
              <a:t>5</a:t>
            </a:fld>
            <a:endParaRPr lang="en-US" dirty="0"/>
          </a:p>
        </p:txBody>
      </p:sp>
      <p:sp>
        <p:nvSpPr>
          <p:cNvPr id="13" name="Date Placeholder 12"/>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1242047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534400" cy="461665"/>
          </a:xfrm>
          <a:prstGeom prst="rect">
            <a:avLst/>
          </a:prstGeom>
          <a:noFill/>
        </p:spPr>
        <p:txBody>
          <a:bodyPr wrap="square" rtlCol="0">
            <a:spAutoFit/>
          </a:bodyPr>
          <a:lstStyle/>
          <a:p>
            <a:r>
              <a:rPr lang="en-US" sz="2400" dirty="0" smtClean="0">
                <a:latin typeface="+mj-lt"/>
              </a:rPr>
              <a:t>Practical evaluation of </a:t>
            </a:r>
            <a:r>
              <a:rPr lang="en-US" sz="2400" dirty="0" err="1" smtClean="0">
                <a:latin typeface="+mj-lt"/>
              </a:rPr>
              <a:t>Kramers-Kronig</a:t>
            </a:r>
            <a:r>
              <a:rPr lang="en-US" sz="2400" dirty="0" smtClean="0">
                <a:latin typeface="+mj-lt"/>
              </a:rPr>
              <a:t> relation</a:t>
            </a:r>
          </a:p>
        </p:txBody>
      </p:sp>
      <p:graphicFrame>
        <p:nvGraphicFramePr>
          <p:cNvPr id="8" name="Object 7"/>
          <p:cNvGraphicFramePr>
            <a:graphicFrameLocks noChangeAspect="1"/>
          </p:cNvGraphicFramePr>
          <p:nvPr>
            <p:extLst>
              <p:ext uri="{D42A27DB-BD31-4B8C-83A1-F6EECF244321}">
                <p14:modId xmlns:p14="http://schemas.microsoft.com/office/powerpoint/2010/main" val="3375647101"/>
              </p:ext>
            </p:extLst>
          </p:nvPr>
        </p:nvGraphicFramePr>
        <p:xfrm>
          <a:off x="4114800" y="2209800"/>
          <a:ext cx="914400" cy="250825"/>
        </p:xfrm>
        <a:graphic>
          <a:graphicData uri="http://schemas.openxmlformats.org/presentationml/2006/ole">
            <mc:AlternateContent xmlns:mc="http://schemas.openxmlformats.org/markup-compatibility/2006">
              <mc:Choice xmlns:v="urn:schemas-microsoft-com:vml" Requires="v">
                <p:oleObj spid="_x0000_s122987" name="Equation" r:id="rId3" imgW="914400" imgH="250560" progId="Equation.DSMT4">
                  <p:embed/>
                </p:oleObj>
              </mc:Choice>
              <mc:Fallback>
                <p:oleObj name="Equation" r:id="rId3" imgW="914400" imgH="250560" progId="Equation.DSMT4">
                  <p:embed/>
                  <p:pic>
                    <p:nvPicPr>
                      <p:cNvPr id="0" name=""/>
                      <p:cNvPicPr/>
                      <p:nvPr/>
                    </p:nvPicPr>
                    <p:blipFill>
                      <a:blip r:embed="rId4"/>
                      <a:stretch>
                        <a:fillRect/>
                      </a:stretch>
                    </p:blipFill>
                    <p:spPr>
                      <a:xfrm>
                        <a:off x="4114800" y="22098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7536266"/>
              </p:ext>
            </p:extLst>
          </p:nvPr>
        </p:nvGraphicFramePr>
        <p:xfrm>
          <a:off x="4114800" y="2209800"/>
          <a:ext cx="914400" cy="250825"/>
        </p:xfrm>
        <a:graphic>
          <a:graphicData uri="http://schemas.openxmlformats.org/presentationml/2006/ole">
            <mc:AlternateContent xmlns:mc="http://schemas.openxmlformats.org/markup-compatibility/2006">
              <mc:Choice xmlns:v="urn:schemas-microsoft-com:vml" Requires="v">
                <p:oleObj spid="_x0000_s122988" name="Equation" r:id="rId5" imgW="914400" imgH="250560" progId="Equation.DSMT4">
                  <p:embed/>
                </p:oleObj>
              </mc:Choice>
              <mc:Fallback>
                <p:oleObj name="Equation" r:id="rId5" imgW="914400" imgH="250560" progId="Equation.DSMT4">
                  <p:embed/>
                  <p:pic>
                    <p:nvPicPr>
                      <p:cNvPr id="0" name=""/>
                      <p:cNvPicPr/>
                      <p:nvPr/>
                    </p:nvPicPr>
                    <p:blipFill>
                      <a:blip r:embed="rId4"/>
                      <a:stretch>
                        <a:fillRect/>
                      </a:stretch>
                    </p:blipFill>
                    <p:spPr>
                      <a:xfrm>
                        <a:off x="4114800" y="22098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297625357"/>
              </p:ext>
            </p:extLst>
          </p:nvPr>
        </p:nvGraphicFramePr>
        <p:xfrm>
          <a:off x="388938" y="838200"/>
          <a:ext cx="8507412" cy="4154488"/>
        </p:xfrm>
        <a:graphic>
          <a:graphicData uri="http://schemas.openxmlformats.org/presentationml/2006/ole">
            <mc:AlternateContent xmlns:mc="http://schemas.openxmlformats.org/markup-compatibility/2006">
              <mc:Choice xmlns:v="urn:schemas-microsoft-com:vml" Requires="v">
                <p:oleObj spid="_x0000_s122989" name="Equation" r:id="rId6" imgW="6705360" imgH="3276360" progId="Equation.DSMT4">
                  <p:embed/>
                </p:oleObj>
              </mc:Choice>
              <mc:Fallback>
                <p:oleObj name="Equation" r:id="rId6" imgW="6705360" imgH="3276360" progId="Equation.DSMT4">
                  <p:embed/>
                  <p:pic>
                    <p:nvPicPr>
                      <p:cNvPr id="0" name=""/>
                      <p:cNvPicPr/>
                      <p:nvPr/>
                    </p:nvPicPr>
                    <p:blipFill>
                      <a:blip r:embed="rId7"/>
                      <a:stretch>
                        <a:fillRect/>
                      </a:stretch>
                    </p:blipFill>
                    <p:spPr>
                      <a:xfrm>
                        <a:off x="388938" y="838200"/>
                        <a:ext cx="8507412" cy="4154488"/>
                      </a:xfrm>
                      <a:prstGeom prst="rect">
                        <a:avLst/>
                      </a:prstGeom>
                    </p:spPr>
                  </p:pic>
                </p:oleObj>
              </mc:Fallback>
            </mc:AlternateContent>
          </a:graphicData>
        </a:graphic>
      </p:graphicFrame>
      <p:sp>
        <p:nvSpPr>
          <p:cNvPr id="7" name="Footer Placeholder 6"/>
          <p:cNvSpPr>
            <a:spLocks noGrp="1"/>
          </p:cNvSpPr>
          <p:nvPr>
            <p:ph type="ftr" sz="quarter" idx="11"/>
          </p:nvPr>
        </p:nvSpPr>
        <p:spPr/>
        <p:txBody>
          <a:bodyPr/>
          <a:lstStyle/>
          <a:p>
            <a:r>
              <a:rPr lang="en-US" smtClean="0"/>
              <a:t>PHY 712  Spring 2015 -- Lecture 36</a:t>
            </a:r>
            <a:endParaRPr lang="en-US" dirty="0"/>
          </a:p>
        </p:txBody>
      </p:sp>
      <p:sp>
        <p:nvSpPr>
          <p:cNvPr id="11" name="Slide Number Placeholder 10"/>
          <p:cNvSpPr>
            <a:spLocks noGrp="1"/>
          </p:cNvSpPr>
          <p:nvPr>
            <p:ph type="sldNum" sz="quarter" idx="12"/>
          </p:nvPr>
        </p:nvSpPr>
        <p:spPr/>
        <p:txBody>
          <a:bodyPr/>
          <a:lstStyle/>
          <a:p>
            <a:fld id="{CE368B07-CEBF-4C80-90AF-53B34FA04CF3}" type="slidenum">
              <a:rPr lang="en-US" smtClean="0"/>
              <a:t>6</a:t>
            </a:fld>
            <a:endParaRPr lang="en-US" dirty="0"/>
          </a:p>
        </p:txBody>
      </p:sp>
      <p:sp>
        <p:nvSpPr>
          <p:cNvPr id="12" name="Date Placeholder 11"/>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2701347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348221856"/>
              </p:ext>
            </p:extLst>
          </p:nvPr>
        </p:nvGraphicFramePr>
        <p:xfrm>
          <a:off x="457200" y="914400"/>
          <a:ext cx="8507412" cy="854075"/>
        </p:xfrm>
        <a:graphic>
          <a:graphicData uri="http://schemas.openxmlformats.org/presentationml/2006/ole">
            <mc:AlternateContent xmlns:mc="http://schemas.openxmlformats.org/markup-compatibility/2006">
              <mc:Choice xmlns:v="urn:schemas-microsoft-com:vml" Requires="v">
                <p:oleObj spid="_x0000_s124007" name="Equation" r:id="rId3" imgW="6705360" imgH="672840" progId="Equation.DSMT4">
                  <p:embed/>
                </p:oleObj>
              </mc:Choice>
              <mc:Fallback>
                <p:oleObj name="Equation" r:id="rId3" imgW="6705360" imgH="672840" progId="Equation.DSMT4">
                  <p:embed/>
                  <p:pic>
                    <p:nvPicPr>
                      <p:cNvPr id="0" name=""/>
                      <p:cNvPicPr/>
                      <p:nvPr/>
                    </p:nvPicPr>
                    <p:blipFill>
                      <a:blip r:embed="rId4"/>
                      <a:stretch>
                        <a:fillRect/>
                      </a:stretch>
                    </p:blipFill>
                    <p:spPr>
                      <a:xfrm>
                        <a:off x="457200" y="914400"/>
                        <a:ext cx="8507412" cy="854075"/>
                      </a:xfrm>
                      <a:prstGeom prst="rect">
                        <a:avLst/>
                      </a:prstGeom>
                    </p:spPr>
                  </p:pic>
                </p:oleObj>
              </mc:Fallback>
            </mc:AlternateContent>
          </a:graphicData>
        </a:graphic>
      </p:graphicFrame>
      <p:sp>
        <p:nvSpPr>
          <p:cNvPr id="6" name="TextBox 5"/>
          <p:cNvSpPr txBox="1"/>
          <p:nvPr/>
        </p:nvSpPr>
        <p:spPr>
          <a:xfrm>
            <a:off x="228600" y="228600"/>
            <a:ext cx="8001000" cy="457200"/>
          </a:xfrm>
          <a:prstGeom prst="rect">
            <a:avLst/>
          </a:prstGeom>
          <a:noFill/>
        </p:spPr>
        <p:txBody>
          <a:bodyPr wrap="square" rtlCol="0">
            <a:spAutoFit/>
          </a:bodyPr>
          <a:lstStyle/>
          <a:p>
            <a:r>
              <a:rPr lang="en-US" sz="2400" dirty="0" smtClean="0">
                <a:latin typeface="+mj-lt"/>
              </a:rPr>
              <a:t>Evaluation of singular integral numerically:</a:t>
            </a:r>
          </a:p>
        </p:txBody>
      </p:sp>
      <p:pic>
        <p:nvPicPr>
          <p:cNvPr id="7" name="Picture 6"/>
          <p:cNvPicPr>
            <a:picLocks noChangeAspect="1"/>
          </p:cNvPicPr>
          <p:nvPr/>
        </p:nvPicPr>
        <p:blipFill>
          <a:blip r:embed="rId5"/>
          <a:stretch>
            <a:fillRect/>
          </a:stretch>
        </p:blipFill>
        <p:spPr>
          <a:xfrm>
            <a:off x="214312" y="2267511"/>
            <a:ext cx="8715375" cy="3608851"/>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1165992190"/>
              </p:ext>
            </p:extLst>
          </p:nvPr>
        </p:nvGraphicFramePr>
        <p:xfrm>
          <a:off x="2362200" y="4648200"/>
          <a:ext cx="1755775" cy="725487"/>
        </p:xfrm>
        <a:graphic>
          <a:graphicData uri="http://schemas.openxmlformats.org/presentationml/2006/ole">
            <mc:AlternateContent xmlns:mc="http://schemas.openxmlformats.org/markup-compatibility/2006">
              <mc:Choice xmlns:v="urn:schemas-microsoft-com:vml" Requires="v">
                <p:oleObj spid="_x0000_s124008" name="Equation" r:id="rId6" imgW="1384200" imgH="571320" progId="Equation.DSMT4">
                  <p:embed/>
                </p:oleObj>
              </mc:Choice>
              <mc:Fallback>
                <p:oleObj name="Equation" r:id="rId6" imgW="1384200" imgH="571320" progId="Equation.DSMT4">
                  <p:embed/>
                  <p:pic>
                    <p:nvPicPr>
                      <p:cNvPr id="0" name=""/>
                      <p:cNvPicPr/>
                      <p:nvPr/>
                    </p:nvPicPr>
                    <p:blipFill>
                      <a:blip r:embed="rId7"/>
                      <a:stretch>
                        <a:fillRect/>
                      </a:stretch>
                    </p:blipFill>
                    <p:spPr>
                      <a:xfrm>
                        <a:off x="2362200" y="4648200"/>
                        <a:ext cx="1755775" cy="725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17077823"/>
              </p:ext>
            </p:extLst>
          </p:nvPr>
        </p:nvGraphicFramePr>
        <p:xfrm>
          <a:off x="3154680" y="2819400"/>
          <a:ext cx="708025" cy="371475"/>
        </p:xfrm>
        <a:graphic>
          <a:graphicData uri="http://schemas.openxmlformats.org/presentationml/2006/ole">
            <mc:AlternateContent xmlns:mc="http://schemas.openxmlformats.org/markup-compatibility/2006">
              <mc:Choice xmlns:v="urn:schemas-microsoft-com:vml" Requires="v">
                <p:oleObj spid="_x0000_s124009" name="Equation" r:id="rId8" imgW="558720" imgH="291960" progId="Equation.DSMT4">
                  <p:embed/>
                </p:oleObj>
              </mc:Choice>
              <mc:Fallback>
                <p:oleObj name="Equation" r:id="rId8" imgW="558720" imgH="291960" progId="Equation.DSMT4">
                  <p:embed/>
                  <p:pic>
                    <p:nvPicPr>
                      <p:cNvPr id="0" name=""/>
                      <p:cNvPicPr/>
                      <p:nvPr/>
                    </p:nvPicPr>
                    <p:blipFill>
                      <a:blip r:embed="rId9"/>
                      <a:stretch>
                        <a:fillRect/>
                      </a:stretch>
                    </p:blipFill>
                    <p:spPr>
                      <a:xfrm>
                        <a:off x="3154680" y="2819400"/>
                        <a:ext cx="708025" cy="371475"/>
                      </a:xfrm>
                      <a:prstGeom prst="rect">
                        <a:avLst/>
                      </a:prstGeom>
                    </p:spPr>
                  </p:pic>
                </p:oleObj>
              </mc:Fallback>
            </mc:AlternateContent>
          </a:graphicData>
        </a:graphic>
      </p:graphicFrame>
      <p:sp>
        <p:nvSpPr>
          <p:cNvPr id="10" name="Footer Placeholder 9"/>
          <p:cNvSpPr>
            <a:spLocks noGrp="1"/>
          </p:cNvSpPr>
          <p:nvPr>
            <p:ph type="ftr" sz="quarter" idx="11"/>
          </p:nvPr>
        </p:nvSpPr>
        <p:spPr/>
        <p:txBody>
          <a:bodyPr/>
          <a:lstStyle/>
          <a:p>
            <a:r>
              <a:rPr lang="en-US" smtClean="0"/>
              <a:t>PHY 712  Spring 2015 -- Lecture 36</a:t>
            </a:r>
            <a:endParaRPr lang="en-US" dirty="0"/>
          </a:p>
        </p:txBody>
      </p:sp>
      <p:sp>
        <p:nvSpPr>
          <p:cNvPr id="11" name="Slide Number Placeholder 10"/>
          <p:cNvSpPr>
            <a:spLocks noGrp="1"/>
          </p:cNvSpPr>
          <p:nvPr>
            <p:ph type="sldNum" sz="quarter" idx="12"/>
          </p:nvPr>
        </p:nvSpPr>
        <p:spPr/>
        <p:txBody>
          <a:bodyPr/>
          <a:lstStyle/>
          <a:p>
            <a:fld id="{CE368B07-CEBF-4C80-90AF-53B34FA04CF3}" type="slidenum">
              <a:rPr lang="en-US" smtClean="0"/>
              <a:t>7</a:t>
            </a:fld>
            <a:endParaRPr lang="en-US" dirty="0"/>
          </a:p>
        </p:txBody>
      </p:sp>
      <p:sp>
        <p:nvSpPr>
          <p:cNvPr id="12" name="Date Placeholder 11"/>
          <p:cNvSpPr>
            <a:spLocks noGrp="1"/>
          </p:cNvSpPr>
          <p:nvPr>
            <p:ph type="dt" sz="half" idx="10"/>
          </p:nvPr>
        </p:nvSpPr>
        <p:spPr/>
        <p:txBody>
          <a:bodyPr/>
          <a:lstStyle/>
          <a:p>
            <a:r>
              <a:rPr lang="en-US" smtClean="0"/>
              <a:t>04/24/2015</a:t>
            </a:r>
            <a:endParaRPr lang="en-US" dirty="0"/>
          </a:p>
        </p:txBody>
      </p:sp>
    </p:spTree>
    <p:extLst>
      <p:ext uri="{BB962C8B-B14F-4D97-AF65-F5344CB8AC3E}">
        <p14:creationId xmlns:p14="http://schemas.microsoft.com/office/powerpoint/2010/main" val="168189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304800"/>
            <a:ext cx="8001000" cy="830997"/>
          </a:xfrm>
          <a:prstGeom prst="rect">
            <a:avLst/>
          </a:prstGeom>
          <a:noFill/>
        </p:spPr>
        <p:txBody>
          <a:bodyPr wrap="square" rtlCol="0">
            <a:spAutoFit/>
          </a:bodyPr>
          <a:lstStyle/>
          <a:p>
            <a:r>
              <a:rPr lang="en-US" sz="2400" dirty="0" smtClean="0">
                <a:latin typeface="+mj-lt"/>
              </a:rPr>
              <a:t>Evaluation of Kramer’s </a:t>
            </a:r>
            <a:r>
              <a:rPr lang="en-US" sz="2400" dirty="0" err="1" smtClean="0">
                <a:latin typeface="+mj-lt"/>
              </a:rPr>
              <a:t>Kronig</a:t>
            </a:r>
            <a:r>
              <a:rPr lang="en-US" sz="2400" dirty="0" smtClean="0">
                <a:latin typeface="+mj-lt"/>
              </a:rPr>
              <a:t> transform using </a:t>
            </a:r>
            <a:r>
              <a:rPr lang="en-US" sz="2400" dirty="0" err="1" smtClean="0">
                <a:latin typeface="+mj-lt"/>
              </a:rPr>
              <a:t>Mathematica</a:t>
            </a:r>
            <a:r>
              <a:rPr lang="en-US" sz="2400" dirty="0" smtClean="0">
                <a:latin typeface="+mj-lt"/>
              </a:rPr>
              <a:t> (with help from Professor Cook)</a:t>
            </a:r>
          </a:p>
        </p:txBody>
      </p:sp>
      <p:pic>
        <p:nvPicPr>
          <p:cNvPr id="9" name="Picture 8"/>
          <p:cNvPicPr>
            <a:picLocks noChangeAspect="1"/>
          </p:cNvPicPr>
          <p:nvPr/>
        </p:nvPicPr>
        <p:blipFill>
          <a:blip r:embed="rId3"/>
          <a:stretch>
            <a:fillRect/>
          </a:stretch>
        </p:blipFill>
        <p:spPr>
          <a:xfrm>
            <a:off x="669758" y="1230972"/>
            <a:ext cx="8458200" cy="5086350"/>
          </a:xfrm>
          <a:prstGeom prst="rect">
            <a:avLst/>
          </a:prstGeom>
        </p:spPr>
      </p:pic>
      <p:pic>
        <p:nvPicPr>
          <p:cNvPr id="10" name="Picture 9"/>
          <p:cNvPicPr>
            <a:picLocks noChangeAspect="1"/>
          </p:cNvPicPr>
          <p:nvPr/>
        </p:nvPicPr>
        <p:blipFill>
          <a:blip r:embed="rId4"/>
          <a:stretch>
            <a:fillRect/>
          </a:stretch>
        </p:blipFill>
        <p:spPr>
          <a:xfrm>
            <a:off x="2220328" y="1524000"/>
            <a:ext cx="6486525" cy="1905000"/>
          </a:xfrm>
          <a:prstGeom prst="rect">
            <a:avLst/>
          </a:prstGeom>
        </p:spPr>
      </p:pic>
      <p:graphicFrame>
        <p:nvGraphicFramePr>
          <p:cNvPr id="11" name="Object 10"/>
          <p:cNvGraphicFramePr>
            <a:graphicFrameLocks noChangeAspect="1"/>
          </p:cNvGraphicFramePr>
          <p:nvPr>
            <p:extLst>
              <p:ext uri="{D42A27DB-BD31-4B8C-83A1-F6EECF244321}">
                <p14:modId xmlns:p14="http://schemas.microsoft.com/office/powerpoint/2010/main" val="1548959341"/>
              </p:ext>
            </p:extLst>
          </p:nvPr>
        </p:nvGraphicFramePr>
        <p:xfrm>
          <a:off x="2032000" y="3774146"/>
          <a:ext cx="651684" cy="340653"/>
        </p:xfrm>
        <a:graphic>
          <a:graphicData uri="http://schemas.openxmlformats.org/presentationml/2006/ole">
            <mc:AlternateContent xmlns:mc="http://schemas.openxmlformats.org/markup-compatibility/2006">
              <mc:Choice xmlns:v="urn:schemas-microsoft-com:vml" Requires="v">
                <p:oleObj spid="_x0000_s138282" name="Equation" r:id="rId5" imgW="558720" imgH="291960" progId="Equation.DSMT4">
                  <p:embed/>
                </p:oleObj>
              </mc:Choice>
              <mc:Fallback>
                <p:oleObj name="Equation" r:id="rId5" imgW="558720" imgH="291960" progId="Equation.DSMT4">
                  <p:embed/>
                  <p:pic>
                    <p:nvPicPr>
                      <p:cNvPr id="0" name=""/>
                      <p:cNvPicPr/>
                      <p:nvPr/>
                    </p:nvPicPr>
                    <p:blipFill>
                      <a:blip r:embed="rId6"/>
                      <a:stretch>
                        <a:fillRect/>
                      </a:stretch>
                    </p:blipFill>
                    <p:spPr>
                      <a:xfrm>
                        <a:off x="2032000" y="3774146"/>
                        <a:ext cx="651684" cy="340653"/>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88085961"/>
              </p:ext>
            </p:extLst>
          </p:nvPr>
        </p:nvGraphicFramePr>
        <p:xfrm>
          <a:off x="2643188" y="5486400"/>
          <a:ext cx="962025" cy="341313"/>
        </p:xfrm>
        <a:graphic>
          <a:graphicData uri="http://schemas.openxmlformats.org/presentationml/2006/ole">
            <mc:AlternateContent xmlns:mc="http://schemas.openxmlformats.org/markup-compatibility/2006">
              <mc:Choice xmlns:v="urn:schemas-microsoft-com:vml" Requires="v">
                <p:oleObj spid="_x0000_s138283" name="Equation" r:id="rId7" imgW="825480" imgH="291960" progId="Equation.DSMT4">
                  <p:embed/>
                </p:oleObj>
              </mc:Choice>
              <mc:Fallback>
                <p:oleObj name="Equation" r:id="rId7" imgW="825480" imgH="291960" progId="Equation.DSMT4">
                  <p:embed/>
                  <p:pic>
                    <p:nvPicPr>
                      <p:cNvPr id="0" name=""/>
                      <p:cNvPicPr/>
                      <p:nvPr/>
                    </p:nvPicPr>
                    <p:blipFill>
                      <a:blip r:embed="rId8"/>
                      <a:stretch>
                        <a:fillRect/>
                      </a:stretch>
                    </p:blipFill>
                    <p:spPr>
                      <a:xfrm>
                        <a:off x="2643188" y="5486400"/>
                        <a:ext cx="962025" cy="341313"/>
                      </a:xfrm>
                      <a:prstGeom prst="rect">
                        <a:avLst/>
                      </a:prstGeom>
                    </p:spPr>
                  </p:pic>
                </p:oleObj>
              </mc:Fallback>
            </mc:AlternateContent>
          </a:graphicData>
        </a:graphic>
      </p:graphicFrame>
    </p:spTree>
    <p:extLst>
      <p:ext uri="{BB962C8B-B14F-4D97-AF65-F5344CB8AC3E}">
        <p14:creationId xmlns:p14="http://schemas.microsoft.com/office/powerpoint/2010/main" val="3062583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3986" y="1225205"/>
            <a:ext cx="8671228" cy="5496270"/>
          </a:xfrm>
          <a:prstGeom prst="rect">
            <a:avLst/>
          </a:prstGeom>
        </p:spPr>
      </p:pic>
      <p:sp>
        <p:nvSpPr>
          <p:cNvPr id="2" name="Date Placeholder 1"/>
          <p:cNvSpPr>
            <a:spLocks noGrp="1"/>
          </p:cNvSpPr>
          <p:nvPr>
            <p:ph type="dt" sz="half" idx="10"/>
          </p:nvPr>
        </p:nvSpPr>
        <p:spPr/>
        <p:txBody>
          <a:bodyPr/>
          <a:lstStyle/>
          <a:p>
            <a:r>
              <a:rPr lang="en-US" smtClean="0"/>
              <a:t>04/24/2015</a:t>
            </a:r>
            <a:endParaRPr lang="en-US" dirty="0"/>
          </a:p>
        </p:txBody>
      </p:sp>
      <p:sp>
        <p:nvSpPr>
          <p:cNvPr id="3" name="Footer Placeholder 2"/>
          <p:cNvSpPr>
            <a:spLocks noGrp="1"/>
          </p:cNvSpPr>
          <p:nvPr>
            <p:ph type="ftr" sz="quarter" idx="11"/>
          </p:nvPr>
        </p:nvSpPr>
        <p:spPr/>
        <p:txBody>
          <a:bodyPr/>
          <a:lstStyle/>
          <a:p>
            <a:r>
              <a:rPr lang="en-US" smtClean="0"/>
              <a:t>PHY 712  Spring 2015 --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81000" y="0"/>
            <a:ext cx="8077200" cy="461665"/>
          </a:xfrm>
          <a:prstGeom prst="rect">
            <a:avLst/>
          </a:prstGeom>
          <a:noFill/>
        </p:spPr>
        <p:txBody>
          <a:bodyPr wrap="square" rtlCol="0">
            <a:spAutoFit/>
          </a:bodyPr>
          <a:lstStyle/>
          <a:p>
            <a:r>
              <a:rPr lang="en-US" sz="2400" smtClean="0">
                <a:latin typeface="+mj-lt"/>
              </a:rPr>
              <a:t>Another example</a:t>
            </a:r>
            <a:endParaRPr lang="en-US" sz="2400" dirty="0" smtClean="0">
              <a:latin typeface="+mj-lt"/>
            </a:endParaRPr>
          </a:p>
        </p:txBody>
      </p:sp>
      <p:pic>
        <p:nvPicPr>
          <p:cNvPr id="7" name="Picture 6"/>
          <p:cNvPicPr>
            <a:picLocks noChangeAspect="1"/>
          </p:cNvPicPr>
          <p:nvPr/>
        </p:nvPicPr>
        <p:blipFill>
          <a:blip r:embed="rId3"/>
          <a:stretch>
            <a:fillRect/>
          </a:stretch>
        </p:blipFill>
        <p:spPr>
          <a:xfrm>
            <a:off x="3276600" y="26666"/>
            <a:ext cx="5826465" cy="1672228"/>
          </a:xfrm>
          <a:prstGeom prst="rect">
            <a:avLst/>
          </a:prstGeom>
        </p:spPr>
      </p:pic>
    </p:spTree>
    <p:extLst>
      <p:ext uri="{BB962C8B-B14F-4D97-AF65-F5344CB8AC3E}">
        <p14:creationId xmlns:p14="http://schemas.microsoft.com/office/powerpoint/2010/main" val="513965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26136</TotalTime>
  <Words>572</Words>
  <Application>Microsoft Office PowerPoint</Application>
  <PresentationFormat>On-screen Show (4:3)</PresentationFormat>
  <Paragraphs>144</Paragraphs>
  <Slides>28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36" baseType="lpstr">
      <vt:lpstr>Arial</vt:lpstr>
      <vt:lpstr>Calibri</vt:lpstr>
      <vt:lpstr>Symbol</vt:lpstr>
      <vt:lpstr>Wingdings</vt:lpstr>
      <vt:lpstr>Office Theme</vt:lpstr>
      <vt:lpstr>Equation</vt:lpstr>
      <vt:lpstr>MathType 6.0 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1393</cp:revision>
  <cp:lastPrinted>2015-04-24T13:47:54Z</cp:lastPrinted>
  <dcterms:created xsi:type="dcterms:W3CDTF">2012-01-10T18:32:24Z</dcterms:created>
  <dcterms:modified xsi:type="dcterms:W3CDTF">2015-04-24T13:48:15Z</dcterms:modified>
</cp:coreProperties>
</file>