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20" r:id="rId18"/>
    <p:sldId id="316" r:id="rId19"/>
    <p:sldId id="317" r:id="rId20"/>
    <p:sldId id="318" r:id="rId21"/>
    <p:sldId id="319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95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14.png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8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wfu.edu/natalie/s15phy752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png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8763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Electrodynamics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Reading: Chapters 1-2 in </a:t>
            </a:r>
            <a:r>
              <a:rPr lang="en-US" sz="3200" b="1" dirty="0" err="1" smtClean="0">
                <a:solidFill>
                  <a:schemeClr val="folHlink"/>
                </a:solidFill>
              </a:rPr>
              <a:t>Marder’s</a:t>
            </a:r>
            <a:r>
              <a:rPr lang="en-US" sz="3200" b="1" dirty="0" smtClean="0">
                <a:solidFill>
                  <a:schemeClr val="folHlink"/>
                </a:solidFill>
              </a:rPr>
              <a:t> text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Course structure and expectations</a:t>
            </a:r>
          </a:p>
          <a:p>
            <a:pPr marL="1428750" lvl="3" indent="-514350"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Crystal structures</a:t>
            </a:r>
          </a:p>
          <a:p>
            <a:pPr marL="1885950" lvl="4" indent="-514350">
              <a:buFont typeface="+mj-lt"/>
              <a:buAutoNum type="alphaLcPeriod"/>
            </a:pPr>
            <a:r>
              <a:rPr lang="en-US" sz="3200" b="1" dirty="0" smtClean="0">
                <a:solidFill>
                  <a:schemeClr val="folHlink"/>
                </a:solidFill>
              </a:rPr>
              <a:t>Real and reciprocal space lattice vectors</a:t>
            </a:r>
          </a:p>
          <a:p>
            <a:pPr marL="1885950" lvl="4" indent="-514350">
              <a:buFont typeface="+mj-lt"/>
              <a:buAutoNum type="alphaLcPeriod"/>
            </a:pPr>
            <a:r>
              <a:rPr lang="en-US" sz="3200" b="1" dirty="0" smtClean="0">
                <a:solidFill>
                  <a:schemeClr val="folHlink"/>
                </a:solidFill>
              </a:rPr>
              <a:t>Some examples</a:t>
            </a:r>
          </a:p>
          <a:p>
            <a:pPr marL="1885950" lvl="4" indent="-514350">
              <a:buFont typeface="+mj-lt"/>
              <a:buAutoNum type="alphaLcPeriod"/>
            </a:pPr>
            <a:r>
              <a:rPr lang="en-US" sz="3200" b="1" dirty="0" smtClean="0">
                <a:solidFill>
                  <a:schemeClr val="folHlink"/>
                </a:solidFill>
              </a:rPr>
              <a:t>Point symmetry properties</a:t>
            </a:r>
          </a:p>
          <a:p>
            <a:pPr marL="1885950" lvl="4" indent="-514350">
              <a:buFont typeface="+mj-lt"/>
              <a:buAutoNum type="alphaLcPeriod"/>
            </a:pPr>
            <a:r>
              <a:rPr lang="en-US" sz="3200" b="1" dirty="0" smtClean="0">
                <a:solidFill>
                  <a:schemeClr val="folHlink"/>
                </a:solidFill>
              </a:rPr>
              <a:t>Introduction to group theory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810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associated with crystal configuration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Simple pair potential models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24000" y="1295400"/>
            <a:ext cx="2362200" cy="1828800"/>
            <a:chOff x="1905000" y="1981200"/>
            <a:chExt cx="2362200" cy="18288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2324100" y="2400300"/>
              <a:ext cx="1562100" cy="0"/>
            </a:xfrm>
            <a:prstGeom prst="line">
              <a:avLst/>
            </a:prstGeom>
            <a:ln w="793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 5"/>
            <p:cNvSpPr/>
            <p:nvPr/>
          </p:nvSpPr>
          <p:spPr>
            <a:xfrm>
              <a:off x="1905000" y="1981200"/>
              <a:ext cx="8382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429000" y="1991638"/>
              <a:ext cx="8382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Brace 9"/>
            <p:cNvSpPr/>
            <p:nvPr/>
          </p:nvSpPr>
          <p:spPr>
            <a:xfrm rot="5400000">
              <a:off x="2838450" y="2381250"/>
              <a:ext cx="533400" cy="1562100"/>
            </a:xfrm>
            <a:prstGeom prst="righ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71800" y="33483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r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79523"/>
              </p:ext>
            </p:extLst>
          </p:nvPr>
        </p:nvGraphicFramePr>
        <p:xfrm>
          <a:off x="1219200" y="3778685"/>
          <a:ext cx="6579307" cy="1936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3" imgW="4012920" imgH="1180800" progId="Equation.DSMT4">
                  <p:embed/>
                </p:oleObj>
              </mc:Choice>
              <mc:Fallback>
                <p:oleObj name="Equation" r:id="rId3" imgW="401292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3778685"/>
                        <a:ext cx="6579307" cy="1936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5400" y="1219200"/>
            <a:ext cx="38100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56156" y="838200"/>
            <a:ext cx="3004159" cy="2971801"/>
            <a:chOff x="424841" y="533399"/>
            <a:chExt cx="3004159" cy="2971801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4841" y="533400"/>
              <a:ext cx="1447800" cy="141922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81200" y="2085975"/>
              <a:ext cx="1447800" cy="141922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4841" y="2085975"/>
              <a:ext cx="1447800" cy="141922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81200" y="533399"/>
              <a:ext cx="1447800" cy="1419225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152400" y="304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Energy of square lattice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652622"/>
              </p:ext>
            </p:extLst>
          </p:nvPr>
        </p:nvGraphicFramePr>
        <p:xfrm>
          <a:off x="762000" y="4046538"/>
          <a:ext cx="6870700" cy="202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4" imgW="4190760" imgH="1231560" progId="Equation.DSMT4">
                  <p:embed/>
                </p:oleObj>
              </mc:Choice>
              <mc:Fallback>
                <p:oleObj name="Equation" r:id="rId4" imgW="419076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000" y="4046538"/>
                        <a:ext cx="6870700" cy="2020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8874" y="1111895"/>
            <a:ext cx="5238750" cy="2486025"/>
          </a:xfrm>
          <a:prstGeom prst="rect">
            <a:avLst/>
          </a:prstGeom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534822"/>
              </p:ext>
            </p:extLst>
          </p:nvPr>
        </p:nvGraphicFramePr>
        <p:xfrm>
          <a:off x="5152372" y="2452389"/>
          <a:ext cx="921567" cy="569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7" imgW="431640" imgH="266400" progId="Equation.DSMT4">
                  <p:embed/>
                </p:oleObj>
              </mc:Choice>
              <mc:Fallback>
                <p:oleObj name="Equation" r:id="rId7" imgW="4316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52372" y="2452389"/>
                        <a:ext cx="921567" cy="569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003555" y="3361906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E(a)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91000" y="4122003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This is the energy per atom assuming all atoms are identical.</a:t>
            </a:r>
          </a:p>
        </p:txBody>
      </p:sp>
    </p:spTree>
    <p:extLst>
      <p:ext uri="{BB962C8B-B14F-4D97-AF65-F5344CB8AC3E}">
        <p14:creationId xmlns:p14="http://schemas.microsoft.com/office/powerpoint/2010/main" val="168101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Two-dimensional crystals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775570"/>
            <a:ext cx="4038600" cy="344627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V="1">
            <a:off x="2247378" y="1752600"/>
            <a:ext cx="0" cy="220980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184748" y="3962400"/>
            <a:ext cx="2057400" cy="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247378" y="2057400"/>
            <a:ext cx="2451970" cy="1905000"/>
          </a:xfrm>
          <a:prstGeom prst="straightConnector1">
            <a:avLst/>
          </a:prstGeom>
          <a:ln w="38100">
            <a:solidFill>
              <a:schemeClr val="tx1">
                <a:alpha val="4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499797"/>
              </p:ext>
            </p:extLst>
          </p:nvPr>
        </p:nvGraphicFramePr>
        <p:xfrm>
          <a:off x="4699348" y="1624563"/>
          <a:ext cx="2708576" cy="546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5" name="Equation" r:id="rId4" imgW="1447560" imgH="291960" progId="Equation.DSMT4">
                  <p:embed/>
                </p:oleObj>
              </mc:Choice>
              <mc:Fallback>
                <p:oleObj name="Equation" r:id="rId4" imgW="1447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99348" y="1624563"/>
                        <a:ext cx="2708576" cy="546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661728"/>
              </p:ext>
            </p:extLst>
          </p:nvPr>
        </p:nvGraphicFramePr>
        <p:xfrm>
          <a:off x="1901595" y="4114800"/>
          <a:ext cx="5718405" cy="1247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6" name="Equation" r:id="rId6" imgW="3314520" imgH="723600" progId="Equation.DSMT4">
                  <p:embed/>
                </p:oleObj>
              </mc:Choice>
              <mc:Fallback>
                <p:oleObj name="Equation" r:id="rId6" imgW="33145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01595" y="4114800"/>
                        <a:ext cx="5718405" cy="12477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256395"/>
              </p:ext>
            </p:extLst>
          </p:nvPr>
        </p:nvGraphicFramePr>
        <p:xfrm>
          <a:off x="865188" y="5372100"/>
          <a:ext cx="6662737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8" imgW="4063680" imgH="672840" progId="Equation.DSMT4">
                  <p:embed/>
                </p:oleObj>
              </mc:Choice>
              <mc:Fallback>
                <p:oleObj name="Equation" r:id="rId8" imgW="406368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65188" y="5372100"/>
                        <a:ext cx="6662737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374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5943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Two-dimensional crystals -- continued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447800"/>
            <a:ext cx="5119687" cy="38358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9200" y="914400"/>
            <a:ext cx="6858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Honeycomb lattice (</a:t>
            </a:r>
            <a:r>
              <a:rPr lang="en-US" sz="2400" dirty="0" err="1" smtClean="0">
                <a:latin typeface="+mj-lt"/>
              </a:rPr>
              <a:t>graphene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sheet)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52600" y="5591376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lattice with a “basis”</a:t>
            </a:r>
          </a:p>
        </p:txBody>
      </p:sp>
    </p:spTree>
    <p:extLst>
      <p:ext uri="{BB962C8B-B14F-4D97-AF65-F5344CB8AC3E}">
        <p14:creationId xmlns:p14="http://schemas.microsoft.com/office/powerpoint/2010/main" val="311104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6109" t="26758" r="26827" b="31767"/>
          <a:stretch/>
        </p:blipFill>
        <p:spPr>
          <a:xfrm>
            <a:off x="1295400" y="1307925"/>
            <a:ext cx="2057400" cy="2362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225627"/>
            <a:ext cx="6858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Honeycomb lattice (</a:t>
            </a:r>
            <a:r>
              <a:rPr lang="en-US" sz="2400" dirty="0" err="1" smtClean="0">
                <a:latin typeface="+mj-lt"/>
              </a:rPr>
              <a:t>graphene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sheet)</a:t>
            </a:r>
          </a:p>
        </p:txBody>
      </p:sp>
      <p:sp>
        <p:nvSpPr>
          <p:cNvPr id="10" name="Oval 9"/>
          <p:cNvSpPr/>
          <p:nvPr/>
        </p:nvSpPr>
        <p:spPr>
          <a:xfrm>
            <a:off x="1630575" y="3103499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260744" y="3382428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78480" y="3307080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169612" y="3369052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90800" y="2489025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630680" y="2520028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063031" y="1680782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87880" y="1710011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58240" y="1722119"/>
            <a:ext cx="274320" cy="27432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078480" y="224821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103120" y="226581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158240" y="2248212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82971" y="1486995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30680" y="1502497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590800" y="3078480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1789134" y="1066800"/>
            <a:ext cx="0" cy="220980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726504" y="3276600"/>
            <a:ext cx="2057400" cy="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240262"/>
              </p:ext>
            </p:extLst>
          </p:nvPr>
        </p:nvGraphicFramePr>
        <p:xfrm>
          <a:off x="4226816" y="1182551"/>
          <a:ext cx="3800475" cy="249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4" imgW="2031840" imgH="1333440" progId="Equation.DSMT4">
                  <p:embed/>
                </p:oleObj>
              </mc:Choice>
              <mc:Fallback>
                <p:oleObj name="Equation" r:id="rId4" imgW="20318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26816" y="1182551"/>
                        <a:ext cx="3800475" cy="249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Left Brace 32"/>
          <p:cNvSpPr/>
          <p:nvPr/>
        </p:nvSpPr>
        <p:spPr>
          <a:xfrm>
            <a:off x="670560" y="1859279"/>
            <a:ext cx="274110" cy="629746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269263" y="1905000"/>
            <a:ext cx="416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393017"/>
              </p:ext>
            </p:extLst>
          </p:nvPr>
        </p:nvGraphicFramePr>
        <p:xfrm>
          <a:off x="1524000" y="3930650"/>
          <a:ext cx="613410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6" imgW="3555720" imgH="1079280" progId="Equation.DSMT4">
                  <p:embed/>
                </p:oleObj>
              </mc:Choice>
              <mc:Fallback>
                <p:oleObj name="Equation" r:id="rId6" imgW="355572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000" y="3930650"/>
                        <a:ext cx="6134100" cy="186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063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6337" y="152400"/>
            <a:ext cx="4691063" cy="4447774"/>
            <a:chOff x="1176337" y="838200"/>
            <a:chExt cx="4691063" cy="4447774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l="21639"/>
            <a:stretch/>
          </p:blipFill>
          <p:spPr>
            <a:xfrm>
              <a:off x="1176337" y="838200"/>
              <a:ext cx="4691063" cy="4447774"/>
            </a:xfrm>
            <a:prstGeom prst="rect">
              <a:avLst/>
            </a:prstGeom>
          </p:spPr>
        </p:pic>
        <p:sp>
          <p:nvSpPr>
            <p:cNvPr id="7" name="Parallelogram 6"/>
            <p:cNvSpPr/>
            <p:nvPr/>
          </p:nvSpPr>
          <p:spPr>
            <a:xfrm>
              <a:off x="3200400" y="1981200"/>
              <a:ext cx="990600" cy="457200"/>
            </a:xfrm>
            <a:prstGeom prst="parallelogram">
              <a:avLst>
                <a:gd name="adj" fmla="val 70399"/>
              </a:avLst>
            </a:prstGeom>
            <a:solidFill>
              <a:srgbClr val="7030A0">
                <a:alpha val="31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48200" y="1981200"/>
              <a:ext cx="609600" cy="838200"/>
            </a:xfrm>
            <a:prstGeom prst="rect">
              <a:avLst/>
            </a:prstGeom>
            <a:solidFill>
              <a:schemeClr val="accent1">
                <a:alpha val="4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452437" y="4552158"/>
            <a:ext cx="609600" cy="838200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018409"/>
              </p:ext>
            </p:extLst>
          </p:nvPr>
        </p:nvGraphicFramePr>
        <p:xfrm>
          <a:off x="1188114" y="4335555"/>
          <a:ext cx="1707486" cy="2065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4" imgW="1333440" imgH="1612800" progId="Equation.DSMT4">
                  <p:embed/>
                </p:oleObj>
              </mc:Choice>
              <mc:Fallback>
                <p:oleObj name="Equation" r:id="rId4" imgW="133344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8114" y="4335555"/>
                        <a:ext cx="1707486" cy="2065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Parallelogram 10"/>
          <p:cNvSpPr/>
          <p:nvPr/>
        </p:nvSpPr>
        <p:spPr>
          <a:xfrm>
            <a:off x="4076700" y="4708485"/>
            <a:ext cx="990600" cy="457200"/>
          </a:xfrm>
          <a:prstGeom prst="parallelogram">
            <a:avLst>
              <a:gd name="adj" fmla="val 70399"/>
            </a:avLst>
          </a:prstGeom>
          <a:solidFill>
            <a:srgbClr val="7030A0">
              <a:alpha val="3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989346"/>
              </p:ext>
            </p:extLst>
          </p:nvPr>
        </p:nvGraphicFramePr>
        <p:xfrm>
          <a:off x="5313418" y="4488030"/>
          <a:ext cx="1828800" cy="127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6" imgW="1295280" imgH="901440" progId="Equation.DSMT4">
                  <p:embed/>
                </p:oleObj>
              </mc:Choice>
              <mc:Fallback>
                <p:oleObj name="Equation" r:id="rId6" imgW="129528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13418" y="4488030"/>
                        <a:ext cx="1828800" cy="127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44089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“Conventional” versus “Primitive” unit cell</a:t>
            </a:r>
          </a:p>
        </p:txBody>
      </p:sp>
    </p:spTree>
    <p:extLst>
      <p:ext uri="{BB962C8B-B14F-4D97-AF65-F5344CB8AC3E}">
        <p14:creationId xmlns:p14="http://schemas.microsoft.com/office/powerpoint/2010/main" val="39905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Wigner-Seitz cell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3645" t="31875" b="6369"/>
          <a:stretch/>
        </p:blipFill>
        <p:spPr>
          <a:xfrm>
            <a:off x="1066800" y="1288655"/>
            <a:ext cx="3604889" cy="4549680"/>
          </a:xfrm>
          <a:prstGeom prst="rect">
            <a:avLst/>
          </a:prstGeom>
        </p:spPr>
      </p:pic>
      <p:sp>
        <p:nvSpPr>
          <p:cNvPr id="7" name="Parallelogram 6"/>
          <p:cNvSpPr/>
          <p:nvPr/>
        </p:nvSpPr>
        <p:spPr>
          <a:xfrm>
            <a:off x="1828800" y="1524000"/>
            <a:ext cx="1371600" cy="685800"/>
          </a:xfrm>
          <a:prstGeom prst="parallelogram">
            <a:avLst>
              <a:gd name="adj" fmla="val 65183"/>
            </a:avLst>
          </a:prstGeom>
          <a:solidFill>
            <a:srgbClr val="7030A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10668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primitive cell and Wigner-Seitz cell have the </a:t>
            </a:r>
            <a:r>
              <a:rPr lang="en-US" sz="2400" smtClean="0">
                <a:latin typeface="+mj-lt"/>
              </a:rPr>
              <a:t>same volume.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95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Generalization to 3-dimensions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509778"/>
              </p:ext>
            </p:extLst>
          </p:nvPr>
        </p:nvGraphicFramePr>
        <p:xfrm>
          <a:off x="1219200" y="1219200"/>
          <a:ext cx="5011737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2679480" imgH="317160" progId="Equation.DSMT4">
                  <p:embed/>
                </p:oleObj>
              </mc:Choice>
              <mc:Fallback>
                <p:oleObj name="Equation" r:id="rId3" imgW="2679480" imgH="317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9200" y="1219200"/>
                        <a:ext cx="5011737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4377282" y="880516"/>
            <a:ext cx="600571" cy="3106737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 rot="5400000">
            <a:off x="2015083" y="2032546"/>
            <a:ext cx="600571" cy="820737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28800" y="3124200"/>
            <a:ext cx="1295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asis vector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1400" y="3200400"/>
            <a:ext cx="3200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Bravais</a:t>
            </a:r>
            <a:r>
              <a:rPr lang="en-US" sz="2400" dirty="0" smtClean="0">
                <a:latin typeface="+mj-lt"/>
              </a:rPr>
              <a:t> lattice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992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633" y="-55083"/>
            <a:ext cx="8583086" cy="64008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04800"/>
            <a:ext cx="5181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762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From</a:t>
            </a:r>
          </a:p>
          <a:p>
            <a:r>
              <a:rPr lang="en-US" dirty="0" smtClean="0">
                <a:solidFill>
                  <a:srgbClr val="FF0000"/>
                </a:solidFill>
                <a:latin typeface="+mj-lt"/>
              </a:rPr>
              <a:t>http://web.mit.edu/6.730</a:t>
            </a:r>
            <a:endParaRPr lang="en-US" dirty="0" smtClean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70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633" y="-273050"/>
            <a:ext cx="8905875" cy="58674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Simple cubic lattice: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" y="5486400"/>
            <a:ext cx="90773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66800"/>
            <a:ext cx="8573303" cy="45291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304800"/>
            <a:ext cx="6858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http://users.wfu.edu/natalie/s15phy752/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94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02" y="5729251"/>
            <a:ext cx="4972050" cy="657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228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Face-centered cubic lattice</a:t>
            </a:r>
            <a:endParaRPr lang="en-US" sz="2400" dirty="0" smtClean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6800"/>
            <a:ext cx="54864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Body centered cubic lattice</a:t>
            </a:r>
            <a:endParaRPr lang="en-US" sz="2400" dirty="0" smtClean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749" y="1066800"/>
            <a:ext cx="4018993" cy="3448050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516607"/>
              </p:ext>
            </p:extLst>
          </p:nvPr>
        </p:nvGraphicFramePr>
        <p:xfrm>
          <a:off x="1524000" y="4953000"/>
          <a:ext cx="6908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4" imgW="5181480" imgH="571320" progId="Equation.DSMT4">
                  <p:embed/>
                </p:oleObj>
              </mc:Choice>
              <mc:Fallback>
                <p:oleObj name="Equation" r:id="rId4" imgW="51814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0" y="4953000"/>
                        <a:ext cx="69088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70693" y="1149680"/>
            <a:ext cx="3488688" cy="29432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562600" y="431165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Wigner-Seitz cell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1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685800"/>
            <a:ext cx="8573732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9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52" y="457200"/>
            <a:ext cx="8991648" cy="56673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90600" y="3276600"/>
            <a:ext cx="71628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Course syllabus:</a:t>
            </a:r>
          </a:p>
          <a:p>
            <a:r>
              <a:rPr lang="en-US" dirty="0" smtClean="0"/>
              <a:t>In </a:t>
            </a:r>
            <a:r>
              <a:rPr lang="en-US" dirty="0"/>
              <a:t>the formal portion of the course, the following topics are usually covered: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Crystalline </a:t>
            </a:r>
            <a:r>
              <a:rPr lang="en-US" dirty="0"/>
              <a:t>structures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Translation vectors and reciprocal lattice vectors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Symmetry properties of crystals; brief introduction to group theory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Brief survey of common structures and their properties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X-ray and neutron scattering analysis of crystals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Electronic structure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Simple model examples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Linear combinations of atomic orbital analyses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Hartree-Fock</a:t>
            </a:r>
            <a:r>
              <a:rPr lang="en-US" dirty="0"/>
              <a:t> approximations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Density functional formalism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Numerical approximations and methods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Surfaces and interfaces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Relationship of interface and bulk properties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Low energy electron diffraction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Scanning probe analysis of surfaces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Defects and disorder effects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60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457200"/>
            <a:ext cx="8763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Course syllabus continued:</a:t>
            </a:r>
          </a:p>
          <a:p>
            <a:endParaRPr lang="en-US" b="1" dirty="0" smtClean="0"/>
          </a:p>
          <a:p>
            <a:r>
              <a:rPr lang="en-US" dirty="0" smtClean="0"/>
              <a:t>Depending </a:t>
            </a:r>
            <a:r>
              <a:rPr lang="en-US" dirty="0"/>
              <a:t>on time available the following additional formal topics are often covered: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Mechanical </a:t>
            </a:r>
            <a:r>
              <a:rPr lang="en-US" dirty="0"/>
              <a:t>properties of solids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Cohesive properties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Deformation properties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Vibrational modes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Dislocations and cracks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Electronic transport in solids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Semi-classical approximations and comparison with experiment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Optical properties in solids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Magnetic properties of solids</a:t>
            </a:r>
          </a:p>
          <a:p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 Feedback on topics choice appreciated.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432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Introduction to crystalline solids</a:t>
            </a:r>
          </a:p>
          <a:p>
            <a:endParaRPr lang="en-US" sz="24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An ideal crystal fills all space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+mj-lt"/>
              </a:rPr>
              <a:t>Limited possibilities for crystalline forms –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+mj-lt"/>
              </a:rPr>
              <a:t>Only 14 </a:t>
            </a:r>
            <a:r>
              <a:rPr lang="en-US" sz="2400" dirty="0" err="1" smtClean="0">
                <a:latin typeface="+mj-lt"/>
              </a:rPr>
              <a:t>Bravais</a:t>
            </a:r>
            <a:r>
              <a:rPr lang="en-US" sz="2400" dirty="0" smtClean="0">
                <a:latin typeface="+mj-lt"/>
              </a:rPr>
              <a:t> lattices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+mj-lt"/>
              </a:rPr>
              <a:t>Only 32 crystallographic point groups</a:t>
            </a:r>
          </a:p>
          <a:p>
            <a:pPr marL="1257300" lvl="2" indent="-342900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+mj-lt"/>
              </a:rPr>
              <a:t>Only 230 distinct crystallographic structures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Quantitative descriptions of crystals in terms of lattice translations vectors and basis vectors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Use of group theory in the study of crystal structures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279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Two-dimensional crystals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74"/>
          <a:stretch/>
        </p:blipFill>
        <p:spPr>
          <a:xfrm>
            <a:off x="762000" y="914400"/>
            <a:ext cx="2486025" cy="49911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6648" t="15382"/>
          <a:stretch/>
        </p:blipFill>
        <p:spPr>
          <a:xfrm>
            <a:off x="3962400" y="1066800"/>
            <a:ext cx="3209925" cy="20713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225" y="3352800"/>
            <a:ext cx="277177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63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254"/>
          <a:stretch/>
        </p:blipFill>
        <p:spPr>
          <a:xfrm>
            <a:off x="914400" y="1143000"/>
            <a:ext cx="4148137" cy="35082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228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details –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square lattice example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272430" y="1600200"/>
            <a:ext cx="0" cy="220980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209800" y="3810000"/>
            <a:ext cx="2057400" cy="0"/>
          </a:xfrm>
          <a:prstGeom prst="straightConnector1">
            <a:avLst/>
          </a:prstGeom>
          <a:ln w="101600">
            <a:solidFill>
              <a:srgbClr val="FF0000">
                <a:alpha val="4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272430" y="1828800"/>
            <a:ext cx="2451970" cy="1981200"/>
          </a:xfrm>
          <a:prstGeom prst="straightConnector1">
            <a:avLst/>
          </a:prstGeom>
          <a:ln w="38100">
            <a:solidFill>
              <a:schemeClr val="tx1">
                <a:alpha val="4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97487"/>
              </p:ext>
            </p:extLst>
          </p:nvPr>
        </p:nvGraphicFramePr>
        <p:xfrm>
          <a:off x="4724400" y="1472163"/>
          <a:ext cx="2708576" cy="546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4" imgW="1447560" imgH="291960" progId="Equation.DSMT4">
                  <p:embed/>
                </p:oleObj>
              </mc:Choice>
              <mc:Fallback>
                <p:oleObj name="Equation" r:id="rId4" imgW="14475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24400" y="1472163"/>
                        <a:ext cx="2708576" cy="546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923962"/>
              </p:ext>
            </p:extLst>
          </p:nvPr>
        </p:nvGraphicFramePr>
        <p:xfrm>
          <a:off x="2209800" y="4876800"/>
          <a:ext cx="5195408" cy="62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6" imgW="2425680" imgH="291960" progId="Equation.DSMT4">
                  <p:embed/>
                </p:oleObj>
              </mc:Choice>
              <mc:Fallback>
                <p:oleObj name="Equation" r:id="rId6" imgW="24256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09800" y="4876800"/>
                        <a:ext cx="5195408" cy="62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88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13066</TotalTime>
  <Words>555</Words>
  <Application>Microsoft Office PowerPoint</Application>
  <PresentationFormat>On-screen Show (4:3)</PresentationFormat>
  <Paragraphs>147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687</cp:revision>
  <cp:lastPrinted>2015-01-12T15:33:16Z</cp:lastPrinted>
  <dcterms:created xsi:type="dcterms:W3CDTF">2012-01-10T18:32:24Z</dcterms:created>
  <dcterms:modified xsi:type="dcterms:W3CDTF">2015-01-12T17:05:54Z</dcterms:modified>
</cp:coreProperties>
</file>