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9" r:id="rId3"/>
    <p:sldId id="300" r:id="rId4"/>
    <p:sldId id="314" r:id="rId5"/>
    <p:sldId id="301" r:id="rId6"/>
    <p:sldId id="302" r:id="rId7"/>
    <p:sldId id="303" r:id="rId8"/>
    <p:sldId id="304" r:id="rId9"/>
    <p:sldId id="305" r:id="rId10"/>
    <p:sldId id="312" r:id="rId11"/>
    <p:sldId id="306" r:id="rId12"/>
    <p:sldId id="308" r:id="rId13"/>
    <p:sldId id="307" r:id="rId14"/>
    <p:sldId id="313" r:id="rId15"/>
    <p:sldId id="309" r:id="rId16"/>
    <p:sldId id="315" r:id="rId17"/>
    <p:sldId id="310" r:id="rId18"/>
    <p:sldId id="311" r:id="rId19"/>
    <p:sldId id="316" r:id="rId20"/>
    <p:sldId id="317" r:id="rId21"/>
    <p:sldId id="31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image" Target="../media/image25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10.3-10.4 in </a:t>
            </a:r>
            <a:r>
              <a:rPr lang="en-US" sz="2800" b="1" dirty="0">
                <a:solidFill>
                  <a:schemeClr val="folHlink"/>
                </a:solidFill>
              </a:rPr>
              <a:t>MPM</a:t>
            </a:r>
            <a:r>
              <a:rPr lang="en-US" sz="2800" b="1" dirty="0" smtClean="0">
                <a:solidFill>
                  <a:schemeClr val="folHlink"/>
                </a:solidFill>
              </a:rPr>
              <a:t>; Survey of some electronic structures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Metals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Insulators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Semiconductors and semimetals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8074" y="595423"/>
            <a:ext cx="611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Diamond lattice (2 C atoms per unit cell)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028" name="Picture 4" descr="http://www.iue.tuwien.ac.at/phd/karlowatz/img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14" y="1597469"/>
            <a:ext cx="4756298" cy="44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2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85" y="542184"/>
            <a:ext cx="6759318" cy="5996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16" y="0"/>
            <a:ext cx="624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Ref.  PRB </a:t>
            </a:r>
            <a:r>
              <a:rPr lang="en-US" sz="2400" b="1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, 2054 (1970)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55" y="1268361"/>
            <a:ext cx="265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8 valence electrons from two C 1s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2p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411726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24580" name="Picture 4" descr="http://www.geocities.jp/ohba_lab_ob_page/Structure/Grap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60207"/>
            <a:ext cx="49339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252" y="639097"/>
            <a:ext cx="7865806" cy="46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structure of graphite (4 atoms per unit cell)</a:t>
            </a:r>
          </a:p>
        </p:txBody>
      </p:sp>
    </p:spTree>
    <p:extLst>
      <p:ext uri="{BB962C8B-B14F-4D97-AF65-F5344CB8AC3E}">
        <p14:creationId xmlns:p14="http://schemas.microsoft.com/office/powerpoint/2010/main" val="163223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98186"/>
            <a:ext cx="8191500" cy="520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794" y="245806"/>
            <a:ext cx="371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Ref. </a:t>
            </a:r>
            <a:r>
              <a:rPr lang="en-US" sz="2400" i="1" dirty="0" smtClean="0">
                <a:latin typeface="+mj-lt"/>
              </a:rPr>
              <a:t>PRB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26</a:t>
            </a:r>
            <a:r>
              <a:rPr lang="en-US" sz="2400" dirty="0" smtClean="0">
                <a:latin typeface="+mj-lt"/>
              </a:rPr>
              <a:t>, 5382 (1982)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8664" y="6023149"/>
            <a:ext cx="514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diagram for graphite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0387" y="0"/>
            <a:ext cx="493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16 valence electrons from four C 1s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2p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213817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811078"/>
            <a:ext cx="4984897" cy="4276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895" y="425302"/>
            <a:ext cx="721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Body centered cubic structure (1 atom per unit cell)</a:t>
            </a:r>
          </a:p>
        </p:txBody>
      </p:sp>
    </p:spTree>
    <p:extLst>
      <p:ext uri="{BB962C8B-B14F-4D97-AF65-F5344CB8AC3E}">
        <p14:creationId xmlns:p14="http://schemas.microsoft.com/office/powerpoint/2010/main" val="392772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811"/>
            <a:ext cx="8558440" cy="4571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302" y="540774"/>
            <a:ext cx="8411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Ref: </a:t>
            </a:r>
            <a:r>
              <a:rPr lang="en-US" sz="2400" i="1" dirty="0" smtClean="0">
                <a:latin typeface="+mj-lt"/>
              </a:rPr>
              <a:t>PRB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52, </a:t>
            </a:r>
            <a:r>
              <a:rPr lang="en-US" sz="2400" dirty="0" smtClean="0">
                <a:latin typeface="+mj-lt"/>
              </a:rPr>
              <a:t>17153 (1995)</a:t>
            </a:r>
          </a:p>
          <a:p>
            <a:r>
              <a:rPr lang="en-US" sz="2400" dirty="0" smtClean="0">
                <a:latin typeface="+mj-lt"/>
              </a:rPr>
              <a:t>Electronic structure of some bcc alkali metals; 1 valence electron from one </a:t>
            </a:r>
            <a:r>
              <a:rPr lang="en-US" sz="2400" i="1" dirty="0" smtClean="0">
                <a:latin typeface="+mj-lt"/>
              </a:rPr>
              <a:t>ns</a:t>
            </a:r>
            <a:r>
              <a:rPr lang="en-US" sz="2400" i="1" baseline="30000" dirty="0" smtClean="0">
                <a:latin typeface="+mj-lt"/>
              </a:rPr>
              <a:t>1 </a:t>
            </a:r>
            <a:r>
              <a:rPr lang="en-US" sz="2400" dirty="0" smtClean="0">
                <a:latin typeface="+mj-lt"/>
              </a:rPr>
              <a:t>atom per unit cell</a:t>
            </a:r>
            <a:endParaRPr lang="en-US" sz="2400" i="1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42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4864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895" y="425302"/>
            <a:ext cx="721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 centered cubic structure (1 atom per unit cell)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89228" y="5135527"/>
            <a:ext cx="2094614" cy="180752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12242" y="5167430"/>
            <a:ext cx="87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7754" y="3778113"/>
            <a:ext cx="87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</a:t>
            </a:r>
            <a:r>
              <a:rPr lang="en-US" sz="2400" b="1" baseline="-25000" dirty="0" smtClean="0">
                <a:latin typeface="+mj-lt"/>
              </a:rPr>
              <a:t>1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4043" y="3739129"/>
            <a:ext cx="87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</a:t>
            </a:r>
            <a:r>
              <a:rPr lang="en-US" sz="2400" b="1" baseline="-25000" dirty="0" smtClean="0">
                <a:latin typeface="+mj-lt"/>
              </a:rPr>
              <a:t>2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923" y="4834288"/>
            <a:ext cx="87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</a:t>
            </a:r>
            <a:r>
              <a:rPr lang="en-US" sz="2400" b="1" baseline="-25000" dirty="0">
                <a:latin typeface="+mj-lt"/>
              </a:rPr>
              <a:t>3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89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40" y="1403708"/>
            <a:ext cx="3086100" cy="458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78" y="1473432"/>
            <a:ext cx="3171825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0774"/>
            <a:ext cx="84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Ref. </a:t>
            </a:r>
            <a:r>
              <a:rPr lang="en-US" sz="2400" i="1" dirty="0" smtClean="0"/>
              <a:t>PRB </a:t>
            </a:r>
            <a:r>
              <a:rPr lang="en-US" sz="2400" b="1" dirty="0" smtClean="0"/>
              <a:t>2</a:t>
            </a:r>
            <a:r>
              <a:rPr lang="en-US" sz="2400" b="1" dirty="0"/>
              <a:t>, </a:t>
            </a:r>
            <a:r>
              <a:rPr lang="en-US" sz="2400" dirty="0"/>
              <a:t>3013</a:t>
            </a:r>
            <a:r>
              <a:rPr lang="en-US" sz="2400" b="1" dirty="0"/>
              <a:t> </a:t>
            </a:r>
            <a:r>
              <a:rPr lang="en-US" sz="2400" dirty="0" smtClean="0"/>
              <a:t>(1970)     Electronic structure of </a:t>
            </a:r>
            <a:r>
              <a:rPr lang="en-US" sz="2400" dirty="0" err="1" smtClean="0"/>
              <a:t>fcc</a:t>
            </a:r>
            <a:r>
              <a:rPr lang="en-US" sz="2400" dirty="0" smtClean="0"/>
              <a:t> Al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903" y="1563334"/>
            <a:ext cx="2467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3 valence electrons from one Al 3s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3p</a:t>
            </a:r>
            <a:r>
              <a:rPr lang="en-US" sz="2000" baseline="30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atom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222644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4" y="983370"/>
            <a:ext cx="8001000" cy="5638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794" y="245806"/>
            <a:ext cx="371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Ref. </a:t>
            </a:r>
            <a:r>
              <a:rPr lang="en-US" sz="2400" i="1" dirty="0" smtClean="0">
                <a:latin typeface="+mj-lt"/>
              </a:rPr>
              <a:t>PR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129</a:t>
            </a:r>
            <a:r>
              <a:rPr lang="en-US" sz="2400" dirty="0" smtClean="0">
                <a:latin typeface="+mj-lt"/>
              </a:rPr>
              <a:t>, 138 (1963)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0387" y="0"/>
            <a:ext cx="493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11 valence electrons from one Cu 3d</a:t>
            </a:r>
            <a:r>
              <a:rPr lang="en-US" sz="2000" baseline="30000" dirty="0" smtClean="0">
                <a:latin typeface="+mj-lt"/>
              </a:rPr>
              <a:t>10</a:t>
            </a:r>
            <a:r>
              <a:rPr lang="en-US" sz="2000" dirty="0" smtClean="0">
                <a:latin typeface="+mj-lt"/>
              </a:rPr>
              <a:t>4s</a:t>
            </a:r>
            <a:r>
              <a:rPr lang="en-US" sz="2000" baseline="30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343014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63" y="31899"/>
            <a:ext cx="334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Electronic structure of </a:t>
            </a:r>
          </a:p>
          <a:p>
            <a:r>
              <a:rPr lang="en-US" sz="2400" dirty="0" smtClean="0">
                <a:latin typeface="+mj-lt"/>
              </a:rPr>
              <a:t>Li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SnO</a:t>
            </a:r>
            <a:r>
              <a:rPr lang="en-US" sz="2400" baseline="-25000" dirty="0" smtClean="0">
                <a:latin typeface="+mj-lt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0" y="1217127"/>
            <a:ext cx="8291964" cy="5139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4859" y="10633"/>
            <a:ext cx="493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 Valence bands must accommodate 72 valence electrons from 8 Li 2s</a:t>
            </a:r>
            <a:r>
              <a:rPr lang="en-US" sz="2000" baseline="30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, 4 Sn 5s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5p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, and 12 O 2p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 atoms per unit cell </a:t>
            </a:r>
          </a:p>
        </p:txBody>
      </p:sp>
    </p:spTree>
    <p:extLst>
      <p:ext uri="{BB962C8B-B14F-4D97-AF65-F5344CB8AC3E}">
        <p14:creationId xmlns:p14="http://schemas.microsoft.com/office/powerpoint/2010/main" val="219801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8" y="1052623"/>
            <a:ext cx="8696132" cy="42185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4840" y="4933506"/>
            <a:ext cx="8330816" cy="24262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77" y="896087"/>
            <a:ext cx="4814223" cy="4529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53" y="329609"/>
            <a:ext cx="713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Partial density of states for Li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SnO</a:t>
            </a:r>
            <a:r>
              <a:rPr lang="en-US" sz="2400" baseline="-25000" dirty="0" smtClean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970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109" t="26758" r="26827" b="31767"/>
          <a:stretch/>
        </p:blipFill>
        <p:spPr>
          <a:xfrm>
            <a:off x="1380461" y="1361088"/>
            <a:ext cx="20574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058" y="257223"/>
            <a:ext cx="787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Tight binding model of </a:t>
            </a:r>
            <a:r>
              <a:rPr lang="en-US" sz="2400" dirty="0" err="1" smtClean="0">
                <a:latin typeface="+mj-lt"/>
              </a:rPr>
              <a:t>graphene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bands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(more conventional notation than Lect. 8.)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15636" y="3156662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5805" y="3435591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63541" y="3360243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54673" y="3422215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75861" y="2542188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5741" y="2573191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48092" y="1733945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72941" y="1763174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3301" y="1775282"/>
            <a:ext cx="274320" cy="2743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63541" y="2301375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88181" y="2318975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43301" y="2301375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68032" y="1540158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15741" y="1555660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75861" y="3131643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74195" y="1119963"/>
            <a:ext cx="0" cy="2209800"/>
          </a:xfrm>
          <a:prstGeom prst="straightConnector1">
            <a:avLst/>
          </a:prstGeom>
          <a:ln w="1016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11565" y="3329763"/>
            <a:ext cx="2057400" cy="0"/>
          </a:xfrm>
          <a:prstGeom prst="straightConnector1">
            <a:avLst/>
          </a:prstGeom>
          <a:ln w="1016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62149"/>
              </p:ext>
            </p:extLst>
          </p:nvPr>
        </p:nvGraphicFramePr>
        <p:xfrm>
          <a:off x="4311877" y="1235714"/>
          <a:ext cx="38004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2031840" imgH="1333440" progId="Equation.DSMT4">
                  <p:embed/>
                </p:oleObj>
              </mc:Choice>
              <mc:Fallback>
                <p:oleObj name="Equation" r:id="rId4" imgW="203184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1877" y="1235714"/>
                        <a:ext cx="38004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>
            <a:off x="755621" y="1912442"/>
            <a:ext cx="274110" cy="62974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60046"/>
              </p:ext>
            </p:extLst>
          </p:nvPr>
        </p:nvGraphicFramePr>
        <p:xfrm>
          <a:off x="297902" y="3952916"/>
          <a:ext cx="4462182" cy="203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3035160" imgH="1384200" progId="Equation.DSMT4">
                  <p:embed/>
                </p:oleObj>
              </mc:Choice>
              <mc:Fallback>
                <p:oleObj name="Equation" r:id="rId6" imgW="303516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902" y="3952916"/>
                        <a:ext cx="4462182" cy="2033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05130"/>
              </p:ext>
            </p:extLst>
          </p:nvPr>
        </p:nvGraphicFramePr>
        <p:xfrm>
          <a:off x="252701" y="1776667"/>
          <a:ext cx="431544" cy="73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355320" imgH="609480" progId="Equation.DSMT4">
                  <p:embed/>
                </p:oleObj>
              </mc:Choice>
              <mc:Fallback>
                <p:oleObj name="Equation" r:id="rId8" imgW="3553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2701" y="1776667"/>
                        <a:ext cx="431544" cy="739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11030"/>
              </p:ext>
            </p:extLst>
          </p:nvPr>
        </p:nvGraphicFramePr>
        <p:xfrm>
          <a:off x="3765366" y="3061932"/>
          <a:ext cx="314507" cy="43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65366" y="3061932"/>
                        <a:ext cx="314507" cy="43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46262"/>
              </p:ext>
            </p:extLst>
          </p:nvPr>
        </p:nvGraphicFramePr>
        <p:xfrm>
          <a:off x="1684338" y="657225"/>
          <a:ext cx="3143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84338" y="657225"/>
                        <a:ext cx="314325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2319076" y="2435664"/>
            <a:ext cx="981625" cy="17801"/>
          </a:xfrm>
          <a:prstGeom prst="straightConnector1">
            <a:avLst/>
          </a:prstGeom>
          <a:ln w="47625">
            <a:solidFill>
              <a:schemeClr val="tx1"/>
            </a:solidFill>
            <a:headEnd type="stealt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07483" y="2041534"/>
            <a:ext cx="48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0715"/>
              </p:ext>
            </p:extLst>
          </p:nvPr>
        </p:nvGraphicFramePr>
        <p:xfrm>
          <a:off x="4999472" y="4530730"/>
          <a:ext cx="3575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4" imgW="2197080" imgH="672840" progId="Equation.DSMT4">
                  <p:embed/>
                </p:oleObj>
              </mc:Choice>
              <mc:Fallback>
                <p:oleObj name="Equation" r:id="rId14" imgW="21970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99472" y="4530730"/>
                        <a:ext cx="357505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6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237" y="329609"/>
            <a:ext cx="7421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can you learn from a electronic band diagram?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Metal or insulator?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Band width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Optical properties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Transport properties</a:t>
            </a:r>
          </a:p>
        </p:txBody>
      </p:sp>
    </p:spTree>
    <p:extLst>
      <p:ext uri="{BB962C8B-B14F-4D97-AF65-F5344CB8AC3E}">
        <p14:creationId xmlns:p14="http://schemas.microsoft.com/office/powerpoint/2010/main" val="22742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3" y="0"/>
            <a:ext cx="8137673" cy="64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85" y="80962"/>
            <a:ext cx="5429250" cy="64579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855" y="414670"/>
            <a:ext cx="4104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Spaghetti diagram of In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from reference: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PRB </a:t>
            </a:r>
            <a:r>
              <a:rPr lang="en-US" sz="2000" b="1" dirty="0" smtClean="0"/>
              <a:t>75</a:t>
            </a:r>
            <a:r>
              <a:rPr lang="en-US" sz="2000" dirty="0"/>
              <a:t>, 153205 </a:t>
            </a:r>
            <a:r>
              <a:rPr lang="en-US" sz="2000" dirty="0" smtClean="0"/>
              <a:t>(2007)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5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623887"/>
            <a:ext cx="7534275" cy="5610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219" y="170121"/>
            <a:ext cx="748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Guide to k-points –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lattice</a:t>
            </a:r>
          </a:p>
        </p:txBody>
      </p:sp>
    </p:spTree>
    <p:extLst>
      <p:ext uri="{BB962C8B-B14F-4D97-AF65-F5344CB8AC3E}">
        <p14:creationId xmlns:p14="http://schemas.microsoft.com/office/powerpoint/2010/main" val="368232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19137"/>
            <a:ext cx="7391400" cy="541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219" y="170121"/>
            <a:ext cx="748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Guide to k-points – bcc lattice</a:t>
            </a:r>
          </a:p>
        </p:txBody>
      </p:sp>
    </p:spTree>
    <p:extLst>
      <p:ext uri="{BB962C8B-B14F-4D97-AF65-F5344CB8AC3E}">
        <p14:creationId xmlns:p14="http://schemas.microsoft.com/office/powerpoint/2010/main" val="358279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28650"/>
            <a:ext cx="7848600" cy="560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219" y="170121"/>
            <a:ext cx="748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Guide to k-points – </a:t>
            </a:r>
            <a:r>
              <a:rPr lang="en-US" sz="2400" dirty="0" err="1" smtClean="0">
                <a:latin typeface="+mj-lt"/>
              </a:rPr>
              <a:t>hcp</a:t>
            </a:r>
            <a:r>
              <a:rPr lang="en-US" sz="2400" dirty="0" smtClean="0">
                <a:latin typeface="+mj-lt"/>
              </a:rPr>
              <a:t> lattice</a:t>
            </a:r>
          </a:p>
        </p:txBody>
      </p:sp>
    </p:spTree>
    <p:extLst>
      <p:ext uri="{BB962C8B-B14F-4D97-AF65-F5344CB8AC3E}">
        <p14:creationId xmlns:p14="http://schemas.microsoft.com/office/powerpoint/2010/main" val="267894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2/06/2015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5935"/>
            <a:ext cx="751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energy scale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 principle, the zero of energy is TOTALLY arbitrary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It is common to set the zero of energy at the top of the valence band for insulators and at the Fermi level for conductors</a:t>
            </a:r>
          </a:p>
        </p:txBody>
      </p:sp>
    </p:spTree>
    <p:extLst>
      <p:ext uri="{BB962C8B-B14F-4D97-AF65-F5344CB8AC3E}">
        <p14:creationId xmlns:p14="http://schemas.microsoft.com/office/powerpoint/2010/main" val="357592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17814</TotalTime>
  <Words>555</Words>
  <Application>Microsoft Office PowerPoint</Application>
  <PresentationFormat>On-screen Show (4:3)</PresentationFormat>
  <Paragraphs>114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994</cp:revision>
  <cp:lastPrinted>2015-02-06T02:19:38Z</cp:lastPrinted>
  <dcterms:created xsi:type="dcterms:W3CDTF">2012-01-10T18:32:24Z</dcterms:created>
  <dcterms:modified xsi:type="dcterms:W3CDTF">2015-02-06T02:19:49Z</dcterms:modified>
</cp:coreProperties>
</file>