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96" r:id="rId2"/>
    <p:sldId id="299" r:id="rId3"/>
    <p:sldId id="301" r:id="rId4"/>
    <p:sldId id="302" r:id="rId5"/>
    <p:sldId id="304" r:id="rId6"/>
    <p:sldId id="300" r:id="rId7"/>
    <p:sldId id="305" r:id="rId8"/>
    <p:sldId id="310" r:id="rId9"/>
    <p:sldId id="311" r:id="rId10"/>
    <p:sldId id="306" r:id="rId11"/>
    <p:sldId id="307" r:id="rId12"/>
    <p:sldId id="308" r:id="rId13"/>
    <p:sldId id="309" r:id="rId14"/>
    <p:sldId id="312" r:id="rId1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2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90"/>
            <a:ext cx="3170238" cy="479425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11: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9 in MPM </a:t>
            </a:r>
          </a:p>
          <a:p>
            <a:pPr marL="0" lvl="2" algn="ctr"/>
            <a:r>
              <a:rPr lang="en-US" sz="2800" b="1" dirty="0" smtClean="0">
                <a:solidFill>
                  <a:schemeClr val="folHlink"/>
                </a:solidFill>
              </a:rPr>
              <a:t>Approximations to the many electron problem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folHlink"/>
                </a:solidFill>
              </a:rPr>
              <a:t>Hartree</a:t>
            </a:r>
            <a:r>
              <a:rPr lang="en-US" sz="2800" b="1" dirty="0" smtClean="0">
                <a:solidFill>
                  <a:schemeClr val="folHlink"/>
                </a:solidFill>
              </a:rPr>
              <a:t> approximation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err="1" smtClean="0">
                <a:solidFill>
                  <a:schemeClr val="folHlink"/>
                </a:solidFill>
              </a:rPr>
              <a:t>Hartree-Fock</a:t>
            </a:r>
            <a:r>
              <a:rPr lang="en-US" sz="2800" b="1" dirty="0" smtClean="0">
                <a:solidFill>
                  <a:schemeClr val="folHlink"/>
                </a:solidFill>
              </a:rPr>
              <a:t> approximation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Density functional theory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45406"/>
            <a:ext cx="776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to electronic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323711"/>
              </p:ext>
            </p:extLst>
          </p:nvPr>
        </p:nvGraphicFramePr>
        <p:xfrm>
          <a:off x="460375" y="1955800"/>
          <a:ext cx="7035800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Equation" r:id="rId3" imgW="3517560" imgH="761760" progId="Equation.DSMT4">
                  <p:embed/>
                </p:oleObj>
              </mc:Choice>
              <mc:Fallback>
                <p:oleObj name="Equation" r:id="rId3" imgW="35175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0375" y="1955800"/>
                        <a:ext cx="7035800" cy="152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653201"/>
              </p:ext>
            </p:extLst>
          </p:nvPr>
        </p:nvGraphicFramePr>
        <p:xfrm>
          <a:off x="457200" y="824235"/>
          <a:ext cx="6045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5" imgW="3022560" imgH="457200" progId="Equation.DSMT4">
                  <p:embed/>
                </p:oleObj>
              </mc:Choice>
              <mc:Fallback>
                <p:oleObj name="Equation" r:id="rId5" imgW="3022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" y="824235"/>
                        <a:ext cx="60452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121241"/>
              </p:ext>
            </p:extLst>
          </p:nvPr>
        </p:nvGraphicFramePr>
        <p:xfrm>
          <a:off x="368300" y="3609975"/>
          <a:ext cx="8407400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7" imgW="4203360" imgH="1218960" progId="Equation.DSMT4">
                  <p:embed/>
                </p:oleObj>
              </mc:Choice>
              <mc:Fallback>
                <p:oleObj name="Equation" r:id="rId7" imgW="420336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8300" y="3609975"/>
                        <a:ext cx="8407400" cy="243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0295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5406"/>
            <a:ext cx="7761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to electronic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Second quantization formalism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249887"/>
              </p:ext>
            </p:extLst>
          </p:nvPr>
        </p:nvGraphicFramePr>
        <p:xfrm>
          <a:off x="683253" y="1250581"/>
          <a:ext cx="70358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3" name="Equation" r:id="rId3" imgW="3517560" imgH="583920" progId="Equation.DSMT4">
                  <p:embed/>
                </p:oleObj>
              </mc:Choice>
              <mc:Fallback>
                <p:oleObj name="Equation" r:id="rId3" imgW="35175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3253" y="1250581"/>
                        <a:ext cx="7035800" cy="1168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209619"/>
              </p:ext>
            </p:extLst>
          </p:nvPr>
        </p:nvGraphicFramePr>
        <p:xfrm>
          <a:off x="1206499" y="2825935"/>
          <a:ext cx="4683937" cy="23849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4" name="Equation" r:id="rId5" imgW="2768400" imgH="1409400" progId="Equation.DSMT4">
                  <p:embed/>
                </p:oleObj>
              </mc:Choice>
              <mc:Fallback>
                <p:oleObj name="Equation" r:id="rId5" imgW="2768400" imgH="1409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6499" y="2825935"/>
                        <a:ext cx="4683937" cy="23849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35665" y="5380074"/>
            <a:ext cx="7474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See Appendix C of MPM</a:t>
            </a:r>
          </a:p>
        </p:txBody>
      </p:sp>
    </p:spTree>
    <p:extLst>
      <p:ext uri="{BB962C8B-B14F-4D97-AF65-F5344CB8AC3E}">
        <p14:creationId xmlns:p14="http://schemas.microsoft.com/office/powerpoint/2010/main" val="106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5460906"/>
              </p:ext>
            </p:extLst>
          </p:nvPr>
        </p:nvGraphicFramePr>
        <p:xfrm>
          <a:off x="114300" y="1169988"/>
          <a:ext cx="86614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" name="Equation" r:id="rId3" imgW="4330440" imgH="2158920" progId="Equation.DSMT4">
                  <p:embed/>
                </p:oleObj>
              </mc:Choice>
              <mc:Fallback>
                <p:oleObj name="Equation" r:id="rId3" imgW="4330440" imgH="2158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" y="1169988"/>
                        <a:ext cx="8661400" cy="431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44549" y="145406"/>
            <a:ext cx="8833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to electronic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-- continued</a:t>
            </a:r>
          </a:p>
        </p:txBody>
      </p:sp>
    </p:spTree>
    <p:extLst>
      <p:ext uri="{BB962C8B-B14F-4D97-AF65-F5344CB8AC3E}">
        <p14:creationId xmlns:p14="http://schemas.microsoft.com/office/powerpoint/2010/main" val="22579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261" y="244549"/>
            <a:ext cx="8304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Variational</a:t>
            </a:r>
            <a:r>
              <a:rPr lang="en-US" sz="2400" dirty="0" smtClean="0">
                <a:latin typeface="+mj-lt"/>
              </a:rPr>
              <a:t> equation for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1744827"/>
              </p:ext>
            </p:extLst>
          </p:nvPr>
        </p:nvGraphicFramePr>
        <p:xfrm>
          <a:off x="465138" y="1076325"/>
          <a:ext cx="84582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Equation" r:id="rId3" imgW="4228920" imgH="939600" progId="Equation.DSMT4">
                  <p:embed/>
                </p:oleObj>
              </mc:Choice>
              <mc:Fallback>
                <p:oleObj name="Equation" r:id="rId3" imgW="422892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5138" y="1076325"/>
                        <a:ext cx="8458200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794706"/>
              </p:ext>
            </p:extLst>
          </p:nvPr>
        </p:nvGraphicFramePr>
        <p:xfrm>
          <a:off x="106363" y="3328988"/>
          <a:ext cx="8370887" cy="154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Equation" r:id="rId5" imgW="5562360" imgH="1028520" progId="Equation.DSMT4">
                  <p:embed/>
                </p:oleObj>
              </mc:Choice>
              <mc:Fallback>
                <p:oleObj name="Equation" r:id="rId5" imgW="556236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6363" y="3328988"/>
                        <a:ext cx="8370887" cy="154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422605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 that in the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formalism, there is no spurious electron self-interaction.</a:t>
            </a:r>
          </a:p>
        </p:txBody>
      </p:sp>
    </p:spTree>
    <p:extLst>
      <p:ext uri="{BB962C8B-B14F-4D97-AF65-F5344CB8AC3E}">
        <p14:creationId xmlns:p14="http://schemas.microsoft.com/office/powerpoint/2010/main" val="37767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261" y="244549"/>
            <a:ext cx="83040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approximation – continued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As for the </a:t>
            </a:r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formulation, the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equations</a:t>
            </a:r>
          </a:p>
          <a:p>
            <a:r>
              <a:rPr lang="en-US" sz="2400" dirty="0" smtClean="0">
                <a:latin typeface="+mj-lt"/>
              </a:rPr>
              <a:t>must be solved iteratively.   At convergence, the </a:t>
            </a:r>
            <a:r>
              <a:rPr lang="en-US" sz="2400" dirty="0" err="1" smtClean="0">
                <a:latin typeface="+mj-lt"/>
              </a:rPr>
              <a:t>Hartree-Fock</a:t>
            </a:r>
            <a:r>
              <a:rPr lang="en-US" sz="2400" dirty="0" smtClean="0">
                <a:latin typeface="+mj-lt"/>
              </a:rPr>
              <a:t> electronic energy can be calculated from the one-electron orbitals and the charge density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047108"/>
              </p:ext>
            </p:extLst>
          </p:nvPr>
        </p:nvGraphicFramePr>
        <p:xfrm>
          <a:off x="109537" y="2776157"/>
          <a:ext cx="8924926" cy="158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Equation" r:id="rId3" imgW="5930640" imgH="1054080" progId="Equation.DSMT4">
                  <p:embed/>
                </p:oleObj>
              </mc:Choice>
              <mc:Fallback>
                <p:oleObj name="Equation" r:id="rId3" imgW="593064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9537" y="2776157"/>
                        <a:ext cx="8924926" cy="1585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23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77" y="946260"/>
            <a:ext cx="8929244" cy="457778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5984" y="5175414"/>
            <a:ext cx="8330816" cy="242629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39232" y="5783798"/>
            <a:ext cx="8665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 Take-home exam scheduled for the week of March 2</a:t>
            </a:r>
            <a:r>
              <a:rPr lang="en-US" sz="2400" baseline="30000" dirty="0" smtClean="0">
                <a:latin typeface="+mj-lt"/>
              </a:rPr>
              <a:t>nd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>
            <a:off x="3693962" y="3978534"/>
            <a:ext cx="1066800" cy="12953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3236526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Born-Oppenheimer approximation</a:t>
            </a:r>
          </a:p>
          <a:p>
            <a:pPr lvl="1"/>
            <a:r>
              <a:rPr lang="en-US" dirty="0" smtClean="0"/>
              <a:t>Born &amp; Huang, </a:t>
            </a:r>
            <a:r>
              <a:rPr lang="en-US" b="1" dirty="0" smtClean="0"/>
              <a:t>Dynamical Theory of Crystal Lattices</a:t>
            </a:r>
            <a:r>
              <a:rPr lang="en-US" dirty="0" smtClean="0"/>
              <a:t>, Oxford (1954)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980923"/>
              </p:ext>
            </p:extLst>
          </p:nvPr>
        </p:nvGraphicFramePr>
        <p:xfrm>
          <a:off x="1084263" y="5273675"/>
          <a:ext cx="6324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" name="Equation" r:id="rId3" imgW="3162240" imgH="457200" progId="Equation.DSMT4">
                  <p:embed/>
                </p:oleObj>
              </mc:Choice>
              <mc:Fallback>
                <p:oleObj name="Equation" r:id="rId3" imgW="3162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84263" y="5273675"/>
                        <a:ext cx="63246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910046"/>
              </p:ext>
            </p:extLst>
          </p:nvPr>
        </p:nvGraphicFramePr>
        <p:xfrm>
          <a:off x="762000" y="2209800"/>
          <a:ext cx="647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5" imgW="3238200" imgH="457200" progId="Equation.DSMT4">
                  <p:embed/>
                </p:oleObj>
              </mc:Choice>
              <mc:Fallback>
                <p:oleObj name="Equation" r:id="rId5" imgW="32382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2000" y="2209800"/>
                        <a:ext cx="6477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5852928"/>
              </p:ext>
            </p:extLst>
          </p:nvPr>
        </p:nvGraphicFramePr>
        <p:xfrm>
          <a:off x="687572" y="1028484"/>
          <a:ext cx="601094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Equation" r:id="rId7" imgW="3213000" imgH="457200" progId="Equation.DSMT4">
                  <p:embed/>
                </p:oleObj>
              </mc:Choice>
              <mc:Fallback>
                <p:oleObj name="Equation" r:id="rId7" imgW="3213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7572" y="1028484"/>
                        <a:ext cx="601094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019800" y="3788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Electronic coordinates</a:t>
            </a:r>
          </a:p>
          <a:p>
            <a:r>
              <a:rPr lang="en-US" sz="2400" dirty="0" smtClean="0"/>
              <a:t>    Atomic coordinates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5678672" y="953018"/>
            <a:ext cx="533400" cy="53340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255926" y="1155920"/>
            <a:ext cx="209550" cy="419100"/>
          </a:xfrm>
          <a:prstGeom prst="line">
            <a:avLst/>
          </a:prstGeom>
          <a:ln w="508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-217081" y="202529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Quantum Theory of materials</a:t>
            </a:r>
          </a:p>
        </p:txBody>
      </p:sp>
    </p:spTree>
    <p:extLst>
      <p:ext uri="{BB962C8B-B14F-4D97-AF65-F5344CB8AC3E}">
        <p14:creationId xmlns:p14="http://schemas.microsoft.com/office/powerpoint/2010/main" val="323744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3716790"/>
              </p:ext>
            </p:extLst>
          </p:nvPr>
        </p:nvGraphicFramePr>
        <p:xfrm>
          <a:off x="371214" y="1092200"/>
          <a:ext cx="8585201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Equation" r:id="rId3" imgW="4292280" imgH="939600" progId="Equation.DSMT4">
                  <p:embed/>
                </p:oleObj>
              </mc:Choice>
              <mc:Fallback>
                <p:oleObj name="Equation" r:id="rId3" imgW="42922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14" y="1092200"/>
                        <a:ext cx="8585201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818002"/>
              </p:ext>
            </p:extLst>
          </p:nvPr>
        </p:nvGraphicFramePr>
        <p:xfrm>
          <a:off x="371214" y="3398544"/>
          <a:ext cx="5654675" cy="183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5" imgW="2933640" imgH="965160" progId="Equation.DSMT4">
                  <p:embed/>
                </p:oleObj>
              </mc:Choice>
              <mc:Fallback>
                <p:oleObj name="Equation" r:id="rId5" imgW="2933640" imgH="965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214" y="3398544"/>
                        <a:ext cx="5654675" cy="183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09600" y="2286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+mj-lt"/>
              </a:rPr>
              <a:t>Quantum Theory of materials -- continued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28584" y="5073544"/>
            <a:ext cx="4766970" cy="1416304"/>
            <a:chOff x="4528584" y="5073544"/>
            <a:chExt cx="4766970" cy="1416304"/>
          </a:xfrm>
        </p:grpSpPr>
        <p:sp>
          <p:nvSpPr>
            <p:cNvPr id="10" name="Up Arrow 9"/>
            <p:cNvSpPr/>
            <p:nvPr/>
          </p:nvSpPr>
          <p:spPr>
            <a:xfrm rot="-1800000">
              <a:off x="4528584" y="5073544"/>
              <a:ext cx="609600" cy="60960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24400" y="5658851"/>
              <a:ext cx="457115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Effective nuclear interaction provided by electrons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198551" y="3398544"/>
            <a:ext cx="5259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(Often treated classically)</a:t>
            </a:r>
          </a:p>
        </p:txBody>
      </p:sp>
    </p:spTree>
    <p:extLst>
      <p:ext uri="{BB962C8B-B14F-4D97-AF65-F5344CB8AC3E}">
        <p14:creationId xmlns:p14="http://schemas.microsoft.com/office/powerpoint/2010/main" val="628539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15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electronic Hamiltonian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979841"/>
              </p:ext>
            </p:extLst>
          </p:nvPr>
        </p:nvGraphicFramePr>
        <p:xfrm>
          <a:off x="371214" y="1092200"/>
          <a:ext cx="8585201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3" imgW="4292280" imgH="939600" progId="Equation.DSMT4">
                  <p:embed/>
                </p:oleObj>
              </mc:Choice>
              <mc:Fallback>
                <p:oleObj name="Equation" r:id="rId3" imgW="42922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214" y="1092200"/>
                        <a:ext cx="8585201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Down Arrow 12"/>
          <p:cNvSpPr/>
          <p:nvPr/>
        </p:nvSpPr>
        <p:spPr>
          <a:xfrm>
            <a:off x="7474688" y="2971800"/>
            <a:ext cx="350875" cy="696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019800" y="3817088"/>
            <a:ext cx="29366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Electron-electron interaction term prevents exactly separable electron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7712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45406"/>
            <a:ext cx="7761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 to electronic </a:t>
            </a:r>
            <a:r>
              <a:rPr lang="en-US" sz="2400" dirty="0" err="1" smtClean="0">
                <a:latin typeface="+mj-lt"/>
              </a:rPr>
              <a:t>wavefunction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760122"/>
              </p:ext>
            </p:extLst>
          </p:nvPr>
        </p:nvGraphicFramePr>
        <p:xfrm>
          <a:off x="671513" y="704850"/>
          <a:ext cx="65278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3" imgW="3263760" imgH="711000" progId="Equation.DSMT4">
                  <p:embed/>
                </p:oleObj>
              </mc:Choice>
              <mc:Fallback>
                <p:oleObj name="Equation" r:id="rId3" imgW="32637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1513" y="704850"/>
                        <a:ext cx="6527800" cy="1422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090157"/>
              </p:ext>
            </p:extLst>
          </p:nvPr>
        </p:nvGraphicFramePr>
        <p:xfrm>
          <a:off x="950175" y="2127066"/>
          <a:ext cx="7975600" cy="431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5" imgW="3987720" imgH="2158920" progId="Equation.DSMT4">
                  <p:embed/>
                </p:oleObj>
              </mc:Choice>
              <mc:Fallback>
                <p:oleObj name="Equation" r:id="rId5" imgW="3987720" imgH="2158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50175" y="2127066"/>
                        <a:ext cx="7975600" cy="431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46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261" y="244549"/>
            <a:ext cx="830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Variational</a:t>
            </a:r>
            <a:r>
              <a:rPr lang="en-US" sz="2400" dirty="0" smtClean="0">
                <a:latin typeface="+mj-lt"/>
              </a:rPr>
              <a:t> equation for </a:t>
            </a:r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1773986"/>
              </p:ext>
            </p:extLst>
          </p:nvPr>
        </p:nvGraphicFramePr>
        <p:xfrm>
          <a:off x="998538" y="741363"/>
          <a:ext cx="74422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3" imgW="3720960" imgH="939600" progId="Equation.DSMT4">
                  <p:embed/>
                </p:oleObj>
              </mc:Choice>
              <mc:Fallback>
                <p:oleObj name="Equation" r:id="rId3" imgW="372096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8538" y="741363"/>
                        <a:ext cx="7442200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6034008"/>
              </p:ext>
            </p:extLst>
          </p:nvPr>
        </p:nvGraphicFramePr>
        <p:xfrm>
          <a:off x="1031506" y="2615591"/>
          <a:ext cx="3972737" cy="14324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Equation" r:id="rId5" imgW="2641320" imgH="952200" progId="Equation.DSMT4">
                  <p:embed/>
                </p:oleObj>
              </mc:Choice>
              <mc:Fallback>
                <p:oleObj name="Equation" r:id="rId5" imgW="264132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31506" y="2615591"/>
                        <a:ext cx="3972737" cy="14324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947999"/>
              </p:ext>
            </p:extLst>
          </p:nvPr>
        </p:nvGraphicFramePr>
        <p:xfrm>
          <a:off x="1031506" y="4048068"/>
          <a:ext cx="435768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quation" r:id="rId7" imgW="2895480" imgH="1574640" progId="Equation.DSMT4">
                  <p:embed/>
                </p:oleObj>
              </mc:Choice>
              <mc:Fallback>
                <p:oleObj name="Equation" r:id="rId7" imgW="2895480" imgH="1574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31506" y="4048068"/>
                        <a:ext cx="4357687" cy="236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62847" y="3583172"/>
            <a:ext cx="3200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In principle, the self interaction term should be omitted from </a:t>
            </a:r>
            <a:r>
              <a:rPr lang="en-US" sz="2400" i="1" dirty="0" err="1" smtClean="0">
                <a:latin typeface="+mj-lt"/>
              </a:rPr>
              <a:t>V</a:t>
            </a:r>
            <a:r>
              <a:rPr lang="en-US" sz="2400" i="1" baseline="-25000" dirty="0" err="1" smtClean="0">
                <a:latin typeface="+mj-lt"/>
              </a:rPr>
              <a:t>ee</a:t>
            </a:r>
            <a:r>
              <a:rPr lang="en-US" sz="2400" i="1" dirty="0" smtClean="0">
                <a:latin typeface="+mj-lt"/>
              </a:rPr>
              <a:t>(r), </a:t>
            </a:r>
            <a:r>
              <a:rPr lang="en-US" sz="2400" dirty="0" smtClean="0">
                <a:latin typeface="+mj-lt"/>
              </a:rPr>
              <a:t>but often it is included.</a:t>
            </a:r>
          </a:p>
        </p:txBody>
      </p:sp>
    </p:spTree>
    <p:extLst>
      <p:ext uri="{BB962C8B-B14F-4D97-AF65-F5344CB8AC3E}">
        <p14:creationId xmlns:p14="http://schemas.microsoft.com/office/powerpoint/2010/main" val="364793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2261" y="244549"/>
            <a:ext cx="830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4795" y="706214"/>
            <a:ext cx="8133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practice, the equations must be solved self-consistently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8244060"/>
              </p:ext>
            </p:extLst>
          </p:nvPr>
        </p:nvGraphicFramePr>
        <p:xfrm>
          <a:off x="542261" y="1229643"/>
          <a:ext cx="5789613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Equation" r:id="rId3" imgW="3848040" imgH="1714320" progId="Equation.DSMT4">
                  <p:embed/>
                </p:oleObj>
              </mc:Choice>
              <mc:Fallback>
                <p:oleObj name="Equation" r:id="rId3" imgW="384804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2261" y="1229643"/>
                        <a:ext cx="5789613" cy="257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210502"/>
              </p:ext>
            </p:extLst>
          </p:nvPr>
        </p:nvGraphicFramePr>
        <p:xfrm>
          <a:off x="542261" y="3714899"/>
          <a:ext cx="7543800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9" name="Equation" r:id="rId5" imgW="3771720" imgH="1143000" progId="Equation.DSMT4">
                  <p:embed/>
                </p:oleObj>
              </mc:Choice>
              <mc:Fallback>
                <p:oleObj name="Equation" r:id="rId5" imgW="3771720" imgH="114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2261" y="3714899"/>
                        <a:ext cx="7543800" cy="228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415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2/09/2015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2772" y="138187"/>
            <a:ext cx="8304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Hartree</a:t>
            </a:r>
            <a:r>
              <a:rPr lang="en-US" sz="2400" dirty="0" smtClean="0">
                <a:latin typeface="+mj-lt"/>
              </a:rPr>
              <a:t> approximation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7200105"/>
              </p:ext>
            </p:extLst>
          </p:nvPr>
        </p:nvGraphicFramePr>
        <p:xfrm>
          <a:off x="457200" y="599852"/>
          <a:ext cx="6362700" cy="2579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Equation" r:id="rId3" imgW="4228920" imgH="1714320" progId="Equation.DSMT4">
                  <p:embed/>
                </p:oleObj>
              </mc:Choice>
              <mc:Fallback>
                <p:oleObj name="Equation" r:id="rId3" imgW="4228920" imgH="1714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599852"/>
                        <a:ext cx="6362700" cy="2579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6255214"/>
              </p:ext>
            </p:extLst>
          </p:nvPr>
        </p:nvGraphicFramePr>
        <p:xfrm>
          <a:off x="578736" y="3179539"/>
          <a:ext cx="5484813" cy="154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Equation" r:id="rId5" imgW="3644640" imgH="1028520" progId="Equation.DSMT4">
                  <p:embed/>
                </p:oleObj>
              </mc:Choice>
              <mc:Fallback>
                <p:oleObj name="Equation" r:id="rId5" imgW="3644640" imgH="1028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8736" y="3179539"/>
                        <a:ext cx="5484813" cy="1547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832868"/>
              </p:ext>
            </p:extLst>
          </p:nvPr>
        </p:nvGraphicFramePr>
        <p:xfrm>
          <a:off x="578736" y="4667120"/>
          <a:ext cx="3956050" cy="170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Equation" r:id="rId7" imgW="2628720" imgH="1130040" progId="Equation.DSMT4">
                  <p:embed/>
                </p:oleObj>
              </mc:Choice>
              <mc:Fallback>
                <p:oleObj name="Equation" r:id="rId7" imgW="2628720" imgH="1130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8736" y="4667120"/>
                        <a:ext cx="3956050" cy="1700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278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18541</TotalTime>
  <Words>359</Words>
  <Application>Microsoft Office PowerPoint</Application>
  <PresentationFormat>On-screen Show (4:3)</PresentationFormat>
  <Paragraphs>82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1033</cp:revision>
  <cp:lastPrinted>2015-02-09T17:38:53Z</cp:lastPrinted>
  <dcterms:created xsi:type="dcterms:W3CDTF">2012-01-10T18:32:24Z</dcterms:created>
  <dcterms:modified xsi:type="dcterms:W3CDTF">2015-02-09T17:39:10Z</dcterms:modified>
</cp:coreProperties>
</file>