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299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2" r:id="rId12"/>
    <p:sldId id="321" r:id="rId13"/>
    <p:sldId id="323" r:id="rId14"/>
    <p:sldId id="324" r:id="rId15"/>
    <p:sldId id="325" r:id="rId1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43649" cy="464839"/>
          </a:xfrm>
          <a:prstGeom prst="rect">
            <a:avLst/>
          </a:prstGeom>
        </p:spPr>
        <p:txBody>
          <a:bodyPr vert="horz" lIns="88252" tIns="44127" rIns="88252" bIns="441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929" y="3"/>
            <a:ext cx="3043649" cy="464839"/>
          </a:xfrm>
          <a:prstGeom prst="rect">
            <a:avLst/>
          </a:prstGeom>
        </p:spPr>
        <p:txBody>
          <a:bodyPr vert="horz" lIns="88252" tIns="44127" rIns="88252" bIns="44127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725"/>
            <a:ext cx="3043649" cy="464839"/>
          </a:xfrm>
          <a:prstGeom prst="rect">
            <a:avLst/>
          </a:prstGeom>
        </p:spPr>
        <p:txBody>
          <a:bodyPr vert="horz" lIns="88252" tIns="44127" rIns="88252" bIns="441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929" y="8842725"/>
            <a:ext cx="3043649" cy="464839"/>
          </a:xfrm>
          <a:prstGeom prst="rect">
            <a:avLst/>
          </a:prstGeom>
        </p:spPr>
        <p:txBody>
          <a:bodyPr vert="horz" lIns="88252" tIns="44127" rIns="88252" bIns="44127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290" tIns="46645" rIns="93290" bIns="4664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1"/>
            <a:ext cx="3043343" cy="465455"/>
          </a:xfrm>
          <a:prstGeom prst="rect">
            <a:avLst/>
          </a:prstGeom>
        </p:spPr>
        <p:txBody>
          <a:bodyPr vert="horz" lIns="93290" tIns="46645" rIns="93290" bIns="4664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90" tIns="46645" rIns="93290" bIns="466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290" tIns="46645" rIns="93290" bIns="4664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5455"/>
          </a:xfrm>
          <a:prstGeom prst="rect">
            <a:avLst/>
          </a:prstGeom>
        </p:spPr>
        <p:txBody>
          <a:bodyPr vert="horz" lIns="93290" tIns="46645" rIns="93290" bIns="4664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1"/>
            <a:ext cx="3043343" cy="465455"/>
          </a:xfrm>
          <a:prstGeom prst="rect">
            <a:avLst/>
          </a:prstGeom>
        </p:spPr>
        <p:txBody>
          <a:bodyPr vert="horz" lIns="93290" tIns="46645" rIns="93290" bIns="4664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9 in MPM </a:t>
            </a:r>
          </a:p>
          <a:p>
            <a:pPr marL="0" lvl="2" algn="ctr"/>
            <a:r>
              <a:rPr lang="en-US" sz="2800" b="1" dirty="0" smtClean="0">
                <a:solidFill>
                  <a:schemeClr val="folHlink"/>
                </a:solidFill>
              </a:rPr>
              <a:t>Approximations to the </a:t>
            </a:r>
          </a:p>
          <a:p>
            <a:pPr marL="0" lvl="2" algn="ctr"/>
            <a:r>
              <a:rPr lang="en-US" sz="2800" b="1" dirty="0" smtClean="0">
                <a:solidFill>
                  <a:schemeClr val="folHlink"/>
                </a:solidFill>
              </a:rPr>
              <a:t>many electron problem -- continued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Density functional theory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Exchange energy and potential for </a:t>
            </a:r>
            <a:r>
              <a:rPr lang="en-US" sz="2800" b="1" dirty="0" err="1" smtClean="0">
                <a:solidFill>
                  <a:schemeClr val="folHlink"/>
                </a:solidFill>
              </a:rPr>
              <a:t>jellium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3526" y="446567"/>
            <a:ext cx="7283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Determination of </a:t>
            </a:r>
            <a:r>
              <a:rPr lang="en-US" sz="2400" i="1" dirty="0" smtClean="0">
                <a:latin typeface="+mj-lt"/>
              </a:rPr>
              <a:t>F[n]</a:t>
            </a:r>
            <a:r>
              <a:rPr lang="en-US" sz="2400" dirty="0" smtClean="0">
                <a:latin typeface="+mj-lt"/>
              </a:rPr>
              <a:t> for </a:t>
            </a:r>
            <a:r>
              <a:rPr lang="en-US" sz="2400" dirty="0" err="1" smtClean="0">
                <a:latin typeface="+mj-lt"/>
              </a:rPr>
              <a:t>jellium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65688"/>
              </p:ext>
            </p:extLst>
          </p:nvPr>
        </p:nvGraphicFramePr>
        <p:xfrm>
          <a:off x="1080903" y="1112838"/>
          <a:ext cx="5551488" cy="397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Equation" r:id="rId3" imgW="3987720" imgH="2857320" progId="Equation.DSMT4">
                  <p:embed/>
                </p:oleObj>
              </mc:Choice>
              <mc:Fallback>
                <p:oleObj name="Equation" r:id="rId3" imgW="3987720" imgH="285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0903" y="1112838"/>
                        <a:ext cx="5551488" cy="3976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9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3526" y="446567"/>
            <a:ext cx="7283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Determination of </a:t>
            </a:r>
            <a:r>
              <a:rPr lang="en-US" sz="2400" i="1" dirty="0" smtClean="0">
                <a:latin typeface="+mj-lt"/>
              </a:rPr>
              <a:t>F[n]</a:t>
            </a:r>
            <a:r>
              <a:rPr lang="en-US" sz="2400" dirty="0" smtClean="0">
                <a:latin typeface="+mj-lt"/>
              </a:rPr>
              <a:t> for </a:t>
            </a:r>
            <a:r>
              <a:rPr lang="en-US" sz="2400" dirty="0" err="1" smtClean="0">
                <a:latin typeface="+mj-lt"/>
              </a:rPr>
              <a:t>jellium</a:t>
            </a:r>
            <a:r>
              <a:rPr lang="en-US" sz="2400" dirty="0" smtClean="0">
                <a:latin typeface="+mj-lt"/>
              </a:rPr>
              <a:t> -- continued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682688"/>
              </p:ext>
            </p:extLst>
          </p:nvPr>
        </p:nvGraphicFramePr>
        <p:xfrm>
          <a:off x="1411287" y="1207349"/>
          <a:ext cx="5141913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3" imgW="3416040" imgH="1002960" progId="Equation.DSMT4">
                  <p:embed/>
                </p:oleObj>
              </mc:Choice>
              <mc:Fallback>
                <p:oleObj name="Equation" r:id="rId3" imgW="34160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1287" y="1207349"/>
                        <a:ext cx="5141913" cy="150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821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3525" y="446567"/>
            <a:ext cx="8335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Determination of </a:t>
            </a:r>
            <a:r>
              <a:rPr lang="en-US" sz="2400" i="1" dirty="0" smtClean="0">
                <a:latin typeface="+mj-lt"/>
              </a:rPr>
              <a:t>F[n]</a:t>
            </a:r>
            <a:r>
              <a:rPr lang="en-US" sz="2400" dirty="0" smtClean="0">
                <a:latin typeface="+mj-lt"/>
              </a:rPr>
              <a:t> for </a:t>
            </a:r>
            <a:r>
              <a:rPr lang="en-US" sz="2400" dirty="0" err="1" smtClean="0">
                <a:latin typeface="+mj-lt"/>
              </a:rPr>
              <a:t>jellium</a:t>
            </a:r>
            <a:r>
              <a:rPr lang="en-US" sz="2400" dirty="0" smtClean="0">
                <a:latin typeface="+mj-lt"/>
              </a:rPr>
              <a:t> – continued</a:t>
            </a:r>
          </a:p>
          <a:p>
            <a:pPr lvl="1"/>
            <a:r>
              <a:rPr lang="en-US" sz="2400" dirty="0" smtClean="0">
                <a:latin typeface="+mj-lt"/>
              </a:rPr>
              <a:t>Exchange contribution within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027431"/>
              </p:ext>
            </p:extLst>
          </p:nvPr>
        </p:nvGraphicFramePr>
        <p:xfrm>
          <a:off x="109537" y="1881188"/>
          <a:ext cx="8924925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Equation" r:id="rId3" imgW="5930640" imgH="1028520" progId="Equation.DSMT4">
                  <p:embed/>
                </p:oleObj>
              </mc:Choice>
              <mc:Fallback>
                <p:oleObj name="Equation" r:id="rId3" imgW="593064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37" y="1881188"/>
                        <a:ext cx="8924925" cy="154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142091"/>
              </p:ext>
            </p:extLst>
          </p:nvPr>
        </p:nvGraphicFramePr>
        <p:xfrm>
          <a:off x="254739" y="3663292"/>
          <a:ext cx="2770188" cy="139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Equation" r:id="rId5" imgW="1841400" imgH="927000" progId="Equation.DSMT4">
                  <p:embed/>
                </p:oleObj>
              </mc:Choice>
              <mc:Fallback>
                <p:oleObj name="Equation" r:id="rId5" imgW="184140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4739" y="3663292"/>
                        <a:ext cx="2770188" cy="1395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3456"/>
              </p:ext>
            </p:extLst>
          </p:nvPr>
        </p:nvGraphicFramePr>
        <p:xfrm>
          <a:off x="4038600" y="3663292"/>
          <a:ext cx="3962400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Equation" r:id="rId7" imgW="3162240" imgH="1790640" progId="Equation.DSMT4">
                  <p:embed/>
                </p:oleObj>
              </mc:Choice>
              <mc:Fallback>
                <p:oleObj name="Equation" r:id="rId7" imgW="3162240" imgH="1790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38600" y="3663292"/>
                        <a:ext cx="3962400" cy="224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96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106319"/>
              </p:ext>
            </p:extLst>
          </p:nvPr>
        </p:nvGraphicFramePr>
        <p:xfrm>
          <a:off x="879733" y="1454889"/>
          <a:ext cx="598805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quation" r:id="rId3" imgW="3441600" imgH="2755800" progId="Equation.DSMT4">
                  <p:embed/>
                </p:oleObj>
              </mc:Choice>
              <mc:Fallback>
                <p:oleObj name="Equation" r:id="rId3" imgW="3441600" imgH="275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9733" y="1454889"/>
                        <a:ext cx="5988050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629786"/>
              </p:ext>
            </p:extLst>
          </p:nvPr>
        </p:nvGraphicFramePr>
        <p:xfrm>
          <a:off x="1257706" y="668229"/>
          <a:ext cx="60991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quation" r:id="rId5" imgW="3504960" imgH="393480" progId="Equation.DSMT4">
                  <p:embed/>
                </p:oleObj>
              </mc:Choice>
              <mc:Fallback>
                <p:oleObj name="Equation" r:id="rId5" imgW="3504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7706" y="668229"/>
                        <a:ext cx="6099175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6809" y="350874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results for </a:t>
            </a:r>
            <a:r>
              <a:rPr lang="en-US" sz="2400" dirty="0" err="1" smtClean="0">
                <a:latin typeface="+mj-lt"/>
              </a:rPr>
              <a:t>jellium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6019800" y="2317898"/>
            <a:ext cx="455428" cy="1722474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67783" y="2743200"/>
            <a:ext cx="20104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forms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012705" y="4256575"/>
            <a:ext cx="455428" cy="1722474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92587" y="4639340"/>
            <a:ext cx="20104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for </a:t>
            </a:r>
            <a:r>
              <a:rPr lang="en-US" sz="2400" dirty="0" err="1" smtClean="0">
                <a:latin typeface="+mj-lt"/>
              </a:rPr>
              <a:t>jellium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27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0242" y="393405"/>
            <a:ext cx="6092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Variational</a:t>
            </a:r>
            <a:r>
              <a:rPr lang="en-US" sz="2400" dirty="0" smtClean="0">
                <a:latin typeface="+mj-lt"/>
              </a:rPr>
              <a:t> equations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605960"/>
              </p:ext>
            </p:extLst>
          </p:nvPr>
        </p:nvGraphicFramePr>
        <p:xfrm>
          <a:off x="695325" y="855663"/>
          <a:ext cx="7556500" cy="528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3" imgW="4343400" imgH="3035160" progId="Equation.DSMT4">
                  <p:embed/>
                </p:oleObj>
              </mc:Choice>
              <mc:Fallback>
                <p:oleObj name="Equation" r:id="rId3" imgW="4343400" imgH="303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5325" y="855663"/>
                        <a:ext cx="7556500" cy="528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8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280137"/>
              </p:ext>
            </p:extLst>
          </p:nvPr>
        </p:nvGraphicFramePr>
        <p:xfrm>
          <a:off x="724269" y="4045689"/>
          <a:ext cx="3600450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3" imgW="2070000" imgH="1282680" progId="Equation.DSMT4">
                  <p:embed/>
                </p:oleObj>
              </mc:Choice>
              <mc:Fallback>
                <p:oleObj name="Equation" r:id="rId3" imgW="207000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4269" y="4045689"/>
                        <a:ext cx="3600450" cy="223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603647"/>
              </p:ext>
            </p:extLst>
          </p:nvPr>
        </p:nvGraphicFramePr>
        <p:xfrm>
          <a:off x="724269" y="807373"/>
          <a:ext cx="7556500" cy="280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5" imgW="4343400" imgH="1612800" progId="Equation.DSMT4">
                  <p:embed/>
                </p:oleObj>
              </mc:Choice>
              <mc:Fallback>
                <p:oleObj name="Equation" r:id="rId5" imgW="434340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4269" y="807373"/>
                        <a:ext cx="7556500" cy="2809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7953" y="276447"/>
            <a:ext cx="7400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Kohn-Sham equations: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48447" y="5497033"/>
            <a:ext cx="3763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dirty="0" err="1" smtClean="0">
                <a:latin typeface="+mj-lt"/>
              </a:rPr>
              <a:t>jellium</a:t>
            </a:r>
            <a:r>
              <a:rPr lang="en-US" sz="2400" dirty="0" smtClean="0">
                <a:latin typeface="+mj-lt"/>
              </a:rPr>
              <a:t>; exchange only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668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69" y="648497"/>
            <a:ext cx="8821844" cy="501535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0522" y="5264623"/>
            <a:ext cx="8330816" cy="24262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623" y="5779268"/>
            <a:ext cx="8665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 Take-home exam scheduled for the week of March 2</a:t>
            </a:r>
            <a:r>
              <a:rPr lang="en-US" sz="2400" baseline="30000" dirty="0" smtClean="0">
                <a:latin typeface="+mj-lt"/>
              </a:rPr>
              <a:t>nd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" y="155168"/>
            <a:ext cx="7858125" cy="62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1506" y="127591"/>
            <a:ext cx="7495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Density functional theory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0093" y="589256"/>
            <a:ext cx="67516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Describes the relationship between the many electron problem and independent electron treatments. 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Proof of </a:t>
            </a:r>
            <a:r>
              <a:rPr lang="en-US" sz="2400" dirty="0" err="1" smtClean="0">
                <a:latin typeface="+mj-lt"/>
              </a:rPr>
              <a:t>theorm</a:t>
            </a:r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Estimates of </a:t>
            </a:r>
            <a:r>
              <a:rPr lang="en-US" sz="2400" i="1" dirty="0" smtClean="0">
                <a:latin typeface="+mj-lt"/>
              </a:rPr>
              <a:t>F[n].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292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1506" y="127591"/>
            <a:ext cx="7495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Density functional theory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844" y="3869865"/>
            <a:ext cx="7112677" cy="24371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44" y="663765"/>
            <a:ext cx="6559278" cy="315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5423" y="276447"/>
            <a:ext cx="8091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Hohenberg</a:t>
            </a:r>
            <a:r>
              <a:rPr lang="en-US" sz="2400" dirty="0" smtClean="0">
                <a:latin typeface="+mj-lt"/>
              </a:rPr>
              <a:t> and Kohn:  formal proof of basic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587132"/>
              </p:ext>
            </p:extLst>
          </p:nvPr>
        </p:nvGraphicFramePr>
        <p:xfrm>
          <a:off x="889510" y="3812379"/>
          <a:ext cx="7974573" cy="2338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Equation" r:id="rId3" imgW="6019560" imgH="1765080" progId="Equation.DSMT4">
                  <p:embed/>
                </p:oleObj>
              </mc:Choice>
              <mc:Fallback>
                <p:oleObj name="Equation" r:id="rId3" imgW="601956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510" y="3812379"/>
                        <a:ext cx="7974573" cy="2338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173123"/>
              </p:ext>
            </p:extLst>
          </p:nvPr>
        </p:nvGraphicFramePr>
        <p:xfrm>
          <a:off x="1069011" y="857217"/>
          <a:ext cx="7431124" cy="1982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Equation" r:id="rId5" imgW="4711680" imgH="1257120" progId="Equation.DSMT4">
                  <p:embed/>
                </p:oleObj>
              </mc:Choice>
              <mc:Fallback>
                <p:oleObj name="Equation" r:id="rId5" imgW="471168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9011" y="857217"/>
                        <a:ext cx="7431124" cy="19829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35396" y="2807846"/>
            <a:ext cx="1155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Kinetic energy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23191" y="2800751"/>
            <a:ext cx="1761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External potential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797" y="2825555"/>
            <a:ext cx="1761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Coulomb interaction</a:t>
            </a:r>
          </a:p>
        </p:txBody>
      </p:sp>
    </p:spTree>
    <p:extLst>
      <p:ext uri="{BB962C8B-B14F-4D97-AF65-F5344CB8AC3E}">
        <p14:creationId xmlns:p14="http://schemas.microsoft.com/office/powerpoint/2010/main" val="26561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2018" y="148855"/>
            <a:ext cx="82721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Theorem:  The density </a:t>
            </a:r>
            <a:r>
              <a:rPr lang="en-US" sz="2400" i="1" dirty="0" smtClean="0">
                <a:latin typeface="+mj-lt"/>
              </a:rPr>
              <a:t>n(</a:t>
            </a:r>
            <a:r>
              <a:rPr lang="en-US" sz="2400" b="1" i="1" dirty="0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) </a:t>
            </a:r>
            <a:r>
              <a:rPr lang="en-US" sz="2400" dirty="0" smtClean="0">
                <a:latin typeface="+mj-lt"/>
              </a:rPr>
              <a:t>of the ground state of the system is a unique functional of the external potential </a:t>
            </a:r>
            <a:r>
              <a:rPr lang="en-US" sz="2400" i="1" dirty="0" smtClean="0">
                <a:latin typeface="+mj-lt"/>
              </a:rPr>
              <a:t>v(</a:t>
            </a:r>
            <a:r>
              <a:rPr lang="en-US" sz="2400" b="1" i="1" dirty="0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018" y="979852"/>
            <a:ext cx="8176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Proof:   Consider two Hamiltonians </a:t>
            </a:r>
            <a:r>
              <a:rPr lang="en-US" sz="2400" i="1" dirty="0" smtClean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i="1" dirty="0" smtClean="0">
                <a:latin typeface="+mj-lt"/>
              </a:rPr>
              <a:t>H’</a:t>
            </a:r>
            <a:r>
              <a:rPr lang="en-US" sz="2400" dirty="0" smtClean="0">
                <a:latin typeface="+mj-lt"/>
              </a:rPr>
              <a:t> differing only by external potentials </a:t>
            </a:r>
            <a:r>
              <a:rPr lang="en-US" sz="2400" i="1" dirty="0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i="1" dirty="0" smtClean="0">
                <a:latin typeface="+mj-lt"/>
              </a:rPr>
              <a:t>v’.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807717"/>
              </p:ext>
            </p:extLst>
          </p:nvPr>
        </p:nvGraphicFramePr>
        <p:xfrm>
          <a:off x="276446" y="1926544"/>
          <a:ext cx="6029252" cy="116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Equation" r:id="rId3" imgW="3759120" imgH="723600" progId="Equation.DSMT4">
                  <p:embed/>
                </p:oleObj>
              </mc:Choice>
              <mc:Fallback>
                <p:oleObj name="Equation" r:id="rId3" imgW="37591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446" y="1926544"/>
                        <a:ext cx="6029252" cy="116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041962"/>
              </p:ext>
            </p:extLst>
          </p:nvPr>
        </p:nvGraphicFramePr>
        <p:xfrm>
          <a:off x="658997" y="3030334"/>
          <a:ext cx="6007617" cy="3326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Equation" r:id="rId5" imgW="3670200" imgH="2031840" progId="Equation.DSMT4">
                  <p:embed/>
                </p:oleObj>
              </mc:Choice>
              <mc:Fallback>
                <p:oleObj name="Equation" r:id="rId5" imgW="367020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8997" y="3030334"/>
                        <a:ext cx="6007617" cy="33260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69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097597"/>
              </p:ext>
            </p:extLst>
          </p:nvPr>
        </p:nvGraphicFramePr>
        <p:xfrm>
          <a:off x="872941" y="936330"/>
          <a:ext cx="6027737" cy="332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Equation" r:id="rId3" imgW="3682800" imgH="2031840" progId="Equation.DSMT4">
                  <p:embed/>
                </p:oleObj>
              </mc:Choice>
              <mc:Fallback>
                <p:oleObj name="Equation" r:id="rId3" imgW="368280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2941" y="936330"/>
                        <a:ext cx="6027737" cy="332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18977"/>
            <a:ext cx="6177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We can also show: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393572"/>
              </p:ext>
            </p:extLst>
          </p:nvPr>
        </p:nvGraphicFramePr>
        <p:xfrm>
          <a:off x="1000125" y="4217988"/>
          <a:ext cx="4822825" cy="195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5" imgW="2946240" imgH="1193760" progId="Equation.DSMT4">
                  <p:embed/>
                </p:oleObj>
              </mc:Choice>
              <mc:Fallback>
                <p:oleObj name="Equation" r:id="rId5" imgW="294624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0125" y="4217988"/>
                        <a:ext cx="4822825" cy="195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47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8586" y="446567"/>
            <a:ext cx="7421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theorem implies that the ground state energy </a:t>
            </a:r>
            <a:r>
              <a:rPr lang="en-US" sz="2400" i="1" dirty="0" smtClean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 can be considered as a functional of the density </a:t>
            </a:r>
            <a:r>
              <a:rPr lang="en-US" sz="2400" i="1" dirty="0" smtClean="0">
                <a:latin typeface="+mj-lt"/>
              </a:rPr>
              <a:t>n(</a:t>
            </a:r>
            <a:r>
              <a:rPr lang="en-US" sz="2400" b="1" i="1" dirty="0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335777"/>
              </p:ext>
            </p:extLst>
          </p:nvPr>
        </p:nvGraphicFramePr>
        <p:xfrm>
          <a:off x="1044943" y="1388177"/>
          <a:ext cx="4862511" cy="685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3" imgW="2793960" imgH="393480" progId="Equation.DSMT4">
                  <p:embed/>
                </p:oleObj>
              </mc:Choice>
              <mc:Fallback>
                <p:oleObj name="Equation" r:id="rId3" imgW="2793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4943" y="1388177"/>
                        <a:ext cx="4862511" cy="6851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8585" y="2541181"/>
            <a:ext cx="75597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Thus, the determination of the ground state energy E is transformed into a minimization of the functional with respect to the density </a:t>
            </a:r>
            <a:r>
              <a:rPr lang="en-US" sz="2400" i="1" dirty="0" smtClean="0">
                <a:latin typeface="+mj-lt"/>
              </a:rPr>
              <a:t>n(</a:t>
            </a:r>
            <a:r>
              <a:rPr lang="en-US" sz="2400" b="1" i="1" dirty="0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)</a:t>
            </a:r>
            <a:r>
              <a:rPr lang="en-US" sz="2400" dirty="0" smtClean="0">
                <a:latin typeface="+mj-lt"/>
              </a:rPr>
              <a:t>,  transforming a many particle minimization into a single particle minimization.  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In practice, the functional form of </a:t>
            </a:r>
            <a:r>
              <a:rPr lang="en-US" sz="2400" i="1" dirty="0" smtClean="0">
                <a:latin typeface="+mj-lt"/>
              </a:rPr>
              <a:t>F[n]</a:t>
            </a:r>
            <a:r>
              <a:rPr lang="en-US" sz="2400" dirty="0" smtClean="0">
                <a:latin typeface="+mj-lt"/>
              </a:rPr>
              <a:t> is not known.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19035</TotalTime>
  <Words>396</Words>
  <Application>Microsoft Office PowerPoint</Application>
  <PresentationFormat>On-screen Show (4:3)</PresentationFormat>
  <Paragraphs>85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1062</cp:revision>
  <cp:lastPrinted>2015-02-11T15:55:07Z</cp:lastPrinted>
  <dcterms:created xsi:type="dcterms:W3CDTF">2012-01-10T18:32:24Z</dcterms:created>
  <dcterms:modified xsi:type="dcterms:W3CDTF">2015-02-11T17:02:42Z</dcterms:modified>
</cp:coreProperties>
</file>