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6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EC86C8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 snapToGrid="0">
      <p:cViewPr varScale="1">
        <p:scale>
          <a:sx n="43" d="100"/>
          <a:sy n="43" d="100"/>
        </p:scale>
        <p:origin x="144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7" y="3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120191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7" y="9120191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2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2/13/2015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0" tIns="48310" rIns="96620" bIns="483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20" tIns="48310" rIns="96620" bIns="4831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2/13/2015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752  Spring 2015 -- Lecture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57200"/>
            <a:ext cx="9144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752 Solid State Physics</a:t>
            </a:r>
          </a:p>
          <a:p>
            <a:pPr algn="ctr"/>
            <a:r>
              <a:rPr lang="en-US" sz="3200" b="1" dirty="0" smtClean="0"/>
              <a:t>11-11:50 AM  MWF  Olin 107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13: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0" lvl="2" algn="ctr"/>
            <a:r>
              <a:rPr lang="en-US" sz="2800" b="1" dirty="0">
                <a:solidFill>
                  <a:schemeClr val="folHlink"/>
                </a:solidFill>
              </a:rPr>
              <a:t>Reading: Chapter </a:t>
            </a:r>
            <a:r>
              <a:rPr lang="en-US" sz="2800" b="1" dirty="0" smtClean="0">
                <a:solidFill>
                  <a:schemeClr val="folHlink"/>
                </a:solidFill>
              </a:rPr>
              <a:t>9 in MPM </a:t>
            </a:r>
          </a:p>
          <a:p>
            <a:pPr marL="0" lvl="2" algn="ctr"/>
            <a:r>
              <a:rPr lang="en-US" sz="2800" b="1" dirty="0" smtClean="0">
                <a:solidFill>
                  <a:schemeClr val="folHlink"/>
                </a:solidFill>
              </a:rPr>
              <a:t>Density functional theory</a:t>
            </a:r>
            <a:endParaRPr lang="en-US" sz="2800" b="1" dirty="0">
              <a:solidFill>
                <a:schemeClr val="folHlink"/>
              </a:solidFill>
            </a:endParaRP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Thomas-Fermi theory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Some practical considerations of density functional theory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4577" y="374754"/>
            <a:ext cx="7884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Self-consistent solution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321950"/>
              </p:ext>
            </p:extLst>
          </p:nvPr>
        </p:nvGraphicFramePr>
        <p:xfrm>
          <a:off x="876820" y="930243"/>
          <a:ext cx="2333754" cy="388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7" name="Equation" r:id="rId3" imgW="1371600" imgH="228600" progId="Equation.DSMT4">
                  <p:embed/>
                </p:oleObj>
              </mc:Choice>
              <mc:Fallback>
                <p:oleObj name="Equation" r:id="rId3" imgW="1371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6820" y="930243"/>
                        <a:ext cx="2333754" cy="38895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902933"/>
              </p:ext>
            </p:extLst>
          </p:nvPr>
        </p:nvGraphicFramePr>
        <p:xfrm>
          <a:off x="876820" y="1502507"/>
          <a:ext cx="2421016" cy="1438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8" name="Equation" r:id="rId5" imgW="1688760" imgH="1002960" progId="Equation.DSMT4">
                  <p:embed/>
                </p:oleObj>
              </mc:Choice>
              <mc:Fallback>
                <p:oleObj name="Equation" r:id="rId5" imgW="168876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6820" y="1502507"/>
                        <a:ext cx="2421016" cy="1438047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061887"/>
              </p:ext>
            </p:extLst>
          </p:nvPr>
        </p:nvGraphicFramePr>
        <p:xfrm>
          <a:off x="644577" y="3228858"/>
          <a:ext cx="8243887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9" name="Equation" r:id="rId7" imgW="4991040" imgH="672840" progId="Equation.DSMT4">
                  <p:embed/>
                </p:oleObj>
              </mc:Choice>
              <mc:Fallback>
                <p:oleObj name="Equation" r:id="rId7" imgW="499104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4577" y="3228858"/>
                        <a:ext cx="8243887" cy="1112837"/>
                      </a:xfrm>
                      <a:prstGeom prst="rect">
                        <a:avLst/>
                      </a:prstGeom>
                      <a:solidFill>
                        <a:srgbClr val="EC86C8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479752"/>
              </p:ext>
            </p:extLst>
          </p:nvPr>
        </p:nvGraphicFramePr>
        <p:xfrm>
          <a:off x="759070" y="4341695"/>
          <a:ext cx="4513263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0" name="Equation" r:id="rId9" imgW="3149280" imgH="952200" progId="Equation.DSMT4">
                  <p:embed/>
                </p:oleObj>
              </mc:Choice>
              <mc:Fallback>
                <p:oleObj name="Equation" r:id="rId9" imgW="314928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9070" y="4341695"/>
                        <a:ext cx="4513263" cy="136525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rved Right Arrow 10"/>
          <p:cNvSpPr/>
          <p:nvPr/>
        </p:nvSpPr>
        <p:spPr>
          <a:xfrm rot="10800000" flipH="1">
            <a:off x="110358" y="3785275"/>
            <a:ext cx="648711" cy="2466075"/>
          </a:xfrm>
          <a:prstGeom prst="curved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184979"/>
              </p:ext>
            </p:extLst>
          </p:nvPr>
        </p:nvGraphicFramePr>
        <p:xfrm>
          <a:off x="876820" y="5855787"/>
          <a:ext cx="2024817" cy="485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1" name="Equation" r:id="rId11" imgW="952200" imgH="228600" progId="Equation.DSMT4">
                  <p:embed/>
                </p:oleObj>
              </mc:Choice>
              <mc:Fallback>
                <p:oleObj name="Equation" r:id="rId11" imgW="952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76820" y="5855787"/>
                        <a:ext cx="2024817" cy="485956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540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34911"/>
            <a:ext cx="7914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Kohn-Sham formulation of density functional theory</a:t>
            </a:r>
          </a:p>
          <a:p>
            <a:pPr lvl="1"/>
            <a:r>
              <a:rPr lang="en-US" sz="2400" dirty="0" smtClean="0">
                <a:latin typeface="+mj-lt"/>
              </a:rPr>
              <a:t>Results of self-consistent calculations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068137"/>
              </p:ext>
            </p:extLst>
          </p:nvPr>
        </p:nvGraphicFramePr>
        <p:xfrm>
          <a:off x="1390598" y="1162674"/>
          <a:ext cx="4888938" cy="1745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" name="Equation" r:id="rId3" imgW="2705040" imgH="965160" progId="Equation.DSMT4">
                  <p:embed/>
                </p:oleObj>
              </mc:Choice>
              <mc:Fallback>
                <p:oleObj name="Equation" r:id="rId3" imgW="2705040" imgH="965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90598" y="1162674"/>
                        <a:ext cx="4888938" cy="1745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6008" y="3278879"/>
            <a:ext cx="7605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remaining issues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Theory for </a:t>
            </a:r>
            <a:r>
              <a:rPr lang="en-US" sz="2400" i="1" dirty="0" err="1" smtClean="0">
                <a:latin typeface="+mj-lt"/>
              </a:rPr>
              <a:t>E</a:t>
            </a:r>
            <a:r>
              <a:rPr lang="en-US" sz="2400" i="1" baseline="-25000" dirty="0" err="1" smtClean="0">
                <a:latin typeface="+mj-lt"/>
              </a:rPr>
              <a:t>exc</a:t>
            </a:r>
            <a:r>
              <a:rPr lang="en-US" sz="2400" i="1" dirty="0" smtClean="0">
                <a:latin typeface="+mj-lt"/>
              </a:rPr>
              <a:t>[n]</a:t>
            </a:r>
            <a:r>
              <a:rPr lang="en-US" sz="2400" dirty="0" smtClean="0">
                <a:latin typeface="+mj-lt"/>
              </a:rPr>
              <a:t> still underdevelopment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This formalism does not access excited states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Strongly correlated electron systems are not well approximated</a:t>
            </a:r>
          </a:p>
        </p:txBody>
      </p:sp>
    </p:spTree>
    <p:extLst>
      <p:ext uri="{BB962C8B-B14F-4D97-AF65-F5344CB8AC3E}">
        <p14:creationId xmlns:p14="http://schemas.microsoft.com/office/powerpoint/2010/main" val="5010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14793"/>
            <a:ext cx="8042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Examples of </a:t>
            </a:r>
            <a:r>
              <a:rPr lang="en-US" sz="2400" i="1" dirty="0" err="1" smtClean="0">
                <a:latin typeface="+mj-lt"/>
              </a:rPr>
              <a:t>E</a:t>
            </a:r>
            <a:r>
              <a:rPr lang="en-US" sz="2400" i="1" baseline="-25000" dirty="0" err="1" smtClean="0">
                <a:latin typeface="+mj-lt"/>
              </a:rPr>
              <a:t>exc</a:t>
            </a:r>
            <a:r>
              <a:rPr lang="en-US" sz="2400" dirty="0" smtClean="0">
                <a:latin typeface="+mj-lt"/>
              </a:rPr>
              <a:t>    -- Local Density Approximation (LDA)</a:t>
            </a:r>
            <a:endParaRPr lang="en-US" sz="2400" i="1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95" y="1441158"/>
            <a:ext cx="8800609" cy="425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1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4852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Examples of </a:t>
            </a:r>
            <a:r>
              <a:rPr lang="en-US" sz="2400" i="1" dirty="0" err="1" smtClean="0">
                <a:latin typeface="+mj-lt"/>
              </a:rPr>
              <a:t>E</a:t>
            </a:r>
            <a:r>
              <a:rPr lang="en-US" sz="2400" i="1" baseline="-25000" dirty="0" err="1" smtClean="0">
                <a:latin typeface="+mj-lt"/>
              </a:rPr>
              <a:t>exc</a:t>
            </a:r>
            <a:r>
              <a:rPr lang="en-US" sz="2400" dirty="0" smtClean="0">
                <a:latin typeface="+mj-lt"/>
              </a:rPr>
              <a:t>    -- Generalized Gradient Approximation (GGA)</a:t>
            </a:r>
            <a:endParaRPr lang="en-US" sz="2400" i="1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5" y="1588958"/>
            <a:ext cx="9020870" cy="323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2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734518"/>
            <a:ext cx="6629400" cy="3286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9567" y="734518"/>
            <a:ext cx="7869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details of the Generalized Gradient Approximation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742536"/>
              </p:ext>
            </p:extLst>
          </p:nvPr>
        </p:nvGraphicFramePr>
        <p:xfrm>
          <a:off x="1404078" y="3148319"/>
          <a:ext cx="4486238" cy="1744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Equation" r:id="rId4" imgW="3886200" imgH="1511280" progId="Equation.DSMT4">
                  <p:embed/>
                </p:oleObj>
              </mc:Choice>
              <mc:Fallback>
                <p:oleObj name="Equation" r:id="rId4" imgW="3886200" imgH="1511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04078" y="3148319"/>
                        <a:ext cx="4486238" cy="1744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585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0" t="22884" r="27700" b="5675"/>
          <a:stretch/>
        </p:blipFill>
        <p:spPr bwMode="auto">
          <a:xfrm>
            <a:off x="838200" y="533400"/>
            <a:ext cx="7086600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254833"/>
            <a:ext cx="7982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Comparison of LDA and GGA binding energy curves</a:t>
            </a:r>
          </a:p>
        </p:txBody>
      </p:sp>
    </p:spTree>
    <p:extLst>
      <p:ext uri="{BB962C8B-B14F-4D97-AF65-F5344CB8AC3E}">
        <p14:creationId xmlns:p14="http://schemas.microsoft.com/office/powerpoint/2010/main" val="38243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" t="12279" r="9700" b="3814"/>
          <a:stretch/>
        </p:blipFill>
        <p:spPr bwMode="auto">
          <a:xfrm>
            <a:off x="152400" y="675131"/>
            <a:ext cx="8865108" cy="481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5420869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A:  </a:t>
            </a:r>
            <a:r>
              <a:rPr lang="en-US" sz="1600" dirty="0"/>
              <a:t>B. N. </a:t>
            </a:r>
            <a:r>
              <a:rPr lang="en-US" sz="1600" dirty="0" err="1" smtClean="0"/>
              <a:t>Mavrin</a:t>
            </a:r>
            <a:r>
              <a:rPr lang="en-US" sz="1600" dirty="0" smtClean="0"/>
              <a:t> et al,  </a:t>
            </a:r>
            <a:r>
              <a:rPr lang="en-US" sz="1600" dirty="0"/>
              <a:t>J. Exp. </a:t>
            </a:r>
            <a:r>
              <a:rPr lang="en-US" sz="1600" dirty="0" err="1"/>
              <a:t>Theor</a:t>
            </a:r>
            <a:r>
              <a:rPr lang="en-US" sz="1600" dirty="0"/>
              <a:t>. Phys. </a:t>
            </a:r>
            <a:r>
              <a:rPr lang="en-US" sz="1600" b="1" dirty="0"/>
              <a:t>96</a:t>
            </a:r>
            <a:r>
              <a:rPr lang="en-US" sz="1600" dirty="0"/>
              <a:t>,53 (2003); B: F. </a:t>
            </a:r>
            <a:r>
              <a:rPr lang="en-US" sz="1600" dirty="0" err="1"/>
              <a:t>Harbach</a:t>
            </a:r>
            <a:r>
              <a:rPr lang="en-US" sz="1600" dirty="0"/>
              <a:t> and F. Fischer, Phys. Status Solidi B </a:t>
            </a:r>
            <a:r>
              <a:rPr lang="en-US" sz="1600" b="1" dirty="0"/>
              <a:t>66</a:t>
            </a:r>
            <a:r>
              <a:rPr lang="en-US" sz="1600" dirty="0"/>
              <a:t>, 237 </a:t>
            </a:r>
            <a:r>
              <a:rPr lang="en-US" sz="1600" dirty="0" smtClean="0"/>
              <a:t>(1974) – room temp.  C: Ref. B at liquid </a:t>
            </a:r>
            <a:r>
              <a:rPr lang="en-US" sz="1600" dirty="0"/>
              <a:t>nitrogen temp.; D: L. </a:t>
            </a:r>
            <a:r>
              <a:rPr lang="en-US" sz="1600" dirty="0" err="1" smtClean="0"/>
              <a:t>Popović</a:t>
            </a:r>
            <a:r>
              <a:rPr lang="en-US" sz="1600" dirty="0" smtClean="0"/>
              <a:t> et al, J</a:t>
            </a:r>
            <a:r>
              <a:rPr lang="en-US" sz="1600" dirty="0"/>
              <a:t>. Raman </a:t>
            </a:r>
            <a:r>
              <a:rPr lang="en-US" sz="1600" dirty="0" err="1"/>
              <a:t>Spectrosc</a:t>
            </a:r>
            <a:r>
              <a:rPr lang="en-US" sz="1600" dirty="0"/>
              <a:t>. </a:t>
            </a:r>
            <a:r>
              <a:rPr lang="en-US" sz="1600" b="1" dirty="0"/>
              <a:t>34</a:t>
            </a:r>
            <a:r>
              <a:rPr lang="en-US" sz="1600" dirty="0"/>
              <a:t>,77 </a:t>
            </a:r>
            <a:r>
              <a:rPr lang="en-US" sz="1600" dirty="0" smtClean="0"/>
              <a:t>(2003). </a:t>
            </a: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34911" y="209862"/>
            <a:ext cx="875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LDA vs GGA performance </a:t>
            </a:r>
            <a:r>
              <a:rPr lang="en-US" sz="2400" dirty="0" err="1" smtClean="0">
                <a:latin typeface="+mj-lt"/>
              </a:rPr>
              <a:t>wrt</a:t>
            </a:r>
            <a:r>
              <a:rPr lang="en-US" sz="2400" dirty="0" smtClean="0">
                <a:latin typeface="+mj-lt"/>
              </a:rPr>
              <a:t> normal modes of vibration</a:t>
            </a:r>
          </a:p>
        </p:txBody>
      </p:sp>
    </p:spTree>
    <p:extLst>
      <p:ext uri="{BB962C8B-B14F-4D97-AF65-F5344CB8AC3E}">
        <p14:creationId xmlns:p14="http://schemas.microsoft.com/office/powerpoint/2010/main" val="201199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23" y="697907"/>
            <a:ext cx="8742953" cy="494015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5984" y="5385507"/>
            <a:ext cx="8330816" cy="242629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8623" y="5779268"/>
            <a:ext cx="8665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Note:   Take-home exam scheduled for the week of March 2</a:t>
            </a:r>
            <a:r>
              <a:rPr lang="en-US" sz="2400" baseline="30000" dirty="0" smtClean="0">
                <a:latin typeface="+mj-lt"/>
              </a:rPr>
              <a:t>nd</a:t>
            </a:r>
            <a:r>
              <a:rPr lang="en-US" sz="2400" dirty="0" smtClean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84706"/>
              </p:ext>
            </p:extLst>
          </p:nvPr>
        </p:nvGraphicFramePr>
        <p:xfrm>
          <a:off x="904537" y="1640072"/>
          <a:ext cx="598805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4" name="Equation" r:id="rId3" imgW="3441600" imgH="2755800" progId="Equation.DSMT4">
                  <p:embed/>
                </p:oleObj>
              </mc:Choice>
              <mc:Fallback>
                <p:oleObj name="Equation" r:id="rId3" imgW="3441600" imgH="275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4537" y="1640072"/>
                        <a:ext cx="5988050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698222"/>
              </p:ext>
            </p:extLst>
          </p:nvPr>
        </p:nvGraphicFramePr>
        <p:xfrm>
          <a:off x="768608" y="992257"/>
          <a:ext cx="60991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5" name="Equation" r:id="rId5" imgW="3504960" imgH="393480" progId="Equation.DSMT4">
                  <p:embed/>
                </p:oleObj>
              </mc:Choice>
              <mc:Fallback>
                <p:oleObj name="Equation" r:id="rId5" imgW="3504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8608" y="992257"/>
                        <a:ext cx="6099175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105703"/>
            <a:ext cx="8304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Summary of results for expressing the electronic energy in terms of the density:</a:t>
            </a:r>
          </a:p>
        </p:txBody>
      </p:sp>
      <p:sp>
        <p:nvSpPr>
          <p:cNvPr id="8" name="Right Brace 7"/>
          <p:cNvSpPr/>
          <p:nvPr/>
        </p:nvSpPr>
        <p:spPr>
          <a:xfrm>
            <a:off x="6019800" y="2317898"/>
            <a:ext cx="455428" cy="1722474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67783" y="2743200"/>
            <a:ext cx="2010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General forms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6012705" y="4256575"/>
            <a:ext cx="455428" cy="1722474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92587" y="4639340"/>
            <a:ext cx="2010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Special for </a:t>
            </a:r>
            <a:r>
              <a:rPr lang="en-US" sz="2400" dirty="0" err="1" smtClean="0">
                <a:latin typeface="+mj-lt"/>
              </a:rPr>
              <a:t>jellium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821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4158" y="223284"/>
            <a:ext cx="7293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Jellium</a:t>
            </a:r>
            <a:r>
              <a:rPr lang="en-US" sz="2400" dirty="0" smtClean="0">
                <a:latin typeface="+mj-lt"/>
              </a:rPr>
              <a:t> extension</a:t>
            </a:r>
          </a:p>
        </p:txBody>
      </p:sp>
      <p:sp>
        <p:nvSpPr>
          <p:cNvPr id="6" name="Cube 5"/>
          <p:cNvSpPr/>
          <p:nvPr/>
        </p:nvSpPr>
        <p:spPr>
          <a:xfrm>
            <a:off x="903767" y="1190846"/>
            <a:ext cx="871870" cy="861237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125670"/>
              </p:ext>
            </p:extLst>
          </p:nvPr>
        </p:nvGraphicFramePr>
        <p:xfrm>
          <a:off x="1911098" y="1190846"/>
          <a:ext cx="6775702" cy="167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5" name="Equation" r:id="rId3" imgW="3860640" imgH="952200" progId="Equation.DSMT4">
                  <p:embed/>
                </p:oleObj>
              </mc:Choice>
              <mc:Fallback>
                <p:oleObj name="Equation" r:id="rId3" imgW="386064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1098" y="1190846"/>
                        <a:ext cx="6775702" cy="167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84521" y="1488554"/>
            <a:ext cx="439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i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4699590" y="2633883"/>
            <a:ext cx="265814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0" y="3105151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Local potential at site </a:t>
            </a:r>
            <a:r>
              <a:rPr lang="en-US" sz="2400" i="1" dirty="0" err="1" smtClean="0">
                <a:latin typeface="+mj-lt"/>
              </a:rPr>
              <a:t>i</a:t>
            </a:r>
            <a:endParaRPr lang="en-US" sz="2400" dirty="0" smtClean="0">
              <a:latin typeface="+mj-lt"/>
            </a:endParaRPr>
          </a:p>
        </p:txBody>
      </p:sp>
      <p:sp>
        <p:nvSpPr>
          <p:cNvPr id="11" name="Cube 10"/>
          <p:cNvSpPr/>
          <p:nvPr/>
        </p:nvSpPr>
        <p:spPr>
          <a:xfrm>
            <a:off x="843511" y="4490490"/>
            <a:ext cx="871870" cy="861237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1475163" y="4490490"/>
            <a:ext cx="871870" cy="861237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805701" y="3845448"/>
            <a:ext cx="871870" cy="861237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1485024" y="3845442"/>
            <a:ext cx="871870" cy="861237"/>
          </a:xfrm>
          <a:prstGeom prst="cub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13631" y="4150242"/>
            <a:ext cx="439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i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65760" y="4185679"/>
            <a:ext cx="439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j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79935" y="4688958"/>
            <a:ext cx="439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0719" y="4678327"/>
            <a:ext cx="439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k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426766"/>
              </p:ext>
            </p:extLst>
          </p:nvPr>
        </p:nvGraphicFramePr>
        <p:xfrm>
          <a:off x="2895969" y="3845442"/>
          <a:ext cx="5684838" cy="220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6" name="Equation" r:id="rId5" imgW="3238200" imgH="1257120" progId="Equation.DSMT4">
                  <p:embed/>
                </p:oleObj>
              </mc:Choice>
              <mc:Fallback>
                <p:oleObj name="Equation" r:id="rId5" imgW="3238200" imgH="1257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5969" y="3845442"/>
                        <a:ext cx="5684838" cy="220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667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8224" y="318977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Explicit density functional based on extended </a:t>
            </a:r>
            <a:r>
              <a:rPr lang="en-US" sz="2400" dirty="0" err="1" smtClean="0">
                <a:latin typeface="+mj-lt"/>
              </a:rPr>
              <a:t>jellium</a:t>
            </a:r>
            <a:r>
              <a:rPr lang="en-US" sz="2400" dirty="0" smtClean="0">
                <a:latin typeface="+mj-lt"/>
              </a:rPr>
              <a:t> model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982938"/>
              </p:ext>
            </p:extLst>
          </p:nvPr>
        </p:nvGraphicFramePr>
        <p:xfrm>
          <a:off x="795338" y="1157288"/>
          <a:ext cx="5988050" cy="482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1" name="Equation" r:id="rId3" imgW="3441600" imgH="2768400" progId="Equation.DSMT4">
                  <p:embed/>
                </p:oleObj>
              </mc:Choice>
              <mc:Fallback>
                <p:oleObj name="Equation" r:id="rId3" imgW="3441600" imgH="276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5338" y="1157288"/>
                        <a:ext cx="5988050" cy="482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092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9744"/>
            <a:ext cx="7397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Thomas-Fermi theory </a:t>
            </a:r>
          </a:p>
          <a:p>
            <a:pPr lvl="1"/>
            <a:r>
              <a:rPr lang="en-US" sz="2400" dirty="0" smtClean="0">
                <a:latin typeface="+mj-lt"/>
              </a:rPr>
              <a:t>Thomas, </a:t>
            </a:r>
            <a:r>
              <a:rPr lang="en-US" sz="2400" i="1" dirty="0" smtClean="0">
                <a:latin typeface="+mj-lt"/>
              </a:rPr>
              <a:t>Proc. Cambridge Phil. Soc. </a:t>
            </a:r>
            <a:r>
              <a:rPr lang="en-US" sz="2400" b="1" dirty="0" smtClean="0">
                <a:latin typeface="+mj-lt"/>
              </a:rPr>
              <a:t>23</a:t>
            </a:r>
            <a:r>
              <a:rPr lang="en-US" sz="2400" dirty="0" smtClean="0">
                <a:latin typeface="+mj-lt"/>
              </a:rPr>
              <a:t>, 542 (1927) Fermi, </a:t>
            </a:r>
            <a:r>
              <a:rPr lang="en-US" sz="2400" i="1" dirty="0" smtClean="0">
                <a:latin typeface="+mj-lt"/>
              </a:rPr>
              <a:t>Z. </a:t>
            </a:r>
            <a:r>
              <a:rPr lang="en-US" sz="2400" i="1" dirty="0" err="1" smtClean="0">
                <a:latin typeface="+mj-lt"/>
              </a:rPr>
              <a:t>Physik</a:t>
            </a:r>
            <a:r>
              <a:rPr lang="en-US" sz="2400" i="1" dirty="0" smtClean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48</a:t>
            </a:r>
            <a:r>
              <a:rPr lang="en-US" sz="2400" dirty="0" smtClean="0">
                <a:latin typeface="+mj-lt"/>
              </a:rPr>
              <a:t>, 73 (1928)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662399"/>
              </p:ext>
            </p:extLst>
          </p:nvPr>
        </p:nvGraphicFramePr>
        <p:xfrm>
          <a:off x="754220" y="1975422"/>
          <a:ext cx="6430962" cy="238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1" name="Equation" r:id="rId3" imgW="3695400" imgH="1371600" progId="Equation.DSMT4">
                  <p:embed/>
                </p:oleObj>
              </mc:Choice>
              <mc:Fallback>
                <p:oleObj name="Equation" r:id="rId3" imgW="369540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4220" y="1975422"/>
                        <a:ext cx="6430962" cy="2389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715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79685"/>
            <a:ext cx="8042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Fermi-Thomas-Dirac equation: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372634"/>
              </p:ext>
            </p:extLst>
          </p:nvPr>
        </p:nvGraphicFramePr>
        <p:xfrm>
          <a:off x="1055661" y="968887"/>
          <a:ext cx="6845300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5" name="Equation" r:id="rId3" imgW="3288960" imgH="1307880" progId="Equation.DSMT4">
                  <p:embed/>
                </p:oleObj>
              </mc:Choice>
              <mc:Fallback>
                <p:oleObj name="Equation" r:id="rId3" imgW="3288960" imgH="1307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5661" y="968887"/>
                        <a:ext cx="6845300" cy="272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be 6"/>
          <p:cNvSpPr/>
          <p:nvPr/>
        </p:nvSpPr>
        <p:spPr>
          <a:xfrm>
            <a:off x="843511" y="4490490"/>
            <a:ext cx="871870" cy="861237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1475163" y="4490490"/>
            <a:ext cx="871870" cy="861237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805701" y="3845448"/>
            <a:ext cx="871870" cy="861237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1485024" y="3845442"/>
            <a:ext cx="871870" cy="861237"/>
          </a:xfrm>
          <a:prstGeom prst="cub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13631" y="4150242"/>
            <a:ext cx="439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i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65760" y="4185679"/>
            <a:ext cx="439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j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79935" y="4688958"/>
            <a:ext cx="439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0719" y="4678327"/>
            <a:ext cx="439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k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20653"/>
              </p:ext>
            </p:extLst>
          </p:nvPr>
        </p:nvGraphicFramePr>
        <p:xfrm>
          <a:off x="2590800" y="3992397"/>
          <a:ext cx="6226792" cy="2316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6" name="Equation" r:id="rId5" imgW="3720960" imgH="1384200" progId="Equation.DSMT4">
                  <p:embed/>
                </p:oleObj>
              </mc:Choice>
              <mc:Fallback>
                <p:oleObj name="Equation" r:id="rId5" imgW="3720960" imgH="13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0800" y="3992397"/>
                        <a:ext cx="6226792" cy="23164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806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4498" y="314794"/>
            <a:ext cx="7120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Unfortunately, Thomas-Fermi theory predicts that atoms never bind into molecules.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98" y="2027359"/>
            <a:ext cx="7947208" cy="4376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394085"/>
            <a:ext cx="8027233" cy="464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Modern extensions – Orbital Free DFT</a:t>
            </a:r>
          </a:p>
        </p:txBody>
      </p:sp>
    </p:spTree>
    <p:extLst>
      <p:ext uri="{BB962C8B-B14F-4D97-AF65-F5344CB8AC3E}">
        <p14:creationId xmlns:p14="http://schemas.microsoft.com/office/powerpoint/2010/main" val="26007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34911"/>
            <a:ext cx="7914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Kohn-Sham formulation of density functional theory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274526"/>
              </p:ext>
            </p:extLst>
          </p:nvPr>
        </p:nvGraphicFramePr>
        <p:xfrm>
          <a:off x="625111" y="493976"/>
          <a:ext cx="7174251" cy="2667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4" name="Equation" r:id="rId3" imgW="4343400" imgH="1612800" progId="Equation.DSMT4">
                  <p:embed/>
                </p:oleObj>
              </mc:Choice>
              <mc:Fallback>
                <p:oleObj name="Equation" r:id="rId3" imgW="4343400" imgH="1612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5111" y="493976"/>
                        <a:ext cx="7174251" cy="2667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800462"/>
              </p:ext>
            </p:extLst>
          </p:nvPr>
        </p:nvGraphicFramePr>
        <p:xfrm>
          <a:off x="1228531" y="3059112"/>
          <a:ext cx="5967412" cy="329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5" name="Equation" r:id="rId5" imgW="3429000" imgH="1892160" progId="Equation.DSMT4">
                  <p:embed/>
                </p:oleObj>
              </mc:Choice>
              <mc:Fallback>
                <p:oleObj name="Equation" r:id="rId5" imgW="3429000" imgH="1892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28531" y="3059112"/>
                        <a:ext cx="5967412" cy="329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249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19338</TotalTime>
  <Words>443</Words>
  <Application>Microsoft Office PowerPoint</Application>
  <PresentationFormat>On-screen Show (4:3)</PresentationFormat>
  <Paragraphs>93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1089</cp:revision>
  <cp:lastPrinted>2015-02-11T17:03:30Z</cp:lastPrinted>
  <dcterms:created xsi:type="dcterms:W3CDTF">2012-01-10T18:32:24Z</dcterms:created>
  <dcterms:modified xsi:type="dcterms:W3CDTF">2015-02-13T17:08:13Z</dcterms:modified>
</cp:coreProperties>
</file>