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C86C8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10 in MPM </a:t>
            </a:r>
          </a:p>
          <a:p>
            <a:pPr marL="0" lvl="2" algn="ctr"/>
            <a:r>
              <a:rPr lang="en-US" sz="2800" b="1" dirty="0" smtClean="0">
                <a:solidFill>
                  <a:schemeClr val="folHlink"/>
                </a:solidFill>
              </a:rPr>
              <a:t>Numerical Realizations of Density functional theory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Electronic structure of atoms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Integration of the radial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Frozen core approximation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82549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numerical integration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628012"/>
              </p:ext>
            </p:extLst>
          </p:nvPr>
        </p:nvGraphicFramePr>
        <p:xfrm>
          <a:off x="1141907" y="499333"/>
          <a:ext cx="5411293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4508280" imgH="1307880" progId="Equation.DSMT4">
                  <p:embed/>
                </p:oleObj>
              </mc:Choice>
              <mc:Fallback>
                <p:oleObj name="Equation" r:id="rId3" imgW="4508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907" y="499333"/>
                        <a:ext cx="5411293" cy="157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5187"/>
              </p:ext>
            </p:extLst>
          </p:nvPr>
        </p:nvGraphicFramePr>
        <p:xfrm>
          <a:off x="990600" y="2429563"/>
          <a:ext cx="654070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/>
                <a:gridCol w="2042630"/>
                <a:gridCol w="1560120"/>
                <a:gridCol w="1919322"/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Exact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n=1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9.54915028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9.7697954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9.869604404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34.54915031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37.9008002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39.47841762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374" y="2024489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results from second-order approximation: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374" y="4183577"/>
            <a:ext cx="760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results from </a:t>
            </a:r>
            <a:r>
              <a:rPr lang="en-US" sz="2400" dirty="0" err="1" smtClean="0">
                <a:latin typeface="+mj-lt"/>
              </a:rPr>
              <a:t>Numerov</a:t>
            </a:r>
            <a:r>
              <a:rPr lang="en-US" sz="2400" dirty="0" smtClean="0">
                <a:latin typeface="+mj-lt"/>
              </a:rPr>
              <a:t> approximation: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50325"/>
              </p:ext>
            </p:extLst>
          </p:nvPr>
        </p:nvGraphicFramePr>
        <p:xfrm>
          <a:off x="1770660" y="4666192"/>
          <a:ext cx="4980588" cy="163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636"/>
                <a:gridCol w="2042630"/>
                <a:gridCol w="1919322"/>
              </a:tblGrid>
              <a:tr h="545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Exact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n=1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9.863097625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9.869604404</a:t>
                      </a:r>
                      <a:endParaRPr lang="en-US" dirty="0"/>
                    </a:p>
                  </a:txBody>
                  <a:tcPr/>
                </a:tc>
              </a:tr>
              <a:tr h="545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39.04581620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39.47841762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9842"/>
            <a:ext cx="9199848" cy="528278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1671" y="4678689"/>
            <a:ext cx="8620657" cy="19311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624" y="5865761"/>
            <a:ext cx="866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Take-home exam scheduled for the week of March 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783766"/>
              </p:ext>
            </p:extLst>
          </p:nvPr>
        </p:nvGraphicFramePr>
        <p:xfrm>
          <a:off x="625111" y="493976"/>
          <a:ext cx="7174251" cy="266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4343400" imgH="1612800" progId="Equation.DSMT4">
                  <p:embed/>
                </p:oleObj>
              </mc:Choice>
              <mc:Fallback>
                <p:oleObj name="Equation" r:id="rId3" imgW="4343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111" y="493976"/>
                        <a:ext cx="7174251" cy="2667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99633"/>
              </p:ext>
            </p:extLst>
          </p:nvPr>
        </p:nvGraphicFramePr>
        <p:xfrm>
          <a:off x="1228531" y="3059112"/>
          <a:ext cx="596741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3429000" imgH="1892160" progId="Equation.DSMT4">
                  <p:embed/>
                </p:oleObj>
              </mc:Choice>
              <mc:Fallback>
                <p:oleObj name="Equation" r:id="rId5" imgW="342900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8531" y="3059112"/>
                        <a:ext cx="5967412" cy="3297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4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77" y="374754"/>
            <a:ext cx="788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Self-consistent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056289"/>
              </p:ext>
            </p:extLst>
          </p:nvPr>
        </p:nvGraphicFramePr>
        <p:xfrm>
          <a:off x="876820" y="930243"/>
          <a:ext cx="2333754" cy="38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820" y="930243"/>
                        <a:ext cx="2333754" cy="3889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161933"/>
              </p:ext>
            </p:extLst>
          </p:nvPr>
        </p:nvGraphicFramePr>
        <p:xfrm>
          <a:off x="876820" y="1502507"/>
          <a:ext cx="2421016" cy="143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5" imgW="1688760" imgH="1002960" progId="Equation.DSMT4">
                  <p:embed/>
                </p:oleObj>
              </mc:Choice>
              <mc:Fallback>
                <p:oleObj name="Equation" r:id="rId5" imgW="16887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6820" y="1502507"/>
                        <a:ext cx="2421016" cy="143804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12538"/>
              </p:ext>
            </p:extLst>
          </p:nvPr>
        </p:nvGraphicFramePr>
        <p:xfrm>
          <a:off x="644577" y="3228858"/>
          <a:ext cx="8243887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7" imgW="4991040" imgH="672840" progId="Equation.DSMT4">
                  <p:embed/>
                </p:oleObj>
              </mc:Choice>
              <mc:Fallback>
                <p:oleObj name="Equation" r:id="rId7" imgW="49910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4577" y="3228858"/>
                        <a:ext cx="8243887" cy="1112837"/>
                      </a:xfrm>
                      <a:prstGeom prst="rect">
                        <a:avLst/>
                      </a:prstGeom>
                      <a:solidFill>
                        <a:srgbClr val="EC86C8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85001"/>
              </p:ext>
            </p:extLst>
          </p:nvPr>
        </p:nvGraphicFramePr>
        <p:xfrm>
          <a:off x="759070" y="4341695"/>
          <a:ext cx="451326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9" imgW="3149280" imgH="952200" progId="Equation.DSMT4">
                  <p:embed/>
                </p:oleObj>
              </mc:Choice>
              <mc:Fallback>
                <p:oleObj name="Equation" r:id="rId9" imgW="31492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9070" y="4341695"/>
                        <a:ext cx="4513263" cy="13652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>
          <a:xfrm rot="10800000" flipH="1">
            <a:off x="110358" y="3785275"/>
            <a:ext cx="648711" cy="2466075"/>
          </a:xfrm>
          <a:prstGeom prst="curved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798825"/>
              </p:ext>
            </p:extLst>
          </p:nvPr>
        </p:nvGraphicFramePr>
        <p:xfrm>
          <a:off x="876820" y="5855787"/>
          <a:ext cx="2024817" cy="48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1" imgW="952200" imgH="228600" progId="Equation.DSMT4">
                  <p:embed/>
                </p:oleObj>
              </mc:Choice>
              <mc:Fallback>
                <p:oleObj name="Equation" r:id="rId11" imgW="952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6820" y="5855787"/>
                        <a:ext cx="2024817" cy="48595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7338" y="-39384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</a:t>
            </a:r>
          </a:p>
        </p:txBody>
      </p:sp>
    </p:spTree>
    <p:extLst>
      <p:ext uri="{BB962C8B-B14F-4D97-AF65-F5344CB8AC3E}">
        <p14:creationId xmlns:p14="http://schemas.microsoft.com/office/powerpoint/2010/main" val="34422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338" y="-39384"/>
            <a:ext cx="86568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Numerical methods for solving the Kohn-Sham equations –</a:t>
            </a:r>
          </a:p>
          <a:p>
            <a:pPr lvl="1"/>
            <a:r>
              <a:rPr lang="en-US" sz="2400" dirty="0" smtClean="0">
                <a:latin typeface="+mj-lt"/>
              </a:rPr>
              <a:t>Consider the case of a single atom, choosing the coordinate system at the center of the nucleus.  We will further assume that the atom is spherically symmetric, averaging over the </a:t>
            </a:r>
            <a:r>
              <a:rPr lang="en-US" sz="2400" dirty="0" err="1" smtClean="0">
                <a:latin typeface="+mj-lt"/>
              </a:rPr>
              <a:t>multiplet</a:t>
            </a:r>
            <a:r>
              <a:rPr lang="en-US" sz="2400" dirty="0" smtClean="0">
                <a:latin typeface="+mj-lt"/>
              </a:rPr>
              <a:t> configurations.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949" y="2193639"/>
            <a:ext cx="2700572" cy="363314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56590"/>
              </p:ext>
            </p:extLst>
          </p:nvPr>
        </p:nvGraphicFramePr>
        <p:xfrm>
          <a:off x="3957404" y="2429175"/>
          <a:ext cx="4599386" cy="308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2476440" imgH="1663560" progId="Equation.DSMT4">
                  <p:embed/>
                </p:oleObj>
              </mc:Choice>
              <mc:Fallback>
                <p:oleObj name="Equation" r:id="rId4" imgW="247644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7404" y="2429175"/>
                        <a:ext cx="4599386" cy="308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0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465362"/>
              </p:ext>
            </p:extLst>
          </p:nvPr>
        </p:nvGraphicFramePr>
        <p:xfrm>
          <a:off x="580609" y="893197"/>
          <a:ext cx="8301454" cy="1451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6337080" imgH="1104840" progId="Equation.DSMT4">
                  <p:embed/>
                </p:oleObj>
              </mc:Choice>
              <mc:Fallback>
                <p:oleObj name="Equation" r:id="rId3" imgW="63370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609" y="893197"/>
                        <a:ext cx="8301454" cy="1451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009403"/>
              </p:ext>
            </p:extLst>
          </p:nvPr>
        </p:nvGraphicFramePr>
        <p:xfrm>
          <a:off x="665162" y="2551131"/>
          <a:ext cx="8021638" cy="349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5" imgW="4609800" imgH="2006280" progId="Equation.DSMT4">
                  <p:embed/>
                </p:oleObj>
              </mc:Choice>
              <mc:Fallback>
                <p:oleObj name="Equation" r:id="rId5" imgW="460980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162" y="2551131"/>
                        <a:ext cx="8021638" cy="349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0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15029"/>
              </p:ext>
            </p:extLst>
          </p:nvPr>
        </p:nvGraphicFramePr>
        <p:xfrm>
          <a:off x="457200" y="686518"/>
          <a:ext cx="8592930" cy="1927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3" imgW="6070320" imgH="1358640" progId="Equation.DSMT4">
                  <p:embed/>
                </p:oleObj>
              </mc:Choice>
              <mc:Fallback>
                <p:oleObj name="Equation" r:id="rId3" imgW="60703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86518"/>
                        <a:ext cx="8592930" cy="1927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45966"/>
              </p:ext>
            </p:extLst>
          </p:nvPr>
        </p:nvGraphicFramePr>
        <p:xfrm>
          <a:off x="577121" y="2763994"/>
          <a:ext cx="7815162" cy="305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5" imgW="5105160" imgH="1993680" progId="Equation.DSMT4">
                  <p:embed/>
                </p:oleObj>
              </mc:Choice>
              <mc:Fallback>
                <p:oleObj name="Equation" r:id="rId5" imgW="510516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121" y="2763994"/>
                        <a:ext cx="7815162" cy="3052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8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669426"/>
              </p:ext>
            </p:extLst>
          </p:nvPr>
        </p:nvGraphicFramePr>
        <p:xfrm>
          <a:off x="579438" y="686518"/>
          <a:ext cx="8107362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3" imgW="5727600" imgH="1054080" progId="Equation.DSMT4">
                  <p:embed/>
                </p:oleObj>
              </mc:Choice>
              <mc:Fallback>
                <p:oleObj name="Equation" r:id="rId3" imgW="572760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686518"/>
                        <a:ext cx="8107362" cy="149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68400"/>
              </p:ext>
            </p:extLst>
          </p:nvPr>
        </p:nvGraphicFramePr>
        <p:xfrm>
          <a:off x="627063" y="2183531"/>
          <a:ext cx="6443350" cy="276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5" imgW="4533840" imgH="1942920" progId="Equation.DSMT4">
                  <p:embed/>
                </p:oleObj>
              </mc:Choice>
              <mc:Fallback>
                <p:oleObj name="Equation" r:id="rId5" imgW="45338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7063" y="2183531"/>
                        <a:ext cx="6443350" cy="2762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169326"/>
              </p:ext>
            </p:extLst>
          </p:nvPr>
        </p:nvGraphicFramePr>
        <p:xfrm>
          <a:off x="627063" y="5000205"/>
          <a:ext cx="6443350" cy="130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7" imgW="4838400" imgH="977760" progId="Equation.DSMT4">
                  <p:embed/>
                </p:oleObj>
              </mc:Choice>
              <mc:Fallback>
                <p:oleObj name="Equation" r:id="rId7" imgW="48384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063" y="5000205"/>
                        <a:ext cx="6443350" cy="130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2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121" y="224853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Kohn-Sham equations for spherical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352428"/>
              </p:ext>
            </p:extLst>
          </p:nvPr>
        </p:nvGraphicFramePr>
        <p:xfrm>
          <a:off x="579438" y="855584"/>
          <a:ext cx="8107362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5727600" imgH="1384200" progId="Equation.DSMT4">
                  <p:embed/>
                </p:oleObj>
              </mc:Choice>
              <mc:Fallback>
                <p:oleObj name="Equation" r:id="rId3" imgW="57276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438" y="855584"/>
                        <a:ext cx="8107362" cy="196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525501" y="1069023"/>
            <a:ext cx="465877" cy="252272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67518"/>
              </p:ext>
            </p:extLst>
          </p:nvPr>
        </p:nvGraphicFramePr>
        <p:xfrm>
          <a:off x="874713" y="2789238"/>
          <a:ext cx="3846512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5" imgW="2209680" imgH="1218960" progId="Equation.DSMT4">
                  <p:embed/>
                </p:oleObj>
              </mc:Choice>
              <mc:Fallback>
                <p:oleObj name="Equation" r:id="rId5" imgW="22096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713" y="2789238"/>
                        <a:ext cx="3846512" cy="212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538" y="5561351"/>
            <a:ext cx="7854846" cy="461665"/>
          </a:xfrm>
          <a:prstGeom prst="rect">
            <a:avLst/>
          </a:prstGeom>
          <a:solidFill>
            <a:srgbClr val="00CC0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Notes on numerical integration of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3461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20332</TotalTime>
  <Words>271</Words>
  <Application>Microsoft Office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1112</cp:revision>
  <cp:lastPrinted>2015-02-11T17:03:30Z</cp:lastPrinted>
  <dcterms:created xsi:type="dcterms:W3CDTF">2012-01-10T18:32:24Z</dcterms:created>
  <dcterms:modified xsi:type="dcterms:W3CDTF">2015-02-16T16:58:33Z</dcterms:modified>
</cp:coreProperties>
</file>