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96" r:id="rId2"/>
    <p:sldId id="299" r:id="rId3"/>
    <p:sldId id="300" r:id="rId4"/>
    <p:sldId id="301" r:id="rId5"/>
    <p:sldId id="302" r:id="rId6"/>
    <p:sldId id="303" r:id="rId7"/>
    <p:sldId id="304" r:id="rId8"/>
    <p:sldId id="305" r:id="rId9"/>
    <p:sldId id="306" r:id="rId10"/>
    <p:sldId id="307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EC86C8"/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 snapToGrid="0">
      <p:cViewPr varScale="1">
        <p:scale>
          <a:sx n="46" d="100"/>
          <a:sy n="46" d="100"/>
        </p:scale>
        <p:origin x="132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7" y="3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7" y="9120191"/>
            <a:ext cx="3170238" cy="479425"/>
          </a:xfrm>
          <a:prstGeom prst="rect">
            <a:avLst/>
          </a:prstGeom>
        </p:spPr>
        <p:txBody>
          <a:bodyPr vert="horz" lIns="91403" tIns="45702" rIns="91403" bIns="45702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2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2/16/2015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20" tIns="48310" rIns="96620" bIns="4831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1"/>
            <a:ext cx="5852160" cy="4320540"/>
          </a:xfrm>
          <a:prstGeom prst="rect">
            <a:avLst/>
          </a:prstGeom>
        </p:spPr>
        <p:txBody>
          <a:bodyPr vert="horz" lIns="96620" tIns="48310" rIns="96620" bIns="4831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0060"/>
          </a:xfrm>
          <a:prstGeom prst="rect">
            <a:avLst/>
          </a:prstGeom>
        </p:spPr>
        <p:txBody>
          <a:bodyPr vert="horz" lIns="96620" tIns="48310" rIns="96620" bIns="48310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48426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849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0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6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wmf"/><Relationship Id="rId4" Type="http://schemas.openxmlformats.org/officeDocument/2006/relationships/oleObject" Target="../embeddings/oleObject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0" y="457200"/>
            <a:ext cx="91440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752 Solid State Physics</a:t>
            </a:r>
          </a:p>
          <a:p>
            <a:pPr algn="ctr"/>
            <a:r>
              <a:rPr lang="en-US" sz="3200" b="1" dirty="0" smtClean="0"/>
              <a:t>11-11:50 AM  MWF  Olin 107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0" lvl="2" algn="ctr"/>
            <a:r>
              <a:rPr lang="en-US" sz="2800" b="1" dirty="0">
                <a:solidFill>
                  <a:schemeClr val="folHlink"/>
                </a:solidFill>
              </a:rPr>
              <a:t>Reading: Chapter </a:t>
            </a:r>
            <a:r>
              <a:rPr lang="en-US" sz="2800" b="1" dirty="0" smtClean="0">
                <a:solidFill>
                  <a:schemeClr val="folHlink"/>
                </a:solidFill>
              </a:rPr>
              <a:t>10 in MPM </a:t>
            </a:r>
          </a:p>
          <a:p>
            <a:pPr marL="0" lvl="2" algn="ctr"/>
            <a:r>
              <a:rPr lang="en-US" sz="2800" b="1" dirty="0" smtClean="0">
                <a:solidFill>
                  <a:schemeClr val="folHlink"/>
                </a:solidFill>
              </a:rPr>
              <a:t>Numerical Realizations of Density functional theory</a:t>
            </a:r>
            <a:endParaRPr lang="en-US" sz="2800" b="1" dirty="0">
              <a:solidFill>
                <a:schemeClr val="folHlink"/>
              </a:solidFill>
            </a:endParaRP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Electronic structure of atoms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Integration of the radial equations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2800" b="1" dirty="0" smtClean="0">
                <a:solidFill>
                  <a:schemeClr val="folHlink"/>
                </a:solidFill>
              </a:rPr>
              <a:t>Frozen core approximation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82549"/>
            <a:ext cx="760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 on numerical integration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7628012"/>
              </p:ext>
            </p:extLst>
          </p:nvPr>
        </p:nvGraphicFramePr>
        <p:xfrm>
          <a:off x="1141907" y="499333"/>
          <a:ext cx="5411293" cy="157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4508280" imgH="1307880" progId="Equation.DSMT4">
                  <p:embed/>
                </p:oleObj>
              </mc:Choice>
              <mc:Fallback>
                <p:oleObj name="Equation" r:id="rId3" imgW="45082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41907" y="499333"/>
                        <a:ext cx="5411293" cy="1570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415187"/>
              </p:ext>
            </p:extLst>
          </p:nvPr>
        </p:nvGraphicFramePr>
        <p:xfrm>
          <a:off x="990600" y="2429563"/>
          <a:ext cx="6540708" cy="163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636"/>
                <a:gridCol w="2042630"/>
                <a:gridCol w="1560120"/>
                <a:gridCol w="1919322"/>
              </a:tblGrid>
              <a:tr h="545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Exact</a:t>
                      </a:r>
                      <a:endParaRPr lang="en-US" dirty="0"/>
                    </a:p>
                  </a:txBody>
                  <a:tcPr/>
                </a:tc>
              </a:tr>
              <a:tr h="545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n=1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9.54915028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9.7697954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9.869604404</a:t>
                      </a:r>
                      <a:endParaRPr lang="en-US" dirty="0"/>
                    </a:p>
                  </a:txBody>
                  <a:tcPr/>
                </a:tc>
              </a:tr>
              <a:tr h="5452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anose="05050102010706020507" pitchFamily="18" charset="2"/>
                        </a:rPr>
                        <a:t>n=2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34.54915031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37.9008002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39.47841762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73374" y="2024489"/>
            <a:ext cx="760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results from second-order approximation: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3374" y="4183577"/>
            <a:ext cx="76075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results from </a:t>
            </a:r>
            <a:r>
              <a:rPr lang="en-US" sz="2400" dirty="0" err="1" smtClean="0">
                <a:latin typeface="+mj-lt"/>
              </a:rPr>
              <a:t>Numerov</a:t>
            </a:r>
            <a:r>
              <a:rPr lang="en-US" sz="2400" dirty="0" smtClean="0">
                <a:latin typeface="+mj-lt"/>
              </a:rPr>
              <a:t> approximation: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550325"/>
              </p:ext>
            </p:extLst>
          </p:nvPr>
        </p:nvGraphicFramePr>
        <p:xfrm>
          <a:off x="1770660" y="4666192"/>
          <a:ext cx="4980588" cy="1635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8636"/>
                <a:gridCol w="2042630"/>
                <a:gridCol w="1919322"/>
              </a:tblGrid>
              <a:tr h="54527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N=4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Exact</a:t>
                      </a:r>
                      <a:endParaRPr lang="en-US" dirty="0"/>
                    </a:p>
                  </a:txBody>
                  <a:tcPr/>
                </a:tc>
              </a:tr>
              <a:tr h="54527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ymbol" panose="05050102010706020507" pitchFamily="18" charset="2"/>
                        </a:rPr>
                        <a:t>n=1</a:t>
                      </a:r>
                      <a:endParaRPr lang="en-US" dirty="0">
                        <a:latin typeface="Symbol" panose="05050102010706020507" pitchFamily="18" charset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9.863097625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9.869604404</a:t>
                      </a:r>
                      <a:endParaRPr lang="en-US" dirty="0"/>
                    </a:p>
                  </a:txBody>
                  <a:tcPr/>
                </a:tc>
              </a:tr>
              <a:tr h="5452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Symbol" panose="05050102010706020507" pitchFamily="18" charset="2"/>
                        </a:rPr>
                        <a:t>n=2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39.04581620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39.47841762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5103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39842"/>
            <a:ext cx="9199848" cy="528278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61671" y="4678689"/>
            <a:ext cx="8620657" cy="193116"/>
          </a:xfrm>
          <a:prstGeom prst="rect">
            <a:avLst/>
          </a:prstGeom>
          <a:solidFill>
            <a:srgbClr val="FFFF00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8624" y="5865761"/>
            <a:ext cx="86655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Note:   Take-home exam scheduled for the week of March 2</a:t>
            </a:r>
            <a:r>
              <a:rPr lang="en-US" sz="2400" baseline="30000" dirty="0" smtClean="0">
                <a:latin typeface="+mj-lt"/>
              </a:rPr>
              <a:t>nd</a:t>
            </a:r>
            <a:r>
              <a:rPr lang="en-US" sz="2400" dirty="0" smtClean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9182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methods for solving the Kohn-Sham equations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783766"/>
              </p:ext>
            </p:extLst>
          </p:nvPr>
        </p:nvGraphicFramePr>
        <p:xfrm>
          <a:off x="625111" y="493976"/>
          <a:ext cx="7174251" cy="26677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4" name="Equation" r:id="rId3" imgW="4343400" imgH="1612800" progId="Equation.DSMT4">
                  <p:embed/>
                </p:oleObj>
              </mc:Choice>
              <mc:Fallback>
                <p:oleObj name="Equation" r:id="rId3" imgW="4343400" imgH="1612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25111" y="493976"/>
                        <a:ext cx="7174251" cy="266773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9899633"/>
              </p:ext>
            </p:extLst>
          </p:nvPr>
        </p:nvGraphicFramePr>
        <p:xfrm>
          <a:off x="1228531" y="3059112"/>
          <a:ext cx="5967412" cy="3297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5" imgW="3429000" imgH="1892160" progId="Equation.DSMT4">
                  <p:embed/>
                </p:oleObj>
              </mc:Choice>
              <mc:Fallback>
                <p:oleObj name="Equation" r:id="rId5" imgW="3429000" imgH="189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28531" y="3059112"/>
                        <a:ext cx="5967412" cy="32972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648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44577" y="374754"/>
            <a:ext cx="7884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Self-consistent solution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6056289"/>
              </p:ext>
            </p:extLst>
          </p:nvPr>
        </p:nvGraphicFramePr>
        <p:xfrm>
          <a:off x="876820" y="930243"/>
          <a:ext cx="2333754" cy="3889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Equation" r:id="rId3" imgW="1371600" imgH="228600" progId="Equation.DSMT4">
                  <p:embed/>
                </p:oleObj>
              </mc:Choice>
              <mc:Fallback>
                <p:oleObj name="Equation" r:id="rId3" imgW="13716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76820" y="930243"/>
                        <a:ext cx="2333754" cy="388959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7161933"/>
              </p:ext>
            </p:extLst>
          </p:nvPr>
        </p:nvGraphicFramePr>
        <p:xfrm>
          <a:off x="876820" y="1502507"/>
          <a:ext cx="2421016" cy="1438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6" name="Equation" r:id="rId5" imgW="1688760" imgH="1002960" progId="Equation.DSMT4">
                  <p:embed/>
                </p:oleObj>
              </mc:Choice>
              <mc:Fallback>
                <p:oleObj name="Equation" r:id="rId5" imgW="1688760" imgH="1002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6820" y="1502507"/>
                        <a:ext cx="2421016" cy="1438047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7912538"/>
              </p:ext>
            </p:extLst>
          </p:nvPr>
        </p:nvGraphicFramePr>
        <p:xfrm>
          <a:off x="644577" y="3228858"/>
          <a:ext cx="8243887" cy="1112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7" name="Equation" r:id="rId7" imgW="4991040" imgH="672840" progId="Equation.DSMT4">
                  <p:embed/>
                </p:oleObj>
              </mc:Choice>
              <mc:Fallback>
                <p:oleObj name="Equation" r:id="rId7" imgW="499104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44577" y="3228858"/>
                        <a:ext cx="8243887" cy="1112837"/>
                      </a:xfrm>
                      <a:prstGeom prst="rect">
                        <a:avLst/>
                      </a:prstGeom>
                      <a:solidFill>
                        <a:srgbClr val="EC86C8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9085001"/>
              </p:ext>
            </p:extLst>
          </p:nvPr>
        </p:nvGraphicFramePr>
        <p:xfrm>
          <a:off x="759070" y="4341695"/>
          <a:ext cx="4513263" cy="1365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8" name="Equation" r:id="rId9" imgW="3149280" imgH="952200" progId="Equation.DSMT4">
                  <p:embed/>
                </p:oleObj>
              </mc:Choice>
              <mc:Fallback>
                <p:oleObj name="Equation" r:id="rId9" imgW="3149280" imgH="952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59070" y="4341695"/>
                        <a:ext cx="4513263" cy="1365250"/>
                      </a:xfrm>
                      <a:prstGeom prst="rect">
                        <a:avLst/>
                      </a:prstGeom>
                      <a:solidFill>
                        <a:schemeClr val="accent4">
                          <a:lumMod val="60000"/>
                          <a:lumOff val="4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Curved Right Arrow 9"/>
          <p:cNvSpPr/>
          <p:nvPr/>
        </p:nvSpPr>
        <p:spPr>
          <a:xfrm rot="10800000" flipH="1">
            <a:off x="110358" y="3785275"/>
            <a:ext cx="648711" cy="2466075"/>
          </a:xfrm>
          <a:prstGeom prst="curvedRightArrow">
            <a:avLst/>
          </a:prstGeom>
          <a:solidFill>
            <a:srgbClr val="00CC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3798825"/>
              </p:ext>
            </p:extLst>
          </p:nvPr>
        </p:nvGraphicFramePr>
        <p:xfrm>
          <a:off x="876820" y="5855787"/>
          <a:ext cx="2024817" cy="4859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9" name="Equation" r:id="rId11" imgW="952200" imgH="228600" progId="Equation.DSMT4">
                  <p:embed/>
                </p:oleObj>
              </mc:Choice>
              <mc:Fallback>
                <p:oleObj name="Equation" r:id="rId11" imgW="952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76820" y="5855787"/>
                        <a:ext cx="2024817" cy="485956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247338" y="-39384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methods for solving the Kohn-Sham equations</a:t>
            </a:r>
          </a:p>
        </p:txBody>
      </p:sp>
    </p:spTree>
    <p:extLst>
      <p:ext uri="{BB962C8B-B14F-4D97-AF65-F5344CB8AC3E}">
        <p14:creationId xmlns:p14="http://schemas.microsoft.com/office/powerpoint/2010/main" val="3442290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7338" y="-39384"/>
            <a:ext cx="865681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Numerical methods for solving the Kohn-Sham equations –</a:t>
            </a:r>
          </a:p>
          <a:p>
            <a:pPr lvl="1"/>
            <a:r>
              <a:rPr lang="en-US" sz="2400" dirty="0" smtClean="0">
                <a:latin typeface="+mj-lt"/>
              </a:rPr>
              <a:t>Consider the case of a single atom, choosing the coordinate system at the center of the nucleus.  We will further assume that the atom is spherically symmetric, averaging over the </a:t>
            </a:r>
            <a:r>
              <a:rPr lang="en-US" sz="2400" dirty="0" err="1" smtClean="0">
                <a:latin typeface="+mj-lt"/>
              </a:rPr>
              <a:t>multiplet</a:t>
            </a:r>
            <a:r>
              <a:rPr lang="en-US" sz="2400" dirty="0" smtClean="0">
                <a:latin typeface="+mj-lt"/>
              </a:rPr>
              <a:t> configurations.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949" y="2193639"/>
            <a:ext cx="2700572" cy="3633144"/>
          </a:xfrm>
          <a:prstGeom prst="rect">
            <a:avLst/>
          </a:prstGeom>
        </p:spPr>
      </p:pic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556590"/>
              </p:ext>
            </p:extLst>
          </p:nvPr>
        </p:nvGraphicFramePr>
        <p:xfrm>
          <a:off x="3957404" y="2429175"/>
          <a:ext cx="4599386" cy="30898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quation" r:id="rId4" imgW="2476440" imgH="1663560" progId="Equation.DSMT4">
                  <p:embed/>
                </p:oleObj>
              </mc:Choice>
              <mc:Fallback>
                <p:oleObj name="Equation" r:id="rId4" imgW="2476440" imgH="1663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957404" y="2429175"/>
                        <a:ext cx="4599386" cy="30898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209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for spherical atom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465362"/>
              </p:ext>
            </p:extLst>
          </p:nvPr>
        </p:nvGraphicFramePr>
        <p:xfrm>
          <a:off x="580609" y="893197"/>
          <a:ext cx="8301454" cy="1451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6" name="Equation" r:id="rId3" imgW="6337080" imgH="1104840" progId="Equation.DSMT4">
                  <p:embed/>
                </p:oleObj>
              </mc:Choice>
              <mc:Fallback>
                <p:oleObj name="Equation" r:id="rId3" imgW="6337080" imgH="1104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0609" y="893197"/>
                        <a:ext cx="8301454" cy="14512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8009403"/>
              </p:ext>
            </p:extLst>
          </p:nvPr>
        </p:nvGraphicFramePr>
        <p:xfrm>
          <a:off x="665162" y="2551131"/>
          <a:ext cx="8021638" cy="3494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7" name="Equation" r:id="rId5" imgW="4609800" imgH="2006280" progId="Equation.DSMT4">
                  <p:embed/>
                </p:oleObj>
              </mc:Choice>
              <mc:Fallback>
                <p:oleObj name="Equation" r:id="rId5" imgW="4609800" imgH="2006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5162" y="2551131"/>
                        <a:ext cx="8021638" cy="3494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02017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for spherical atom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5915029"/>
              </p:ext>
            </p:extLst>
          </p:nvPr>
        </p:nvGraphicFramePr>
        <p:xfrm>
          <a:off x="457200" y="686518"/>
          <a:ext cx="8592930" cy="19277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3" name="Equation" r:id="rId3" imgW="6070320" imgH="1358640" progId="Equation.DSMT4">
                  <p:embed/>
                </p:oleObj>
              </mc:Choice>
              <mc:Fallback>
                <p:oleObj name="Equation" r:id="rId3" imgW="607032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7200" y="686518"/>
                        <a:ext cx="8592930" cy="19277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45966"/>
              </p:ext>
            </p:extLst>
          </p:nvPr>
        </p:nvGraphicFramePr>
        <p:xfrm>
          <a:off x="577121" y="2763994"/>
          <a:ext cx="7815162" cy="3052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5" imgW="5105160" imgH="1993680" progId="Equation.DSMT4">
                  <p:embed/>
                </p:oleObj>
              </mc:Choice>
              <mc:Fallback>
                <p:oleObj name="Equation" r:id="rId5" imgW="5105160" imgH="1993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7121" y="2763994"/>
                        <a:ext cx="7815162" cy="3052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5833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for spherical atom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4669426"/>
              </p:ext>
            </p:extLst>
          </p:nvPr>
        </p:nvGraphicFramePr>
        <p:xfrm>
          <a:off x="579438" y="686518"/>
          <a:ext cx="8107362" cy="1497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1" name="Equation" r:id="rId3" imgW="5727600" imgH="1054080" progId="Equation.DSMT4">
                  <p:embed/>
                </p:oleObj>
              </mc:Choice>
              <mc:Fallback>
                <p:oleObj name="Equation" r:id="rId3" imgW="572760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438" y="686518"/>
                        <a:ext cx="8107362" cy="1497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168400"/>
              </p:ext>
            </p:extLst>
          </p:nvPr>
        </p:nvGraphicFramePr>
        <p:xfrm>
          <a:off x="627063" y="2183531"/>
          <a:ext cx="6443350" cy="2762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2" name="Equation" r:id="rId5" imgW="4533840" imgH="1942920" progId="Equation.DSMT4">
                  <p:embed/>
                </p:oleObj>
              </mc:Choice>
              <mc:Fallback>
                <p:oleObj name="Equation" r:id="rId5" imgW="4533840" imgH="19429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27063" y="2183531"/>
                        <a:ext cx="6443350" cy="2762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95169326"/>
              </p:ext>
            </p:extLst>
          </p:nvPr>
        </p:nvGraphicFramePr>
        <p:xfrm>
          <a:off x="627063" y="5000205"/>
          <a:ext cx="6443350" cy="1302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3" name="Equation" r:id="rId7" imgW="4838400" imgH="977760" progId="Equation.DSMT4">
                  <p:embed/>
                </p:oleObj>
              </mc:Choice>
              <mc:Fallback>
                <p:oleObj name="Equation" r:id="rId7" imgW="48384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27063" y="5000205"/>
                        <a:ext cx="6443350" cy="13022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3227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2/16/2015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752  Spring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77121" y="224853"/>
            <a:ext cx="81096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Kohn-Sham equations for spherical atom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0352428"/>
              </p:ext>
            </p:extLst>
          </p:nvPr>
        </p:nvGraphicFramePr>
        <p:xfrm>
          <a:off x="579438" y="855584"/>
          <a:ext cx="8107362" cy="196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3" imgW="5727600" imgH="1384200" progId="Equation.DSMT4">
                  <p:embed/>
                </p:oleObj>
              </mc:Choice>
              <mc:Fallback>
                <p:oleObj name="Equation" r:id="rId3" imgW="5727600" imgH="1384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79438" y="855584"/>
                        <a:ext cx="8107362" cy="1966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ight Brace 6"/>
          <p:cNvSpPr/>
          <p:nvPr/>
        </p:nvSpPr>
        <p:spPr>
          <a:xfrm rot="5400000">
            <a:off x="4525501" y="1069023"/>
            <a:ext cx="465877" cy="2522720"/>
          </a:xfrm>
          <a:prstGeom prst="rightBrac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2967518"/>
              </p:ext>
            </p:extLst>
          </p:nvPr>
        </p:nvGraphicFramePr>
        <p:xfrm>
          <a:off x="874713" y="2789238"/>
          <a:ext cx="3846512" cy="2122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5" imgW="2209680" imgH="1218960" progId="Equation.DSMT4">
                  <p:embed/>
                </p:oleObj>
              </mc:Choice>
              <mc:Fallback>
                <p:oleObj name="Equation" r:id="rId5" imgW="2209680" imgH="1218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74713" y="2789238"/>
                        <a:ext cx="3846512" cy="21224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04538" y="5561351"/>
            <a:ext cx="7854846" cy="461665"/>
          </a:xfrm>
          <a:prstGeom prst="rect">
            <a:avLst/>
          </a:prstGeom>
          <a:solidFill>
            <a:srgbClr val="00CC00">
              <a:alpha val="30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Notes on numerical integration of differential equations</a:t>
            </a:r>
          </a:p>
        </p:txBody>
      </p:sp>
    </p:spTree>
    <p:extLst>
      <p:ext uri="{BB962C8B-B14F-4D97-AF65-F5344CB8AC3E}">
        <p14:creationId xmlns:p14="http://schemas.microsoft.com/office/powerpoint/2010/main" val="2346188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20332</TotalTime>
  <Words>271</Words>
  <Application>Microsoft Office PowerPoint</Application>
  <PresentationFormat>On-screen Show (4:3)</PresentationFormat>
  <Paragraphs>74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Symbol</vt:lpstr>
      <vt:lpstr>Office Theme</vt:lpstr>
      <vt:lpstr>Equation</vt:lpstr>
      <vt:lpstr>MathType 6.0 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1112</cp:revision>
  <cp:lastPrinted>2015-02-11T17:03:30Z</cp:lastPrinted>
  <dcterms:created xsi:type="dcterms:W3CDTF">2012-01-10T18:32:24Z</dcterms:created>
  <dcterms:modified xsi:type="dcterms:W3CDTF">2015-02-16T16:58:33Z</dcterms:modified>
</cp:coreProperties>
</file>