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08" r:id="rId4"/>
    <p:sldId id="309" r:id="rId5"/>
    <p:sldId id="305" r:id="rId6"/>
    <p:sldId id="301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21" r:id="rId16"/>
    <p:sldId id="318" r:id="rId17"/>
    <p:sldId id="319" r:id="rId18"/>
    <p:sldId id="320" r:id="rId19"/>
    <p:sldId id="322" r:id="rId20"/>
    <p:sldId id="323" r:id="rId21"/>
    <p:sldId id="324" r:id="rId22"/>
    <p:sldId id="325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C86C8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ps.org/prb/abstract/10.1103/PhysRevB.21.2222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aps.org/pr/abstract/10.1103/PhysRev.51.846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8.gi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hyperlink" Target="http://www.jara.org/de/research/jara-hpc/forschung/details/simlab-ai/performance-modeling-for-linear-algebra-in-fleu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hyperlink" Target="http://journals.aps.org/prb/abstract/10.1103/PhysRevB.12.3060" TargetMode="External"/><Relationship Id="rId4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en2k.at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lk.sourceforge.net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xciting-code.org/" TargetMode="Externa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10 in MPM </a:t>
            </a:r>
          </a:p>
          <a:p>
            <a:pPr marL="0" lvl="2" algn="ctr"/>
            <a:r>
              <a:rPr lang="en-US" sz="2800" b="1" dirty="0" smtClean="0">
                <a:solidFill>
                  <a:schemeClr val="folHlink"/>
                </a:solidFill>
              </a:rPr>
              <a:t>Numerical Realizations of Density functional theory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Electronic structure of atoms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Integration of the radial equations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Frozen core approximation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Extension of formalism to multi-center analysis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7321" y="520995"/>
            <a:ext cx="374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811" y="421980"/>
            <a:ext cx="27813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3256" y="1127051"/>
            <a:ext cx="495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1s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3p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3d</a:t>
            </a:r>
            <a:r>
              <a:rPr lang="en-US" sz="2400" i="1" baseline="30000" dirty="0" smtClean="0">
                <a:latin typeface="+mj-lt"/>
              </a:rPr>
              <a:t>10</a:t>
            </a:r>
            <a:r>
              <a:rPr lang="en-US" sz="2400" i="1" dirty="0" smtClean="0">
                <a:latin typeface="+mj-lt"/>
              </a:rPr>
              <a:t>4s</a:t>
            </a:r>
            <a:r>
              <a:rPr lang="en-US" sz="2400" i="1" baseline="30000" dirty="0" smtClean="0">
                <a:latin typeface="+mj-lt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19" b="21405"/>
          <a:stretch/>
        </p:blipFill>
        <p:spPr>
          <a:xfrm>
            <a:off x="513907" y="1498157"/>
            <a:ext cx="5952904" cy="425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4387" y="5750294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1574" y="1828004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core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2585" y="4128980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vale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1619030" y="1309185"/>
            <a:ext cx="265814" cy="10207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33027" y="2920173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dirty="0" smtClean="0">
                <a:latin typeface="+mj-lt"/>
              </a:rPr>
              <a:t> r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/4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66365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733425"/>
            <a:ext cx="7029450" cy="539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5924" y="4915554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7963" y="2967335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4s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0363" y="2024588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4p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9925" y="1911169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3d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7528" y="1404351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3s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9928" y="3343019"/>
            <a:ext cx="60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3p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8562" y="271760"/>
            <a:ext cx="4010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for Copper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01306" y="2427689"/>
            <a:ext cx="143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</a:t>
            </a:r>
            <a:r>
              <a:rPr lang="en-US" sz="2400" i="1" baseline="-25000" dirty="0" err="1" smtClean="0">
                <a:latin typeface="+mj-lt"/>
              </a:rPr>
              <a:t>nl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</p:spTree>
    <p:extLst>
      <p:ext uri="{BB962C8B-B14F-4D97-AF65-F5344CB8AC3E}">
        <p14:creationId xmlns:p14="http://schemas.microsoft.com/office/powerpoint/2010/main" val="31871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647" y="111595"/>
            <a:ext cx="702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Frozen core approximation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321" y="908925"/>
            <a:ext cx="374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3256" y="1514981"/>
            <a:ext cx="495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1s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2p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3s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3p</a:t>
            </a:r>
            <a:r>
              <a:rPr lang="en-US" sz="2400" i="1" baseline="30000" dirty="0" smtClean="0">
                <a:latin typeface="+mj-lt"/>
              </a:rPr>
              <a:t>6</a:t>
            </a:r>
            <a:r>
              <a:rPr lang="en-US" sz="2400" i="1" dirty="0" smtClean="0">
                <a:latin typeface="+mj-lt"/>
              </a:rPr>
              <a:t>3d</a:t>
            </a:r>
            <a:r>
              <a:rPr lang="en-US" sz="2400" i="1" baseline="30000" dirty="0" smtClean="0">
                <a:latin typeface="+mj-lt"/>
              </a:rPr>
              <a:t>10</a:t>
            </a:r>
            <a:r>
              <a:rPr lang="en-US" sz="2400" i="1" dirty="0" smtClean="0">
                <a:latin typeface="+mj-lt"/>
              </a:rPr>
              <a:t>4s</a:t>
            </a:r>
            <a:r>
              <a:rPr lang="en-US" sz="2400" i="1" baseline="30000" dirty="0" smtClean="0">
                <a:latin typeface="+mj-lt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6019" b="21405"/>
          <a:stretch/>
        </p:blipFill>
        <p:spPr>
          <a:xfrm>
            <a:off x="513907" y="1886087"/>
            <a:ext cx="5952904" cy="425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4387" y="6138224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1574" y="2215934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core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2585" y="4516910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vale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1619030" y="1697115"/>
            <a:ext cx="265814" cy="102072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33027" y="3308103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dirty="0" smtClean="0">
                <a:latin typeface="+mj-lt"/>
              </a:rPr>
              <a:t> r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/4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37121"/>
              </p:ext>
            </p:extLst>
          </p:nvPr>
        </p:nvGraphicFramePr>
        <p:xfrm>
          <a:off x="3898920" y="500373"/>
          <a:ext cx="5016041" cy="85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3784320" imgH="647640" progId="Equation.DSMT4">
                  <p:embed/>
                </p:oleObj>
              </mc:Choice>
              <mc:Fallback>
                <p:oleObj name="Equation" r:id="rId4" imgW="37843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98920" y="500373"/>
                        <a:ext cx="5016041" cy="85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15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PHY 752  Spring 2015 -- Lecture 15b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360218"/>
            <a:ext cx="800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Systematic study of frozen core approximation in DFT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16" y="1080652"/>
            <a:ext cx="8206784" cy="3948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461942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http://journals.aps.org/prb/abstract/10.1103/PhysRevB.21.2222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6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66355"/>
              </p:ext>
            </p:extLst>
          </p:nvPr>
        </p:nvGraphicFramePr>
        <p:xfrm>
          <a:off x="457200" y="1398732"/>
          <a:ext cx="8805514" cy="370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3" imgW="5295600" imgH="2222280" progId="Equation.DSMT4">
                  <p:embed/>
                </p:oleObj>
              </mc:Choice>
              <mc:Fallback>
                <p:oleObj name="Equation" r:id="rId3" imgW="529560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398732"/>
                        <a:ext cx="8805514" cy="3700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60218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Variational</a:t>
            </a:r>
            <a:r>
              <a:rPr lang="en-US" sz="2400" dirty="0" smtClean="0">
                <a:latin typeface="+mj-lt"/>
              </a:rPr>
              <a:t> relations for DFT in </a:t>
            </a:r>
            <a:r>
              <a:rPr lang="en-US" sz="2400" dirty="0" err="1" smtClean="0">
                <a:latin typeface="+mj-lt"/>
              </a:rPr>
              <a:t>frozencore</a:t>
            </a:r>
            <a:r>
              <a:rPr lang="en-US" sz="2400" dirty="0" smtClean="0">
                <a:latin typeface="+mj-lt"/>
              </a:rPr>
              <a:t> approximation (Kohn-Sham formulation)</a:t>
            </a:r>
          </a:p>
        </p:txBody>
      </p:sp>
    </p:spTree>
    <p:extLst>
      <p:ext uri="{BB962C8B-B14F-4D97-AF65-F5344CB8AC3E}">
        <p14:creationId xmlns:p14="http://schemas.microsoft.com/office/powerpoint/2010/main" val="39757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063091"/>
              </p:ext>
            </p:extLst>
          </p:nvPr>
        </p:nvGraphicFramePr>
        <p:xfrm>
          <a:off x="1154113" y="1450542"/>
          <a:ext cx="4865687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3" imgW="2946240" imgH="1612800" progId="Equation.DSMT4">
                  <p:embed/>
                </p:oleObj>
              </mc:Choice>
              <mc:Fallback>
                <p:oleObj name="Equation" r:id="rId3" imgW="294624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3" y="1450542"/>
                        <a:ext cx="4865687" cy="266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84909"/>
            <a:ext cx="7730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solution to Kohn-Sham equations for single particle orbitals: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910362"/>
              </p:ext>
            </p:extLst>
          </p:nvPr>
        </p:nvGraphicFramePr>
        <p:xfrm>
          <a:off x="1284865" y="4370538"/>
          <a:ext cx="7401935" cy="173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5" imgW="4394160" imgH="1028520" progId="Equation.DSMT4">
                  <p:embed/>
                </p:oleObj>
              </mc:Choice>
              <mc:Fallback>
                <p:oleObj name="Equation" r:id="rId5" imgW="439416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4865" y="4370538"/>
                        <a:ext cx="7401935" cy="1732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2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945" y="180109"/>
            <a:ext cx="856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Practical solution of Kohn-Sham equations in solids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2" y="641774"/>
            <a:ext cx="5371234" cy="56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18655"/>
            <a:ext cx="78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Muffin tin potential construction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45" y="928254"/>
            <a:ext cx="7175291" cy="3145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613564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http://journals.aps.org/pr/abstract/10.1103/PhysRev.51.846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36" y="5430982"/>
            <a:ext cx="811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Augmented Plane Wave (APW) approximation</a:t>
            </a:r>
          </a:p>
        </p:txBody>
      </p:sp>
    </p:spTree>
    <p:extLst>
      <p:ext uri="{BB962C8B-B14F-4D97-AF65-F5344CB8AC3E}">
        <p14:creationId xmlns:p14="http://schemas.microsoft.com/office/powerpoint/2010/main" val="2556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13314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458182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18655"/>
            <a:ext cx="78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Muffin tin potential construction</a:t>
            </a:r>
          </a:p>
        </p:txBody>
      </p:sp>
      <p:pic>
        <p:nvPicPr>
          <p:cNvPr id="8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86" y="3342680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68" y="3433329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Volume of a 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386" y="1458182"/>
            <a:ext cx="1771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072394"/>
              </p:ext>
            </p:extLst>
          </p:nvPr>
        </p:nvGraphicFramePr>
        <p:xfrm>
          <a:off x="4858031" y="2980228"/>
          <a:ext cx="1477392" cy="49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4" imgW="863280" imgH="291960" progId="Equation.DSMT4">
                  <p:embed/>
                </p:oleObj>
              </mc:Choice>
              <mc:Fallback>
                <p:oleObj name="Equation" r:id="rId4" imgW="8632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8031" y="2980228"/>
                        <a:ext cx="1477392" cy="49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887113"/>
              </p:ext>
            </p:extLst>
          </p:nvPr>
        </p:nvGraphicFramePr>
        <p:xfrm>
          <a:off x="4759036" y="1665904"/>
          <a:ext cx="31527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6" imgW="1841400" imgH="317160" progId="Equation.DSMT4">
                  <p:embed/>
                </p:oleObj>
              </mc:Choice>
              <mc:Fallback>
                <p:oleObj name="Equation" r:id="rId6" imgW="1841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59036" y="1665904"/>
                        <a:ext cx="31527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4142509" y="1936573"/>
            <a:ext cx="616527" cy="4217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http://www.jara.org/uploads/RTEmagicC_SLai_Tins_321_04.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13" y="373581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3236" y="5915891"/>
            <a:ext cx="8201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  <a:hlinkClick r:id="rId9"/>
              </a:rPr>
              <a:t>http://www.jara.org/de/research/jara-hpc/forschung/details/simlab-ai/performance-modeling-for-linear-algebra-in-fleur/</a:t>
            </a:r>
            <a:endParaRPr lang="en-US" sz="1200" dirty="0" smtClean="0">
              <a:latin typeface="+mj-lt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4764" y="3258407"/>
            <a:ext cx="1974272" cy="842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09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7927"/>
            <a:ext cx="725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Muffin tin model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609340"/>
              </p:ext>
            </p:extLst>
          </p:nvPr>
        </p:nvGraphicFramePr>
        <p:xfrm>
          <a:off x="1331912" y="1133331"/>
          <a:ext cx="64801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Equation" r:id="rId3" imgW="3784320" imgH="698400" progId="Equation.DSMT4">
                  <p:embed/>
                </p:oleObj>
              </mc:Choice>
              <mc:Fallback>
                <p:oleObj name="Equation" r:id="rId3" imgW="37843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912" y="1133331"/>
                        <a:ext cx="6480175" cy="119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7418" y="3158836"/>
            <a:ext cx="7869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Problems with APW and KKR Green’s function schemes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Difficult numerically to find Kohn-Sham energies </a:t>
            </a:r>
            <a:r>
              <a:rPr lang="en-US" sz="2400" dirty="0" err="1" smtClean="0">
                <a:latin typeface="Symbol" panose="05050102010706020507" pitchFamily="18" charset="2"/>
              </a:rPr>
              <a:t>e</a:t>
            </a:r>
            <a:r>
              <a:rPr lang="en-US" sz="2400" baseline="-25000" dirty="0" err="1" smtClean="0"/>
              <a:t>i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Potential form unrealistic especially for covalent materials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Linearized equations – O. K. Andersen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667" y="5680922"/>
            <a:ext cx="880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5"/>
              </a:rPr>
              <a:t>http://journals.aps.org/prb/abstract/10.1103/PhysRevB.12.3060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1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842"/>
            <a:ext cx="9199848" cy="52827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95" y="5008472"/>
            <a:ext cx="8620657" cy="19311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8624" y="5865761"/>
            <a:ext cx="866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Take-home exam scheduled for the week of March 2</a:t>
            </a:r>
            <a:r>
              <a:rPr lang="en-US" sz="2400" baseline="30000" dirty="0" smtClean="0">
                <a:latin typeface="+mj-lt"/>
              </a:rPr>
              <a:t>nd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544"/>
            <a:ext cx="8204729" cy="56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000" y="304800"/>
            <a:ext cx="767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Modern software based on LAPW method --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4662"/>
            <a:ext cx="7955684" cy="2945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733" y="899731"/>
            <a:ext cx="836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http://www.wien2k.at/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77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84939"/>
            <a:ext cx="8240183" cy="1862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333" y="270933"/>
            <a:ext cx="824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3"/>
              </a:rPr>
              <a:t>http://elk.sourceforge.net/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583" y="2957911"/>
            <a:ext cx="4495800" cy="3287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33" y="3099787"/>
            <a:ext cx="362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5"/>
              </a:rPr>
              <a:t>http://exciting-code.org/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93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94" y="359764"/>
            <a:ext cx="7907411" cy="56198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4947" y="1424065"/>
            <a:ext cx="2329721" cy="22485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73792"/>
            <a:ext cx="88868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121" y="224853"/>
            <a:ext cx="810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Kohn-Sham equations for spherical atom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54547"/>
              </p:ext>
            </p:extLst>
          </p:nvPr>
        </p:nvGraphicFramePr>
        <p:xfrm>
          <a:off x="518319" y="843915"/>
          <a:ext cx="8107362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3" imgW="5727600" imgH="1054080" progId="Equation.DSMT4">
                  <p:embed/>
                </p:oleObj>
              </mc:Choice>
              <mc:Fallback>
                <p:oleObj name="Equation" r:id="rId3" imgW="572760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319" y="843915"/>
                        <a:ext cx="8107362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317447"/>
              </p:ext>
            </p:extLst>
          </p:nvPr>
        </p:nvGraphicFramePr>
        <p:xfrm>
          <a:off x="731994" y="2498325"/>
          <a:ext cx="6443350" cy="276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5" imgW="4533840" imgH="1942920" progId="Equation.DSMT4">
                  <p:embed/>
                </p:oleObj>
              </mc:Choice>
              <mc:Fallback>
                <p:oleObj name="Equation" r:id="rId5" imgW="4533840" imgH="1942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994" y="2498325"/>
                        <a:ext cx="6443350" cy="276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2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4577" y="374754"/>
            <a:ext cx="788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Self-consistent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056289"/>
              </p:ext>
            </p:extLst>
          </p:nvPr>
        </p:nvGraphicFramePr>
        <p:xfrm>
          <a:off x="876820" y="930243"/>
          <a:ext cx="2333754" cy="388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0" name="Equation" r:id="rId3" imgW="1371600" imgH="228600" progId="Equation.DSMT4">
                  <p:embed/>
                </p:oleObj>
              </mc:Choice>
              <mc:Fallback>
                <p:oleObj name="Equation" r:id="rId3" imgW="137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820" y="930243"/>
                        <a:ext cx="2333754" cy="3889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61933"/>
              </p:ext>
            </p:extLst>
          </p:nvPr>
        </p:nvGraphicFramePr>
        <p:xfrm>
          <a:off x="876820" y="1502507"/>
          <a:ext cx="2421016" cy="1438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1" name="Equation" r:id="rId5" imgW="1688760" imgH="1002960" progId="Equation.DSMT4">
                  <p:embed/>
                </p:oleObj>
              </mc:Choice>
              <mc:Fallback>
                <p:oleObj name="Equation" r:id="rId5" imgW="16887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6820" y="1502507"/>
                        <a:ext cx="2421016" cy="143804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12538"/>
              </p:ext>
            </p:extLst>
          </p:nvPr>
        </p:nvGraphicFramePr>
        <p:xfrm>
          <a:off x="644577" y="3228858"/>
          <a:ext cx="8243887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" name="Equation" r:id="rId7" imgW="4991040" imgH="672840" progId="Equation.DSMT4">
                  <p:embed/>
                </p:oleObj>
              </mc:Choice>
              <mc:Fallback>
                <p:oleObj name="Equation" r:id="rId7" imgW="49910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77" y="3228858"/>
                        <a:ext cx="8243887" cy="1112837"/>
                      </a:xfrm>
                      <a:prstGeom prst="rect">
                        <a:avLst/>
                      </a:prstGeom>
                      <a:solidFill>
                        <a:srgbClr val="EC86C8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085001"/>
              </p:ext>
            </p:extLst>
          </p:nvPr>
        </p:nvGraphicFramePr>
        <p:xfrm>
          <a:off x="759070" y="4341695"/>
          <a:ext cx="4513263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" name="Equation" r:id="rId9" imgW="3149280" imgH="952200" progId="Equation.DSMT4">
                  <p:embed/>
                </p:oleObj>
              </mc:Choice>
              <mc:Fallback>
                <p:oleObj name="Equation" r:id="rId9" imgW="31492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9070" y="4341695"/>
                        <a:ext cx="4513263" cy="13652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rved Right Arrow 9"/>
          <p:cNvSpPr/>
          <p:nvPr/>
        </p:nvSpPr>
        <p:spPr>
          <a:xfrm rot="10800000" flipH="1">
            <a:off x="110358" y="3785275"/>
            <a:ext cx="648711" cy="2466075"/>
          </a:xfrm>
          <a:prstGeom prst="curved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798825"/>
              </p:ext>
            </p:extLst>
          </p:nvPr>
        </p:nvGraphicFramePr>
        <p:xfrm>
          <a:off x="876820" y="5855787"/>
          <a:ext cx="2024817" cy="485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4" name="Equation" r:id="rId11" imgW="952200" imgH="228600" progId="Equation.DSMT4">
                  <p:embed/>
                </p:oleObj>
              </mc:Choice>
              <mc:Fallback>
                <p:oleObj name="Equation" r:id="rId11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76820" y="5855787"/>
                        <a:ext cx="2024817" cy="485956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47338" y="-39384"/>
            <a:ext cx="810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Numerical methods for solving the Kohn-Sham equations</a:t>
            </a:r>
          </a:p>
        </p:txBody>
      </p:sp>
    </p:spTree>
    <p:extLst>
      <p:ext uri="{BB962C8B-B14F-4D97-AF65-F5344CB8AC3E}">
        <p14:creationId xmlns:p14="http://schemas.microsoft.com/office/powerpoint/2010/main" val="34422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9783" y="2549601"/>
            <a:ext cx="794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carbon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166" y="289889"/>
            <a:ext cx="2700572" cy="3633144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040310"/>
              </p:ext>
            </p:extLst>
          </p:nvPr>
        </p:nvGraphicFramePr>
        <p:xfrm>
          <a:off x="527895" y="2780434"/>
          <a:ext cx="7548563" cy="320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Equation" r:id="rId4" imgW="4063680" imgH="1726920" progId="Equation.DSMT4">
                  <p:embed/>
                </p:oleObj>
              </mc:Choice>
              <mc:Fallback>
                <p:oleObj name="Equation" r:id="rId4" imgW="406368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895" y="2780434"/>
                        <a:ext cx="7548563" cy="320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975015"/>
              </p:ext>
            </p:extLst>
          </p:nvPr>
        </p:nvGraphicFramePr>
        <p:xfrm>
          <a:off x="457199" y="223009"/>
          <a:ext cx="4450575" cy="195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6" name="Equation" r:id="rId6" imgW="2971800" imgH="1307880" progId="Equation.DSMT4">
                  <p:embed/>
                </p:oleObj>
              </mc:Choice>
              <mc:Fallback>
                <p:oleObj name="Equation" r:id="rId6" imgW="297180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199" y="223009"/>
                        <a:ext cx="4450575" cy="1959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456" y="149902"/>
            <a:ext cx="679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for carbon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942" y="727179"/>
            <a:ext cx="6057900" cy="4324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7325" y="5351489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74554" y="2427689"/>
            <a:ext cx="143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P</a:t>
            </a:r>
            <a:r>
              <a:rPr lang="en-US" sz="2400" i="1" baseline="-25000" dirty="0" err="1" smtClean="0">
                <a:latin typeface="+mj-lt"/>
              </a:rPr>
              <a:t>nl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7637" y="1552353"/>
            <a:ext cx="5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1s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7890" y="3540641"/>
            <a:ext cx="5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2s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2921" y="2147768"/>
            <a:ext cx="58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2p</a:t>
            </a:r>
          </a:p>
        </p:txBody>
      </p:sp>
    </p:spTree>
    <p:extLst>
      <p:ext uri="{BB962C8B-B14F-4D97-AF65-F5344CB8AC3E}">
        <p14:creationId xmlns:p14="http://schemas.microsoft.com/office/powerpoint/2010/main" val="168576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300162"/>
            <a:ext cx="7077075" cy="4257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5005" y="2264735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core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9759" y="3926961"/>
            <a:ext cx="1499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n</a:t>
            </a:r>
            <a:r>
              <a:rPr lang="en-US" sz="2400" i="1" baseline="-25000" dirty="0" err="1" smtClean="0">
                <a:latin typeface="+mj-lt"/>
              </a:rPr>
              <a:t>val</a:t>
            </a:r>
            <a:r>
              <a:rPr lang="en-US" sz="2400" i="1" dirty="0" smtClean="0">
                <a:latin typeface="+mj-lt"/>
              </a:rPr>
              <a:t>(r)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7325" y="5351489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 (Bohr)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04285" y="2920173"/>
            <a:ext cx="1708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n</a:t>
            </a:r>
            <a:r>
              <a:rPr lang="en-US" sz="2400" i="1" dirty="0" smtClean="0">
                <a:latin typeface="+mj-lt"/>
              </a:rPr>
              <a:t> r</a:t>
            </a:r>
            <a:r>
              <a:rPr lang="en-US" sz="2400" i="1" baseline="30000" dirty="0" smtClean="0">
                <a:latin typeface="+mj-lt"/>
              </a:rPr>
              <a:t>2</a:t>
            </a:r>
            <a:r>
              <a:rPr lang="en-US" sz="2400" i="1" dirty="0" smtClean="0">
                <a:latin typeface="+mj-lt"/>
              </a:rPr>
              <a:t>/4</a:t>
            </a:r>
            <a:r>
              <a:rPr lang="en-US" sz="2400" i="1" dirty="0" smtClean="0">
                <a:latin typeface="Symbol" panose="05050102010706020507" pitchFamily="18" charset="2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574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20701</TotalTime>
  <Words>460</Words>
  <Application>Microsoft Office PowerPoint</Application>
  <PresentationFormat>On-screen Show (4:3)</PresentationFormat>
  <Paragraphs>135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1157</cp:revision>
  <cp:lastPrinted>2015-02-11T17:03:30Z</cp:lastPrinted>
  <dcterms:created xsi:type="dcterms:W3CDTF">2012-01-10T18:32:24Z</dcterms:created>
  <dcterms:modified xsi:type="dcterms:W3CDTF">2015-02-18T16:52:37Z</dcterms:modified>
</cp:coreProperties>
</file>