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00"/>
    <a:srgbClr val="EC86C8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>
        <p:scale>
          <a:sx n="54" d="100"/>
          <a:sy n="54" d="100"/>
        </p:scale>
        <p:origin x="123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62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hyperlink" Target="http://www.fftw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10 in MPM </a:t>
            </a: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Ingredients of electronic structure calculations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Plane wave basis sets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Evaluation of matrix elements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Construction of </a:t>
            </a:r>
            <a:r>
              <a:rPr lang="en-US" sz="2800" b="1" dirty="0" err="1" smtClean="0">
                <a:solidFill>
                  <a:schemeClr val="folHlink"/>
                </a:solidFill>
              </a:rPr>
              <a:t>pseudopotentials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7170" name="Picture 2" descr="http://i54.photobucket.com/albums/g93/skyedugger/SPHE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001"/>
            <a:ext cx="39147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data:image/jpeg;base64,/9j/4AAQSkZJRgABAQAAAQABAAD/2wCEAAkGBxQSEhUUExQWFhQXGSAbGRcYGSAfIRwfHR4fHCAkIh0gHSogHyAmHx0dITEiJSosLi4uHCAzODMsNygtLisBCgoKDA0MFAwPDisZFBksLCwsKyssKywsLCsrLDcsKysrLCwrKywrKysrLCsrKywsLCwsKysrKysrLCsrKysrK//AABEIAOYA2wMBIgACEQEDEQH/xAAbAAACAwEBAQAAAAAAAAAAAAAABQMEBgIBB//EAEkQAAIBAgQEAwUFAwoDCAMBAAECAwQRAAUSIQYTMUEiUWEUIzJicTNCUnKBQ4KRFSRTc4OSobGzwTRjwhZEVGR0orLRo9LwB//EABQBAQAAAAAAAAAAAAAAAAAAAAD/xAAUEQEAAAAAAAAAAAAAAAAAAAAA/9oADAMBAAIRAxEAPwD7jgwYMAYMGDAGDBgwBgwY8Y23PTAe4MJKvimnQNoLzleqwIZCLdiVGkH0JGK2X5pUVi6oWghTofFzZB9VUhEb0JbAaNmAFybAd8I5OLKYuYoX58wF+XDZjb1Nwo+pIwizigMB11UkdYhN1jnfQ3XYKn2Tny8Kn1OCuzuGo5URowhsChqwIVQ9gjbsWFuiem+Aa5hPmTgGKKGJb7qz6pdPy7coN9SwwpnzGhjNq6adJrXtUSFW62ugiIS9za6b7jFw8OVQj/45rdeXvotbpzNXOt31a/8A6xUy7PIIBKi0es2Jd6UCZZD0IZ7A6t9w/mdzgLVM1aWU0mow339ttYr/AMsp72/rJ64YzcQmnUtWQmFV+KVTzIx+os4H5lGEuUZaZ/HSyx0iXuUpn5h69GU+6Q+dkJ9cc1dP7EyyVPKrHv4Gd7TX+SNiULf1ej6YDYZdmcNQuqGVJF80YH/Lpi3jCZhmUNVKAKcQykDTPUkwNuOiabSPbbYED1w6psvq4EBFWstt2EyWFutldTqUAbXbXgNDgxmMv4wVyyyRONPWWEGaLy2dBf63Ath7Q5jFMuqKRJB5qwNv4dMBawYMGAMGDBgDBgwYAwYMGAMGDHhOA9wYUVHEcCkqjNM420QqXN/W3hX94jCmp4in16HRaJdrSVA1hr+RRuWp3tZnv6HAawnCmbiOAErGWmcbaYVL7+RI8K/vEYXZpw3BJETVVMzjY62lCKu9xZABHb8ytfvfFOkzueOyU8JrYgDZ4kENgASBqYiJ79Lpbr0wE44hmkflsEoiTYe0As7flsRET5WdvUY5z3h+Kyy1FY90JIM7IYjfs0NlRgO1rEeeCnqnrrxTTJBceKmVPeeoJlFiNuqpbrY98VqjI6ShdXhn5UwXSqSXn1AeUZvIO/2ZX9cBLDxLUIlko2mRQAJYVZI/7jjmWHXwB9uhOCHLEzBxK9QgdD0pQY5F+V5D736iydOmOm4krAoLUZjUkjnsCygC1mMK+9APkbW7nEkeQU9baaaf2kgEAxkRqtwQQNHj79GY4ChEqUDsKd0qpPvIyl6g37GZAdu3vB9WxaqOIJZbxzRJRK1heqXXqv2Gk8r+Lk/LiKGrNGOVROKtV29nVAWX05yAIv8AaC5t1xNPnczsY57UKE2vIusuDt4ZPsFv5HUfTARTcFU0aCQ1DgKS/jdTBc/8ggRBe4AAPriSDiWoUaY6X2pVG0tODGnp4ZOosb+7L9D6DBJwdRwKswmaJkuwld1ZbtYk6GHKF7fdVfS2PY+JKuzcumNWqi4miBiU7j7shu2294ywNj9MBAlDHmEgaadElWxEcAaKUejO9pSPoEBx77MmWsRDNHI7XJjmUvM3f7SMGQj1ZW6DfEiU0eYkLUzqxU6hTohiZe4vr99fbqpUHyx7LSR5eSKaoCMx1ch05pbubBLTX36ksB5YDms4gmkXRNTCljYbyVK81fXwp4R9ZGXttjiHgymMYkWpdlUlwS6tAP7G3KCjyFiPPE8nENYQuulNMrXvMymYDew93GdS3FjdrAd8c0vCdFUK0olMzsQxlVlADLe3gUCPa/3lJ874D2DiadfDFAKxVB95S+BRboPeHR2t4HY37DFX2WKulU1EqQSggiOINDNt2aVwJGW/4QoPri4M7mjcRwsK8AgEIulk6XLSj3O3lZT9cVayrNVeKvIpEJtymQXbt9uwMe/kgDC/XAM8wlko7fztWBO0VQupj6I0YDn9Vc4loeJWKBqimngB6MV1qfXw3ZR38art1tir/wBnoaMNPT1Hs9wNTSESIwAFrlzr6D7rjEKcT1ZB0UZmUWHPS6ob3uRG9pDb5dQPY4DUUNdHMuqKRJF81YH/ACxZxiqDK6arl5stRrqQPhivTlb/ACbTH99iPQYt19XJRkKtUJidxBKhaU/laIarerI3qcBqsGEFNxGwVTVU01PcXuQJFH1aMtp/eAw3o62OZdUTq6+akEf4YCxgwYMBkaXiiSpflxiOmJJCmoBLOASLogsrdPxkjuoxazHheOWNvaaid++oyBFWxvsigJa46MG9b4mySkSWneKZFdRNMCrAEfasR19CDhFS8Pu09QwImEMuhIKks6BeWjjQTcobuRchug6WwE9Hn8kR5UEftsajZqZBHpA8ySIWO1vAwPTw4t0FfLXAgSxQL0aNVLTD8wkAC/qjehOPZuLhHItO1PIlQQCEZkVLEkA83VoINjZR4tj4dsdVvD8tWVapdItJuopwQ49OefEB56Av1wFCr4WpKTTKs3KdL6TMwkQkm/2bbA3/AKPSf02x2OLagJc0bslwPaAGWO34jGVM4F9vgI6eK1yPWy7+Ti014plJJ1VDBZhfsJm2Ydgpt9cT0vGInYR08L8wi9p/cj9NV2f6orD1wHQygV6K89Qssd7qlOAqXG48d2kuPMMv0xTlgjy0n2eZLudRgkUyO1/wsgM394OB6DFmXhFpnaWWdopGUg+ye6G4tdm3aQjsW29MRCf+S1s6QvGT8UQCSt9Yybyt6qbnsuAJOKp7qr0/seobS1PiS/kOWbX9HZDuNj0xNPwVBUEyTySSu6ga0IjFtjsqABhcD49fl0OJKXiNqvUlLENtmNR4CP7H7Qj8wUHscVf+wwKt/OJFZiGMaDTBcX25ANipvvc3NhvgOVzd6VhBCVrQLARxIFkQfMy+4H73L79cdxZ1LUuYXZKMm4Mcq6pWHylvdH93mDcY6PEAoiIZYkNunsg1H9YB40H01D1GO0q3zGMiNIFhPXm2lf8AWIHSjfmJI7rtgODwXTQaZUkeJ47kSOVZQSbklGGhd/wBfQjEcPFNRZhHTGrCj7aC6J/CQ+Lbe8Rk7+gx2vBQjKNHM8joNlqvfR9SbhSRyzvYFLWAGxtj2bjRYS0c0LM6jf2f3qdbeJgBy/3wB13sCcBFFTJmdufOhCkNyIlKMnfxM45wPqojxLJliZcGeCoSJWNyk41Bj1sHFpSxvtcv6DBUZc2ZKrOYY4/utERJKPyzDwxn8t/riSDht6aRpoHWUnciquzW8ln3dR6EMPpgKz8XVGlSaR4Vb9vIGaMeR0KOcAevjVB1uRiSPhSmq7zyy+0M621xEIltugQ+LoPjLf7YG47jF1MUmsNpJBUxX9ai/LA+pDdrX2x6OGzUvz3kWDUOlGxUtcEeObrJ1uLKOg64ArK2Sg0xrNHOLWWBltMfy8pbEfWMDzYdcRVHEUrty5Y/YVb71QuvUD2BUmFTvbxuT18OLNHl8tAh0CGaIbszWilPq0nwSH1On64iTjeOa0cUTa2/p/dR+Wzm4k/s9WA6pOB6dNMkMkqyKSyyBlYXa17RlTEAbfdUd7Wvjk8RzxycpUWuYdfZvCy2/HrblA/2gO+y45HBAcOXmaMvb3dN7uIWN/s7kPfodXUdhi1JWS0EY5iQPAuwMREJH9mx0E/lYegwCx3TMCI6t1gIO1PpKS3/AK5wL/WG35jhpHw/7IHemn5QJ1OJgHQnuS5Ik/i5A8sU24iStPIjiQXt/wAYum/fwwtZ3t5+Eeu2Ok4GVQhFRIzoSQJLPCCfKA+FQLbaSCN98BwvF85VilI0qqbc+MkxfUeHmuB8iMNxud7GW5PT1UhnaoDz2sfZyYdH1VTzCf6wn6DFzMeI3ogDVohX8cLXP15THX+il8RVtC9fZuQkCfdmkAM1j3QKfd+YLMT5rgJ6+SajXUaqN4+mmoFmJ7BXjG59NDHCeT//AE2JDplpp0cdVsv6dSDYix3AO+4B2w44My6PkRTtqlmZftpTrci5t4j02tsth6YStkMVS8krC5aWQf3ZGT/pwDShq54ZqsCHmxCa/uz7xdUcbfCbBhuehv6HFjh3MY5amrMbBgeUxFiCDpKkMpAZT4BsQDuMWqEaaypX8SRSf/NP+gYo12UpLXlmurGnXRIjFXBSRr2I7eNdjcHywFqamVq1w6qySUyjSwBB0SNe4O37QYWZ3lk0Bgjop2iWWQoVY61UBHfwagWS+jTtsL/DgqJKmnq4mkBqU5Uiho1CyWvG3iW+lyAD8Fib/Di3mOaRTCneJwwSpQMOhXUGSzKbMp8Y2IHXAV6F6encGphMUx2E0zGUG/4ZzfTe9graD6Ys12ZwVS6I4DVi/UKOWD581rLcfIScM+IKcSUs6H70Tj/2nCnLcoIgikpJORqRW5RGqE3ANuXcFP3Cv0OAqDJa8L4agKlwfZ9TMbW3UVLDWN++k26Yny6spKU++j9llPV5zcvbynJIfpexa/oMVZeI6hneOQLSRxvoaoAMqkgAmxsBFsRvILb/AMXVNw/TsA8n85JGzzESdfwg+BQflAwFHMJ46y3JpmnI+Gc3hC+qym0hv5xgjpis2SVwA5lRz03vCrGI2vcDnDxPYbeLTq7nHdayUzaKOdhIP+6hWmX6aQbxDbYhlUeRxxPndUSoqEFBGQLybTXJ6jWPBFbzcEHtgLuX5vR040Mq0bWuUlUJfzIf4ZD5lWb164grlWqbXT0za+1SxMFvoQOa49NOk+e+GEHDtK41OoqSw+0mPNuD5Xuqg+SgDCyulFK2mlqGZ/8AwrBpv0FvHEOwJOkeWA4kySsFufL7amkXiB5G+9+h0yX2FnIG2GNLn1HCvLOmlKj7KReWf3R8L9eqEjceeF0+d1LFVqE9gQgXcgS3uNwJB7uKx2u4N+2G0PDtK41OgqCw+0lPMJHozX0j0WwwCuqpTUMXpKd4Hb/vJJhud9zGPFLbraRQD548myapBvU/z9NrICIrdP2RPLk338TYkzCT2RtNPUsz9qVw09x5Cx5kflqJKjyxFNndUxAqENBGQLybSk3G41gGOK3m4N8AzTiSkRdDOISu3JkUo3kAIyLt5DTcHtfCw5c8raqKJqME35rEoG6b+zdGv5uEOGtPw9SOuoos5b9rIeYx7izm5Fj0C2A7Wwvr5jStop6hpH/8K4aYkejA8yMfM5KjywHAyqaN9dVH7dY3VwQCu+1oGPLBA+8p1GwxfqOI6J1KSOtzsYJEOs3vtySutuh6Kb2wunzeqZgKlWoIrDxIBKSSBcGUApEAbi7Lva4Iw1peH6N01CNJdW/NY63PkeaSWuO1jt2wCqDLKhmBpNdFH5SnmXFttMFysfY/ED8uJKOkemYSVNO1Q4/7yjGQjzIibxRg/hjBx7XztSsEp6hpX/8ADSAysR6OPGn5pCVxPls1VWorufZYzcGNCGkJUlSDJbSouCPCCe4YYCSuzuhmTS5Sa5tydBd7+XK06wRfuBa+9sJ5KapR4eW8lLBLJy+WziV/EGN11alitp6AsPQYZ5JlkcNfUctbe4h1MSSzNqluWY3Zja25Pli7nljNRg9BKz/3YZP/ANsBRz/KoqeiqnRbyNC4Mjks7XFrF2u1t+l7Yf1cgjjdugRSfpYYzPE2erLCUp0MwZ41MnSIFpFABc/Fcmx0BrX3x5xPlLGjqJKqUysImsi3WJTY2slzqIPdy36YDvhzN70tPHSRGbTEgMhOmJSFF/GR4z6IG362ww4PXVRwuwBZwXJA2Jdi5IvvYk4YVziGByNhHGSLdgqn/wCscZDDopoEtbTEgt9FGAT5pSM2YJy5XidqZrFd1PLkXZkOzD3noR2IvirUZtJBWwmsRUUxSpzkJMZN42Fx8UeysTquo/FhjntSkFVSyyMqKeZEWY2A1KHG/bePEmefb0T9uay/34ZLf4gYAzSYc+idSCjSOuoG4OqJyLH6qMU+OsrjeHm6dMyyQgSrs4HOS+/cWJNjcX3titxLkSw8mWmPIIqIyVAvFdiU1GK4AJL7lSpN97494nzhlpJ0qY+S+glJAdUbFdxZ7eE3HRwPS+AYzSVUIZZF9piII1xgCQX28UfR/qhB+XHfBmYRzUcHLdWKxIrAHdSFAII6g/XDpGuAR3xmMjyOKSmiaxSVAUEsZ0uArsLah1Xb4WuPTAMMjX3lYP8AzF/4wxYTZ9kCiWCOnkemWZn1LESEYqpcXQECxsdWkqT3OOstqaimqapXU1KXjYyIAHF00i8fR9k3KkHyXFquzGKaaheJwwE7BrdReCXZlO6npsQDgOsvqfY10S0ywxg/a063jPqwA1oT1JYEfMcTjiJJrikQ1PUFlIEQI85T4TvsQmojyw8Zbi2Mpw5kSeywPCzQSmJdTR2sxAAu6HwOdupGr1wES8HyNqb2g0xbcw0t1ive51Am7E9Cy8sm5xcoJjRKVlplSMEkzU63U/M6faKT1J8Y7lsQZnxDVUrJFJAsrOGKzR6tAVNOpnjAZ1tqXZdV79Ri1RZctUoeao9pQ/cjOmL6FASW+jk9OgwEo4mhl2pf52e/JsUF/wAUhOhdt7Xv6YVx8JytqYTGi1D7Gk+C5N7sT1PmYxGdzvfcOKnIIB44/wCbOB9pCQmwFhqX4HAH4gbYTDiaoTUsUPtygfbwjQo6bNe4f+y1HY+EYC5lxaiUq9KoS9zNTKW1fM6faX9fH064sjiiCTw0x9qfusNiBf8AGxIRPoxB9MVsvhFaCZanmAfFBFeNV9HW/MPqHsD+HF6Xhun2MachlFg8HuyAOgOnZlH4WBHpgE68KSSFn5potQPuqQ2BJ7uxFmb1VVO53PXFvL45aIFTTI8d7mWnFmPmXjY6ifVWcnyxSqOJZad9AtWjUFLRjS0ZY6RzG+yO5ANirb/CcNhls8+9TLoU/sYCVH0aXZ2/d0D0OA8HFEDi0BaeTccuNTqBG1n1WEf75XCDMsmlVo5bik5kyo0VMxGsO1mMjiwLWubqoIP3jh3wxTJHPWpGioiyoAqiw+wjY/rduuJuJW3pAe9Sv+CSN/04Bhl+XRQKVijVATc2G7HzY9WPqbnFLhSS9HC521LrP7xLf74iqOINdxSpzyOr30xL53ksQ1vJAx+mF/DnDwlpKf2pzMvKS0NtMVtI6pc6/wB8kegwHNBm5epqzSx88lo1D6rRjTGOsm992Oygn6dccVOUmatgSrcT+6lkMem0QsY0ACblvjPxE38hhxw6PHVkAAc/SAPJIo1/2OKWZ5lHFmC6rs60xAjRSzNrkU7KP6vcnYXFyMBe4gAAp0sLNURgD8t3/wCj/DFHjPN40iMI95KzRjlJuSGkUb9lB6XYgXxTzWOoqaijWb+bxmR2CRteTwxMLtIPCvxWst7X+LF7NcvigFNHEior1SFgB8RAZ7serG6A3NztgKfFFPUy0k7TPylKlVhhO5LeFdcvU3JHhUAerY2AGM9xdVIVig1rzZJ4dKX3IWVXY28tKnfGiwCbiKO5pj2FQoN+4dHjI/8AdhRxBk/syRyUzaFWeM8ht47s4TbvH8X3dvTDXjBW9mJWwZZImBbpdZEO9t7efphZxBngEDpUIYJVKuFJur6HV/dyWAY7fDs3pgDPc5VoeXOhgmDxsEc7NplVvBIPC/S9tm8wMaDO4tdPMv4o3H8VOKnGFOHoqlSA3unNiL7gE4gGXzwr/N350RH2MrG4B/BLubAdFcEdrrgIcqyplhikpJOVrRXMLAtEdSgmy3vH+4QPlOIOFc5VEMVQOTJzpQC32ZJlY2WSwBte1jYnyxZ4IzmOWlgjvplWJQ0bbN4RpJAPxLt8QuPXFnJY1cVUbqGUVDgqwuDqCvuDt9/Ad0ZArqgecMLf+6Yf7YX8XZXG8lLJbRKJ1Xmps4DK4623F7bG4/jisuVSU9a3sjAAwA8mUsVIDt4Va5MQ8V9gw36YkzrOVdYklVoJlqISEe3i96oJRx4XFiTtuB1AwDH2mpp/tV9oi/pIltIo+aL7/wBUN/lxxwRWxy0cWhw2kFWAO6kE7MOqn0O+H2MtkmSRywA+KOVJJVEsZ0uNMzixI+IfK1x6YBlXj+e0x/5cw/0v/rHVbkUbuZU1Qzf0kR0k/mHwv+8DhNXVFRT1NOZl9oQCUcyJbOAQvxR/esBuUNz2XGloMwinXVE6uOht1B8iOqn0NjgMXlyzSpHUVsbVUbDUOX8Mf5qcfGRb4hrPWwGNll9fDKmqJ1ZR1sfh9COqkeRtbFHg3/goPyn/ADOKfE+WxPPSFo1JeYo+3xrypG0t+JbgHSbjbAR5vNBUt7iEzzrsJYm5YQ+tQO1+qrq6bqcRZNl81QZo62dpBDJo0J4FYFEkGsizPbXpPQG19ONZHGFACgADoBsB+mFWSbSVhP8AT/5RRYCHiOFY6eNEVVXnwKFUAAXmjGwGHrG2+MhxTnSyrHHTqZmFRD4htGCsqkBpLEdRYhdRHcYaDI2mOqrk5v8AyVBWIfVbkyfvkj0GAWZbm5M1X7LGZ2aceIHTELRRrcy2IO6kWQMfTBmuTNLNSCqkEwMxJiC6YgBFIfhuSxvbdib77C9sNuG1A9psAB7QwAHQWVB/tiDiGvjhqKRpHCreQ79zotYDqTvsBvgGGdWSlm0gALE9gNrWU4gTMIqaCFZGsdChUALM1lGyoLsx+gwl4mrqmWjqGRPZ4hE28gvI4IIsI72jB82JPyjGgyvJoqfdFJcizSOSzt9XO9vToOwwCDh8VFSsrK3s8LTynoDK1nKnzWPdSPvH8uLuR5bHDV1AiH7KIMxJZmYmQksxJZja25Plibh+dIqXXIyonMlYsxAG8rnqfrhXllXNUT1TUwCRs6DnSqb+GNdliNib6rhmIG4NjgL2dV8cVZA0rBVWGUjuSxaNQFUbsbatgCcUcwaoqqimGlqaMNI6k2MpshW+kgqgs+17t6DFrKssWOve5aRxApMkh1MS7uDbso8HwqAPTEmcV8cNbE8j2AgkAXqWLPHYKo8TN4TsATgOKnLIoZaSONN3nLu5JZm0RSG7MbsxvbqcabGYgq5pq2HXDyoxFK6hmu5N41uwHhXZjtcnzt0xp8Ap4tj1UVSB15TkfoCf9secRwrNRTiwYNCxFxcfCSMMqqLWjL+JSP4i2MnkFBKKOGSle6PCuqnlJ0klbHQ+7Rn03X0FycBYNFMtOTTtzYZI/sZWOpQ6/clNzYX+F7/UYt8I5zFPTxKre8WJNSMCrDwjfSdyp7MLg+eIeCs6jmp4YzdJliUGNxpY2AXUoPxLcfEtxjzI8oilo4FkW5jXSrqSrppJXwuLMOnY4DrJsuiqKUJIl+XJIoPRlKyOt1YeJTt1BxSyj2imlqlUGpjEwLXIEovFHYjYLILACxs2xN2ODIqmelWVWVqiFJpLug96pLartGBZ76r3Tff4T1wwyGrjlqal4nDoyxNcHvZ1IPkRpsQdxgIqTNo5q2Ixte8EgZSCGQq8RsymzKfF0IxY40hVqRg6hl5kVwRfbnJf/DFXiLLUkrKU3ZHKyqJIzpYHSrDcdRsfCbg+WK3EstRFSyrOvOjADc6MWYaSGu8fpbdkv+UDAMxl89P/AMO/Nj/oJmNx6JLuRbyYMPUYq8HZvGwkiYmObnzHlPsd5XPh7Pa9iVJAOH9HWJMgeN1dD0ZSCP8AD/LCTJaCOaKdJUVwKqYi46EyFgQeoO/Ub4C5mjWqaT1aQf8A4yf9sSZhkkUraxeOYdJYzpf9T0YfKwI9MIM1pJ6eekKO1RGJW0xOQHHupNhKfiFr2D73+9jQ5bnMUxKglZV+KKQaXX909R5MLqexOAz3C1bPBSR64+dCNXjiHjFnYHVH976pufw4u5jmEU0lE8Tq6+0G9j09xLsR1UjuDYjFvg7/AIRPRpB/CVxihxVlEEk9GzxIS05Vjb4hyZTZrfELjob4C/Jn4dilKhqHHVgbRqfmlsRfzChiPLCzKMl571DVTlxzzeFfDFfQnVer7WHjJG17C+NVFGFAVQFUbAAWA/TCfKqhIxVPIyoonYlmIAACp1J2GA6z+IKkCqAAKiGwAsBZwemGNbWRwqXkdUUd2Nv/AOPpjMZzmslRyRToVQzpaeVSFJBJusezONup0juCcOqHI0RhJKWnmH7SSxt+RR4UH5QPW+AR8OVNROkpgURRvPK3OlB1EayPDFsb7Wu5FiOhxZp8nSKvhN2kk5MzNJIdTHxQj6KNzZVAGGHCpvAT5zT/AOvJhXW5vfMFWnXnyJTuGVWAVC0kfxt0X4egBPpgGPGR/mkgPRii/wAXUY8OdtMStGgkA2MzXEQ+h6yH0TbrdhhTxHlMkiRtUycwmeECJQViUc1b7dZDpuLvt5KMamtlEcTtawRCbfQE4DO8G5Ihp6eaYtNIUDLr+FL7+BPhU7/Fu3mcX8lkWP2uR2CqahyWY2ACqibk7D4cUckzf+bww0yc6RYkDNe0aHSL6pLEXH4Vu3mB1xxwrkodDNUNzX50pCn7NDzGF1Tpfa+prkX2IG2AjoswmqaqoalAVNMac+VW2sGfwxkAvfXsxIHffFvJ8rWOumJZ5HEEd5JDqa7PLe3ZRYDwqAPTE+W1aI1bLKyogntqYgCyxRjqfW+FmWzzVU9U1OTDGzIpldDzPDGDZY2Fh8d9T+fwnAOkN69h2SnW31eR7/6Yw4xm+GaJY6is06jZo0LMxZmIjDkljuT7z/AY0mAMZHhbOliiWGZTEFlkjjkb4G0ysoGrorG3wta/a+NdhHkkav7XEygqKhwVIuCGVJOh6g68BXyWginpQkiA8uSRVPRlKSMoKsN1Nh1BxT4flqKaNwVNRAs0ouv2qe8bqL2lv1uLNvazdcR5BSzU7VIprPFHUODTubW1Kkl45OoPj+Frg9iuL3B+ZLJJWJujrUFuW40uqtHGblT21avELg2NicBLwnWRytVtE4ZfaL3Ha8MVwR1BBvcHcYq1WV6sxkMbtDIadGDp3IkkB1J8LggqNxfyIx5/JYeuqjG7Qy6IXEieodSGQ+Fx4O4v5EHfEJzVoK6P2wKl4GXnLfltZ03N94uvRja5FmOA8zXMpIJ6M1aqqpK4aoU+7IaGQAsCbxksBsbgfiOHnFLg0VQQbjkuQR+UnHOfsP5sdiPaF+hDK6/46sUM8yApDN7K4iVkbVCw1RNcG9lveM+qbeYOAYT5IrHmwsYJiBd47Wb86Hwv+ouOxGEuRZyadqlapbKJzqnQHlAlEbxbkxje928IvbV5tMlz5GWKOVTDKyLpWS1n2v4HHhfzt8Q7gY6yAe+rh/5gf4wQ4DrNnDS0TKQQZiQQbg3hl74vZjlkU4AkUEjdWGzKfNWFmU+oOM9neS8qWnelblMZ/gNzESY5Nyl/CTuLpbc3N+mGkGe6WCVKGBybAk3jc/LJsLnsraW9MAm4WNTBACoFRDzJRp+GVbTONifDJfrvpPqcT5jnEM0lIVcApUHmK/hZPcTfGrWK/rhlwoPcEeU0/wDrSYp8U5fFJPQmSNHPtBF2UHblSG2/a4Bt6DAWP5aefajj5gP7d7rF9VPWX93wm3xDFHhvJVZppJzzpVnexb4QQF3WO5VT67n1xqgLYzeXZrFAJ9beJqmTSigs7kW+FB4j+gwFziA+OkHnUD/BJD/tibMM6jjfljVJMRcRRi7W8z2RfmYgYQ5ytRUS0usezxGfZQfen3UhuWHhj2BFhqO97gjGlocvjgUrEgUdSepJ82Y7sfUknAZnhfLZainBnkKxF5CIIyRe8rk65AdTbnoukeerDahpkjrGVFVFSnQBVAAGp37D8uIOH8xihoKd5HCh1uB3YtdrKo3ZjfoATijTmeqrJtJelj5UQNwDKw1S2t1Ed9+t26fCcBd4rzVEenjF5JTMrCFLFyAGN7EgAXHUkDFLiilnko6mSofQghcrBExG+k21yCzP+UWXz1dcXavKoopKNIl0/wA4LsbksxWGUXZiSzHcbknHPHeYxrTSQXLSygKsSbsdTBen3RvbU1huN8A+oadY40RQFVVAAAsBt5YyvC2emWkhFKnOkZdTOTaJC5LHU9jdhfdVufO2LuYUk0scklU2iJUZhTxk9gT7yQWLflWy+erF/h9VgooAxVFSFNRNgB4Re/YYBTwjlQdWnnPOl50tiQQilXZLpGSQpIXrcn1x3lmaRw89nJLy1MmiNQWd9IWPwqNzbRueg7kYqcLVk89LGtOvLVtTNUSL+J2Y8tDu/X4jZe41dMMeCMsjjgEgGqSVnZpW3ZruxFz+vQWHpgJOESzLUSsuhpah2KkgldIWKxI2v7vth/hPwoP5srXvreR/78jN/vhxgDGW/k1mrKpo5GimtEysN1YFCtnQmzC6HcWYdiManGazCtaCuL8pnjenXUU3ZdDvvo6sPeb6dx5HAV8kzfl1VRDUhYZXaNhYko5MYTwuQBc8s2U+LbEv8kxy1lUHBV7RSJIh0ut1ZDZhva8e4Ox7g4khaGpqpR4JYZaaPyZW0yS39NtQ+mKSwTUla3JDTxGBfds/jVVd9kZvjtrvZzff4ugwHMdVLSVzmpvLG1Og5yJ0CSPvIg6H3guyC21yFGG1UySVNLIpV0eOVAQQQwYI30I8GIafNI5qyExtf3MoYEWZWDRGzKd1bfocU88ykxVNLJSkRu8rhlNzGSYZGuUB2Ylbalsd7m+A54kyc08avStpVZoW9nY+7JMqKNJsTF16L4fl74brnCSq8Tq0U+hvdSWBOx3Ug2dfVSfW2FWf5zqgMcyGGcPGwRjdX0yoxMb9HFhe2zDuBjSZjl0c66JUDDqOxB8wRup9QQcBQyWBKigpxIiurQRkqwv9xT/HCfKqeemnqhB76ISIWidvHYxKBokY72020v5fEMdcMyVFPSU5ANRBy1GkWEsYAtt0Eii3ezbfeOLvD1dHNVVTRsGXTDfsQbOCGB3VhbcGxGAjr83jmNPpJEiVCa43Gl11B13U72PY9D2Jxo6iFXUo6hlYWKsLgj1Bxn+MsuSUU7MLOtRGFkXZ11NY6W6jrif2moptpgaiH+lRfeL+eMbN+ZP7vfALchoJoo3NK4KieYezyfDYTOPA4GpDbz1D0HXHGd8QRc2j52qB0nJZJRY25MoupF1cXIHhJ3IHXbDbhGoWSF2RgymeYgjyMrnHnESgzUNx/wB4P+jLgA1VTU/YqaeL+lkX3h/JGfh+sn904r8G5dHH7Q4F5DPKrSNu7BWsLt/t0xpMZDJc3IE8cEZml9pm76US8jWLyWsPOwu3pgG3EEqrJSMxCqsxJYmwAEMu5J2GIpc1lnBFIg0d6iQEJb5F2aT67L6nFGuykvUUhqnEzGRiEtaNNMbEaU7m9vExJ8rA2xpqttMbnyUn+AwGe4EymNKWmmILytCnjc3IBUeFeyL6LbpvfFqOsjinq5JHVFXlLqY2+6SB6nxdML+Hc1ZqSnipEErLEitKTaJLKL+L77D8K/qVx1w5lINXVyzHnTJKirIwsB7lG8KDwrbURf4rdScBFmFTNVVVMsYenjtKwkYDmNZQptGwOgePq+/y98XM2y2OngURr4nng1MSWZzzU3Zjuxt54kzfMI4a2FpWCqIJbeZYvCAABuzGx2FzhfnTz1JgDqaeB51AF7StYM1yRtEPD03b8uAs8aZ2i09TEl5JeUwZU30BlIu56KN72O57A4llyk8sy1bCQxqWWJbiJNIuLKd3It8T/UBcdZ5QRQ0bRRqERmRTbvrkUEknck33JN8UeKc8aSlqBSqHQROGnbaMeEiyEbyNvbbwjz2tgL9HmEVHRU/Ma1oUCqASzEIDZVHiY/QYVZFQzvQxc9jFCkKnlo3ikstyXkFtIP4U/Vu2L2ZZSlLSVEl2kmEDjmvu3wkACwsi/KoA/XfFfifN1jpJoKdTK6QlGKmyxjTp8T9NXyC7dNgN8A64VpxHRUyDtCn/AMRhrjiGMKoUdAAB9BtjvAGEmYSBK6mJIAeOWMX7t4HH+Cth3jPcWUSSPScxQ6c8qQfnjkUHzBDWsRuMBUzLLCtfG9MRDJJDIXOm6SFWjsHXzsx8S2bbuBbHVPmjNXwpNGYZTDKCDurENGRofowIDG2zC24GK2ZNNRz0pYvUQanQEC8q3Qmxt9ooCXv8e33sXc55NU9EfDLDI7rcbj7JmBBHQgp1G4OAOI8vVqqkdSYpmMiCZANX2ZexuCGXw/CdtsVc3zSSJ6ZapQumoS06/ZsGV03vvG12tZjbcWY9Mc5wk1I9KzEzwJPsbEzLqjkS1gPejxddm2+8cMeIKmKalSRCsic6E3G4PvkBBH6kEHATcZQo9DUBwGXlsf4C4IPUEdiNxiNEqKYDRqqYPwk+9QfKx2lA8ms3q3TFLPckkipp1pWHKaNwaeQnSLqb8t9yn5LFdrDT1w3yDOI6iNdN1cKpaNxZ1uNrr5HsRcHsTgKnA1YklImhgShZWHdSHYWYdVPod8V5spEtdO6u0UqxQlZEO+5mBup8LjYbMD6WxBkWULKkjqzRTJU1CrKmxsJ5LBgdnXfowPpY745gzRqeucVmhdUEYEqX0HS8li1/sidVrEkfNgPc+zGWJYlqlAUTwkVCfZkCRb6wd4j9SV+btjXIwIBBBB3BHfCjicjkoeo58B/TnJjh8leEl6NhHfcwN9kx9AN4yfNdt7lTgF2UZMG50sTtDP7RMC67hrStYOh8Li21z4h2IxBneZzRy0izwMWWclWhGpZPcyiwBIKNuLhthudRAJxb4QzdDzYpPdzGeY8tu/jJOhujgX7dO9sXeIPtqH/1B/0ZcB57BPU/8S3KjP7CJtyP+ZILE7fdSw67tj3g+BUgdUUKonnCqBYACZxsMM6+ujhTXK4RelyepPQAdST2A3OMxw6KiohbQTTwmaY67e9a8z3AUi0flc3brsOuAs8RZosdXSqoMso5h5Udi26WBIvZV3+JrDEeeZfNNTTvVPZRE7CnjJ0iykjW+zSH02X0PXE65bHBVUqxrYaJiSSSzG0YuzG7MfUnEnGeaxxU08ZJaV4ZNMai7EaSLkdlHdjYDANcqjCwRDoBGv8AkMZvK80kkkqlpED6pzedvslAjjXYjeRtvhXbY3YYvQZRJUKvtbDlgC1PGTp6ftGsDJ+WwX0a18d8NuqRzuSqp7RLvsAAraPoANOAq5dlOivLu7SyCn3d+2p/uqPCgspHhFz3Jx3xXXKk1GtmdxMXEUY1O1oZR0vsLsPEbAbXOKdPXS1VZL7KeXHyYwZnU3I1SG8aEWYHfxNttsGBxaTKo4aumVASxEsjyMdTuQFW7Mdz8fToOgAGAq55QTVCxe1MFR5owKZLFbagx5jWvIbKdhZd+htfDPjKaOOkYPYIzIlgOoLqLKo3JtfYC+KHEeaGSamhpdMkqz3Ym/LXTHISGcA+IbHQN9t7Y9zPJgpheZjLO88Y5hFgoDa7IvRF8Pbc9ycBDxJz6mnfXqp6d2RNG3MkDuq+I/s1N+g8XqvTDLiGKOGlWJFVFaSJFQWF9Ui3AHfa5P6nFPivNRIY6eACSQzxhj+zQqwks7Dv4fhFz0vYG+OcyynRLSPI5mneoW7ttZVSRyEXoi+Eep7k4DXYMGDAGKOcUTTRgIwR1ZXRiLgMpuLjuD0O464vYMBj81zYmSmjnTlTJUobXujghkJjf73xbqQGHcWsTJxPlQjkhqKe0cpqE1ddDlgyXdQRdvFbUN9x1tbGkrqGOZCkqBlPY+Y6EHqCOxG4xleI4KmGDR4qiESxOHG8sYSVHOoftFCg+IeLzDdcBLm2cBlSOVDDUJNC2g7hhzUUmNujrZj5EdwMd8Y5KvKkniJjlGl2t8Mmh1bxr0J8I8Qsw8+2JuMBFPQSSXDxgLIrqeysGurDcGwIuDcYpcSyVFPSVCuGqITE2mQC8ibbB1Hxj5138x1bAMjm+oNBOvJnZGCi90k8J3jf735SAw8rb45y3LY6qjpXa6yCGMpIh0uhKKdm/wAwbg9CDhny4aqEXCSxOAR0IPkQf9xjM8KSVFPRwmxqIAttIHvYwCRZR0kUW6fEPm6YA4fzJ6VZlqFLRColvUIOhL6iZEA8AN76luvnpw5Uq9aCLMr03XqCNf8AAizYi4Uq0lNW8bBkNRsR/VR3BHYg3BB3BxQqssaCuQ0mlC8MjNE1+W9njJtb7MnVe6jc9QcBxxRlDU8Bama0fMiJp2+DaVLaD1i37C69du+NBlucpKxjIaOZfiifZh6jezL8ykj9dsJs7zhZaeSJlaKdSjGJ+thIpup6OvzL+tjth/mWWxzqBItypurA2ZT5qw3U+owCrJ6GOaKoSVAy+0ymx89dwQeoI7EbjCzOqGphlo0jlWROedHPuWQ8mXqy/aKBe17NcC7G9x7kFVNSifmK08IqJLyrvIu4JLoANQ9UF/lPXDHNapJXoHjZXRqg2ZTcH3MuAu0GSKj82RjNP/SP930RfhQfTc9ycV8gqkjpWeRgiLLOSzGwA58nfEtXnfjMNOnOmGzWNkjP/Mft+UAt6d8K+EcnVoxNOebIJZSoPwRnmvfQvne51Ndt+ttsBFU1UtVVQcnVBHy5rSuviYXiBKIfh7WZx5+HocW89y2OnoKoRjxNG2p2N3ckWuzHcnf9Og2xPmlYkVZE8jhESnmJZjYC7wjCziSpnqqWQqphpzpF3BEkgLKNl/Zg36t4vQdcA9r85WNhCimWcgWiTsOxc9EX1PXsCdsIeD8n50IlqTrtNMVh6xo3PkubWBc36Mw27AY1OX5fHAumNQovc9yx7lmO7H1JvjL8M5qzU6xUqiSTU5eRto49UjtYsN2ff4F/UrgGJzGKCoqpJW0gcpBsSWOksFVRuzHV0AvhbNFLV1sYlDQRciQhFa0jKXi2cr8AJF7Ib7deoxZ4VywCorJZG5swlCc1gAQOVGSFA2VbnoOwFyce1mZkV7pAnOmECi17Kl3YnmPvp6LsAWPYdSAkzaSGmlpB4YoYxI1gLAWUIAAOpJfYDcnFHNxLWS0qurwU7SswFyszaYn3JB92pva3xb/dItixS5awzCN535sop5GvayIS8YARPu7atzdjc79sdZzWu1bClOgleJJC29ljZ9AXmN28Oo6QCx8rb4DziCSClahWyxwrKzBVXusTgBVAuzEt0AuTi9SQyzyxzypykjuYoju92XSWcg2U2JAUX67nsJ8uyfS/NmbnT9NZFggPaNdwi/xJ7k4a4AwYMGAMGDBgDBgwYDM8R8MtJFMKVxE8ysro1zG+oEElR8L/ADrv5hsWf5UWaKaFgY51ibVE9r2sRqHZkJ6MP8Dth7ijmuVRVChZBuN1cGzISLXVhuDbb1Gx2wCPJ8sYU8E9KwjkeKNnjb7OUlQTcD4WP4138w3THXA2aI0XIPgmjeQNG3XaVwSp6OoO2of4YkoqhqCNIajxU8ahUqANlVdlEo+6bW8Y8J6nTgyzLIp4pFcXtUSsjA2KlnLBlYbg2bqPPAQxZVqqat4ZDDOJFIYbqwMaWDp0YXB32YXNiMcfyk3t9KtQgik5cyA3ukhJiYaG6k2U+EgMLd+uIcvq5KSqqROWlj0xHnhd0FnA5ijr8O7qLeYHXDTNIYqiamDBJYnjl8mVgQhFu3a98B7xrRJLSSa1B02ZT3UgjdT1B9Rg589L9rqqIO0ij3iD51HxgfiXxfKeuFvElPPTUs+ljNT6D4WN5IgN7hj9oo/C3i26t0xpctzCOdNcTBh0PYgjqCDupHcHfALeFKlJFneNg6NOxVlNwQQvQ4XcTZHC1RSsAyGSoIk5bFNfuZTvpPXa2rra4viSjypubVSU8hil5+/dH8CGzp+vxLZvU9MVc7z3TLRiojaKRJySAC6v7mUe7ZR47kgabBt+mA1tJSpEgSNVRF2CqLAfpjL5BnPueTTpzpxJLqF7JHeVyOY/b8oBb0tvhjyZ6r49VPB/RqfeuPmYfZj5VOr5h0x7wXEq0aKosoaSwH9a+AX02WH+UY2qGE0q07sCVAVCZEA5a/d2uLkknzxe40rkipvG1i8kaqO7EyLso6sbdhhbLmjTV7LR6HZYNJla/LQ8w36faEEW0qeosSuJc4yVY0jdiZZ2qIA0r2vbnISFHRF2+Ff1ud8Bdalmqrma8MHaBT42/rHHQfIh+rHcY84amjp8up2crHGkKEk2AAsMTZ1nixB441MswQsUX7ote7t0QfXc9gcUuF8j9zTyVDc6RY1KC1kj8ItoS58Vurkk7m1htgKWQLNVe0FGaGnaoclrESvYKtgCPdjbr8R7aeuLuXLBSz1beCGGKKIMSbAfG5Yk9zrFydziLJc3EcRVVMtRJNMwiTrYzOAzE7ItgPEf0udsXMu4d961TUkPMzBtAvy4yo0qVU9WA21nfrYLe2AqJSz1dQ0ys0FM0ape1pXAZmJW/wBmrXAufEbbBdjjR0NDHCgSJAijsPM9SfMnuTucWMGAMGDBgDBgwYAwYMGAMGDBgDBgwYDxhfCAZO9IS1EF5ZOp6Y7Kb9TGfuMfI+E/LucaDBgM3kWZpNW1GnUG5MOpGFmQhpgQwP8AmNj1BIxTznLGp6mmeksC8kl4WJEbExsxIsPdsdPUbbm4J3w/zPKEmIcFo5l+CVNmHob7Mp/CwI/XfCKsrpUqKRapQpWY2nX7N7xSKL3J5bFiBpY2NxYnATZ5myTUVYljHMtPIWifZh4TuOzL8y3GL9Rk4e00TGGfSPeKPisNhIvR1+u47EYi4zy2OakmLrdkicowNmU6T0Ybi/QjoR1xDRZpJTontVmhKi1SosBsPtV+5+ceHz04CvkGb6Jp4qkCOVprBhflueXHsrnoxFjoax3sNVr4YcQfbUP/AKg/6MuOcshSZqxXCvG8ouDYhgYYv0IwpzvLZ4ZaNYZgUM50CYFzGeTL0YEFltfwsb3t4rbYDT5lmccABc7sbIgF2c+SqNyf8u9sZjhbLpammTntogJYiFCQWvIx963/AELt1uWG2NFluTpCS5LSTMLNK+7H0HZV+VQBhPkubrFSwxoplnZSViTrux3Y9EX5m/S52wFhXjgrJCdMcUdKnkqqut/0A2xRzyplqhEIwYqczx+9ItI/iuDGp+EXHxOLnsOjY8y7LGlzCV6vS7pDEyooPLQl5bWB+NhpHibvcgLfDDiyuEZphZmYzqRGguzAKx2Hle1ydhfcjAS5lQx09DULGoUCGQk3uSdBuWY7sfUm+KtFWS1EcaUvghCgNUsOtgBaJT1PzsNPkGxYjyuSpIessFvdaZTdR5GRv2jemyDya2rD0DAUcoymKmUrEgXUdTN1Z2PUsepJxfwYMAYMGDAGDBgwBgwYMAYMGDAGDBgwBgwYMAYMGDAGI6iBXUo6hlYWKsLgjyIxJgwGVzXL56eCVIA08DRsvJJGuO6kDlsT4l+RjfyP3cOMgqklp4yrBrKFYdwwABVgdwQdiDvhlhTmGTan50Lcqe1tYF1cdhIu2seuzDsRgEmWUEkE1WaTToWYXpjYI14o2Ohh9m5JPW6nyHXEmZZ1FLLSG/LaOcmRJPC0fuZviB7fMLqexOJ+H6xknqI6lRFNLIGQXusgEaKSjW33U+E2YdxaxPXFNDHJPQl40cioIuyg7cqRu/a4B+oGAlNdNVbU94oO9Qy+Jv6pT/qMLdLBuuPeCqFIqOLQoBdQzN3Yne7HucMsyr44ELyMFHQdySegVRuzHsACThBk+VTzU8UdReGFUA5Kt45Lf0jDop/o1/ePVcBwtVLJWzmlVWVo44zO28aFGl1AAEF2GoeEbDe5HTD3K8oSEs9zJM/xyvYs1ug2Fgo7KAAMXYIVRQqKFUCwUCwA9AMSYAwYMGAMGDBgDBgwYAwYMGAMGDBgDBgwYAwYMGAMGDBgDBgwYAwYMGAMGDBgK9fQxzIUkUMp7Hz7EHqCOoI3GMjnsdRTy0aBlmXn+7aUkOpMbrZyFOseK+rZtrG99WDBgNBl2TBX50zmaci2siwQdxGv3F/iTtcnDbBgwBgwYMAYMGDAGDBgwBgwYMAYMGDAGDBgwH//2Q=="/>
          <p:cNvSpPr>
            <a:spLocks noChangeAspect="1" noChangeArrowheads="1"/>
          </p:cNvSpPr>
          <p:nvPr/>
        </p:nvSpPr>
        <p:spPr bwMode="auto">
          <a:xfrm>
            <a:off x="982805" y="1071325"/>
            <a:ext cx="28575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grid in cube"/>
          <p:cNvSpPr>
            <a:spLocks noChangeAspect="1" noChangeArrowheads="1"/>
          </p:cNvSpPr>
          <p:nvPr/>
        </p:nvSpPr>
        <p:spPr bwMode="auto">
          <a:xfrm>
            <a:off x="1219200" y="298315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Image result for grid in c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Cube 10"/>
          <p:cNvSpPr/>
          <p:nvPr/>
        </p:nvSpPr>
        <p:spPr>
          <a:xfrm flipH="1">
            <a:off x="599377" y="3729580"/>
            <a:ext cx="2442617" cy="2262469"/>
          </a:xfrm>
          <a:prstGeom prst="cube">
            <a:avLst>
              <a:gd name="adj" fmla="val 23787"/>
            </a:avLst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6937" y="195012"/>
            <a:ext cx="7826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FFT grid size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241357"/>
              </p:ext>
            </p:extLst>
          </p:nvPr>
        </p:nvGraphicFramePr>
        <p:xfrm>
          <a:off x="3497648" y="257726"/>
          <a:ext cx="2799863" cy="1187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4" imgW="1587240" imgH="672840" progId="Equation.DSMT4">
                  <p:embed/>
                </p:oleObj>
              </mc:Choice>
              <mc:Fallback>
                <p:oleObj name="Equation" r:id="rId4" imgW="158724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97648" y="257726"/>
                        <a:ext cx="2799863" cy="1187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>
            <a:off x="2142699" y="1205430"/>
            <a:ext cx="1405719" cy="74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975212" y="2016619"/>
            <a:ext cx="865093" cy="4837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01910" y="1694024"/>
            <a:ext cx="4584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Enclosing parallelepiped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514008"/>
              </p:ext>
            </p:extLst>
          </p:nvPr>
        </p:nvGraphicFramePr>
        <p:xfrm>
          <a:off x="4298203" y="2291264"/>
          <a:ext cx="3023588" cy="90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Equation" r:id="rId6" imgW="2171520" imgH="647640" progId="Equation.DSMT4">
                  <p:embed/>
                </p:oleObj>
              </mc:Choice>
              <mc:Fallback>
                <p:oleObj name="Equation" r:id="rId6" imgW="21715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98203" y="2291264"/>
                        <a:ext cx="3023588" cy="9017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H="1">
            <a:off x="2975212" y="4003326"/>
            <a:ext cx="1847898" cy="5053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780873"/>
              </p:ext>
            </p:extLst>
          </p:nvPr>
        </p:nvGraphicFramePr>
        <p:xfrm>
          <a:off x="4572000" y="3657812"/>
          <a:ext cx="4367284" cy="2522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Equation" r:id="rId8" imgW="2946240" imgH="1701720" progId="Equation.DSMT4">
                  <p:embed/>
                </p:oleObj>
              </mc:Choice>
              <mc:Fallback>
                <p:oleObj name="Equation" r:id="rId8" imgW="2946240" imgH="1701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00" y="3657812"/>
                        <a:ext cx="4367284" cy="2522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791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0501" y="313899"/>
            <a:ext cx="6960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FFT equations      </a:t>
            </a:r>
            <a:r>
              <a:rPr lang="en-US" sz="2400" dirty="0">
                <a:latin typeface="+mj-lt"/>
                <a:hlinkClick r:id="rId4"/>
              </a:rPr>
              <a:t>http://www.fftw.org/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396015"/>
              </p:ext>
            </p:extLst>
          </p:nvPr>
        </p:nvGraphicFramePr>
        <p:xfrm>
          <a:off x="855946" y="1809584"/>
          <a:ext cx="7980363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5" imgW="5384520" imgH="1562040" progId="Equation.DSMT4">
                  <p:embed/>
                </p:oleObj>
              </mc:Choice>
              <mc:Fallback>
                <p:oleObj name="Equation" r:id="rId5" imgW="538452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5946" y="1809584"/>
                        <a:ext cx="7980363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49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331" y="464024"/>
            <a:ext cx="7110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How can we construct a </a:t>
            </a:r>
            <a:r>
              <a:rPr lang="en-US" sz="2400" dirty="0" err="1" smtClean="0">
                <a:latin typeface="+mj-lt"/>
              </a:rPr>
              <a:t>pseudopotential</a:t>
            </a:r>
            <a:r>
              <a:rPr lang="en-US" sz="2400" dirty="0" smtClean="0">
                <a:latin typeface="+mj-lt"/>
              </a:rPr>
              <a:t>?</a:t>
            </a:r>
          </a:p>
          <a:p>
            <a:endParaRPr lang="en-US" sz="2400" dirty="0">
              <a:latin typeface="+mj-lt"/>
            </a:endParaRPr>
          </a:p>
          <a:p>
            <a:pPr lvl="1"/>
            <a:r>
              <a:rPr lang="en-US" sz="2400" dirty="0" smtClean="0">
                <a:latin typeface="+mj-lt"/>
              </a:rPr>
              <a:t>Norm-conserving </a:t>
            </a:r>
            <a:r>
              <a:rPr lang="en-US" sz="2400" dirty="0" err="1" smtClean="0">
                <a:latin typeface="+mj-lt"/>
              </a:rPr>
              <a:t>pseudopotentials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64353"/>
            <a:ext cx="6941562" cy="21994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506" y="3863775"/>
            <a:ext cx="5658134" cy="253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1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03" y="719751"/>
            <a:ext cx="7279698" cy="54184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1999" y="6137564"/>
            <a:ext cx="220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 (</a:t>
            </a:r>
            <a:r>
              <a:rPr lang="en-US" sz="2400" i="1" dirty="0">
                <a:latin typeface="+mj-lt"/>
              </a:rPr>
              <a:t>B</a:t>
            </a:r>
            <a:r>
              <a:rPr lang="en-US" sz="2400" i="1" dirty="0" smtClean="0">
                <a:latin typeface="+mj-lt"/>
              </a:rPr>
              <a:t>ohr)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152401" y="2992158"/>
            <a:ext cx="2667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rV</a:t>
            </a:r>
            <a:r>
              <a:rPr lang="en-US" sz="2400" i="1" dirty="0" smtClean="0">
                <a:latin typeface="+mj-lt"/>
              </a:rPr>
              <a:t>(r)  (Bohr * Ry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175164" y="3754582"/>
            <a:ext cx="1496291" cy="51261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65418" y="4114800"/>
            <a:ext cx="3325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Self-consistent full potential for 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953491" y="2341418"/>
            <a:ext cx="858982" cy="581891"/>
          </a:xfrm>
          <a:prstGeom prst="straightConnector1">
            <a:avLst/>
          </a:prstGeom>
          <a:ln w="25400">
            <a:solidFill>
              <a:srgbClr val="00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06436" y="2646218"/>
            <a:ext cx="3422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Local </a:t>
            </a:r>
            <a:r>
              <a:rPr lang="en-US" sz="2400" dirty="0" err="1" smtClean="0">
                <a:latin typeface="+mj-lt"/>
              </a:rPr>
              <a:t>pseudopotential</a:t>
            </a:r>
            <a:r>
              <a:rPr lang="en-US" sz="2400" dirty="0" smtClean="0">
                <a:latin typeface="+mj-lt"/>
              </a:rPr>
              <a:t> for C</a:t>
            </a:r>
          </a:p>
        </p:txBody>
      </p:sp>
    </p:spTree>
    <p:extLst>
      <p:ext uri="{BB962C8B-B14F-4D97-AF65-F5344CB8AC3E}">
        <p14:creationId xmlns:p14="http://schemas.microsoft.com/office/powerpoint/2010/main" val="37350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0"/>
            <a:ext cx="7083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Construction methods used in ATOMPAW code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1" y="661818"/>
            <a:ext cx="8796198" cy="553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63" y="1530743"/>
            <a:ext cx="8875437" cy="379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5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3342"/>
          <a:stretch/>
        </p:blipFill>
        <p:spPr>
          <a:xfrm>
            <a:off x="292456" y="379366"/>
            <a:ext cx="8394344" cy="25538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4828" y="2811392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</a:t>
            </a:r>
            <a:r>
              <a:rPr lang="en-US" sz="2400" dirty="0" err="1" smtClean="0">
                <a:latin typeface="+mj-lt"/>
              </a:rPr>
              <a:t>pseudopotential</a:t>
            </a:r>
            <a:r>
              <a:rPr lang="en-US" sz="2400" dirty="0" smtClean="0">
                <a:latin typeface="+mj-lt"/>
              </a:rPr>
              <a:t> and corresponding pseudo-</a:t>
            </a:r>
            <a:r>
              <a:rPr lang="en-US" sz="2400" dirty="0" err="1" smtClean="0">
                <a:latin typeface="+mj-lt"/>
              </a:rPr>
              <a:t>wavefunctions</a:t>
            </a:r>
            <a:endParaRPr lang="en-US" sz="2400" dirty="0" smtClean="0">
              <a:latin typeface="+mj-lt"/>
            </a:endParaRPr>
          </a:p>
          <a:p>
            <a:pPr lvl="1"/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Correct logarithmic derivatives at energy </a:t>
            </a:r>
            <a:r>
              <a:rPr lang="en-US" sz="2400" i="1" dirty="0" smtClean="0">
                <a:latin typeface="+mj-lt"/>
                <a:sym typeface="Wingdings" panose="05000000000000000000" pitchFamily="2" charset="2"/>
              </a:rPr>
              <a:t>E 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and at nearby energies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592764"/>
              </p:ext>
            </p:extLst>
          </p:nvPr>
        </p:nvGraphicFramePr>
        <p:xfrm>
          <a:off x="1238991" y="4677289"/>
          <a:ext cx="6936781" cy="1200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4" imgW="4254480" imgH="736560" progId="Equation.DSMT4">
                  <p:embed/>
                </p:oleObj>
              </mc:Choice>
              <mc:Fallback>
                <p:oleObj name="Equation" r:id="rId4" imgW="42544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8991" y="4677289"/>
                        <a:ext cx="6936781" cy="1200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70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402" y="342962"/>
            <a:ext cx="7391957" cy="5233552"/>
          </a:xfrm>
          <a:prstGeom prst="rect">
            <a:avLst/>
          </a:prstGeom>
        </p:spPr>
      </p:pic>
      <p:sp>
        <p:nvSpPr>
          <p:cNvPr id="6" name="Up Arrow 5"/>
          <p:cNvSpPr/>
          <p:nvPr/>
        </p:nvSpPr>
        <p:spPr>
          <a:xfrm>
            <a:off x="4928260" y="5576514"/>
            <a:ext cx="190005" cy="3681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28260" y="5860109"/>
            <a:ext cx="3752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Construction energy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5683" y="5735599"/>
            <a:ext cx="2208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 (Ry)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65714" y="5988214"/>
            <a:ext cx="72439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239586" y="2511409"/>
            <a:ext cx="1470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L[P]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985652" y="1306286"/>
            <a:ext cx="47501" cy="13656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91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869323"/>
              </p:ext>
            </p:extLst>
          </p:nvPr>
        </p:nvGraphicFramePr>
        <p:xfrm>
          <a:off x="910256" y="214346"/>
          <a:ext cx="6848475" cy="308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3" imgW="4838400" imgH="2171520" progId="Equation.DSMT4">
                  <p:embed/>
                </p:oleObj>
              </mc:Choice>
              <mc:Fallback>
                <p:oleObj name="Equation" r:id="rId3" imgW="4838400" imgH="2171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0256" y="214346"/>
                        <a:ext cx="6848475" cy="308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005228"/>
              </p:ext>
            </p:extLst>
          </p:nvPr>
        </p:nvGraphicFramePr>
        <p:xfrm>
          <a:off x="910256" y="3401302"/>
          <a:ext cx="7099165" cy="141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5" imgW="4025880" imgH="799920" progId="Equation.DSMT4">
                  <p:embed/>
                </p:oleObj>
              </mc:Choice>
              <mc:Fallback>
                <p:oleObj name="Equation" r:id="rId5" imgW="402588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0256" y="3401302"/>
                        <a:ext cx="7099165" cy="141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1266" y="4614768"/>
            <a:ext cx="8193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construction ensures that</a:t>
            </a:r>
          </a:p>
          <a:p>
            <a:pPr lvl="1"/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PS and AE have same log derivatives near E</a:t>
            </a:r>
          </a:p>
          <a:p>
            <a:pPr lvl="1"/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pPr lvl="1"/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What about other partial waves?   (Non-local contributions to </a:t>
            </a:r>
            <a:r>
              <a:rPr lang="en-US" sz="2400" dirty="0" err="1" smtClean="0">
                <a:latin typeface="+mj-lt"/>
                <a:sym typeface="Wingdings" panose="05000000000000000000" pitchFamily="2" charset="2"/>
              </a:rPr>
              <a:t>pseudopotential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)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231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02" y="800387"/>
            <a:ext cx="8767424" cy="49545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9783" y="3022830"/>
            <a:ext cx="8620657" cy="19311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36728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practical considerations in electronic structure calculations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80585"/>
              </p:ext>
            </p:extLst>
          </p:nvPr>
        </p:nvGraphicFramePr>
        <p:xfrm>
          <a:off x="1119538" y="1306939"/>
          <a:ext cx="5376796" cy="2505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3" imgW="3352680" imgH="1562040" progId="Equation.DSMT4">
                  <p:embed/>
                </p:oleObj>
              </mc:Choice>
              <mc:Fallback>
                <p:oleObj name="Equation" r:id="rId3" imgW="335268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538" y="1306939"/>
                        <a:ext cx="5376796" cy="2505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Bent-Up Arrow 6"/>
          <p:cNvSpPr/>
          <p:nvPr/>
        </p:nvSpPr>
        <p:spPr>
          <a:xfrm flipH="1">
            <a:off x="2497542" y="3851251"/>
            <a:ext cx="939421" cy="857227"/>
          </a:xfrm>
          <a:prstGeom prst="bentUpArrow">
            <a:avLst>
              <a:gd name="adj1" fmla="val 6579"/>
              <a:gd name="adj2" fmla="val 2691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223182"/>
              </p:ext>
            </p:extLst>
          </p:nvPr>
        </p:nvGraphicFramePr>
        <p:xfrm>
          <a:off x="3569552" y="4378871"/>
          <a:ext cx="5377943" cy="1598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5" imgW="3288960" imgH="977760" progId="Equation.DSMT4">
                  <p:embed/>
                </p:oleObj>
              </mc:Choice>
              <mc:Fallback>
                <p:oleObj name="Equation" r:id="rId5" imgW="328896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69552" y="4378871"/>
                        <a:ext cx="5377943" cy="1598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3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012" y="436728"/>
            <a:ext cx="8454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(assuming “local” potential)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640498"/>
              </p:ext>
            </p:extLst>
          </p:nvPr>
        </p:nvGraphicFramePr>
        <p:xfrm>
          <a:off x="965200" y="1139825"/>
          <a:ext cx="5710238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3" imgW="3568680" imgH="1231560" progId="Equation.DSMT4">
                  <p:embed/>
                </p:oleObj>
              </mc:Choice>
              <mc:Fallback>
                <p:oleObj name="Equation" r:id="rId3" imgW="356868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5200" y="1139825"/>
                        <a:ext cx="5710238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025722"/>
              </p:ext>
            </p:extLst>
          </p:nvPr>
        </p:nvGraphicFramePr>
        <p:xfrm>
          <a:off x="1085819" y="3402202"/>
          <a:ext cx="4562674" cy="740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5" imgW="2425680" imgH="393480" progId="Equation.DSMT4">
                  <p:embed/>
                </p:oleObj>
              </mc:Choice>
              <mc:Fallback>
                <p:oleObj name="Equation" r:id="rId5" imgW="2425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5819" y="3402202"/>
                        <a:ext cx="4562674" cy="740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4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558" y="464024"/>
            <a:ext cx="7342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on evaluation of the Fourier transform of the effective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379244"/>
              </p:ext>
            </p:extLst>
          </p:nvPr>
        </p:nvGraphicFramePr>
        <p:xfrm>
          <a:off x="1403349" y="1467159"/>
          <a:ext cx="5846543" cy="1467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3" imgW="3390840" imgH="850680" progId="Equation.DSMT4">
                  <p:embed/>
                </p:oleObj>
              </mc:Choice>
              <mc:Fallback>
                <p:oleObj name="Equation" r:id="rId3" imgW="339084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349" y="1467159"/>
                        <a:ext cx="5846543" cy="1467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784882"/>
              </p:ext>
            </p:extLst>
          </p:nvPr>
        </p:nvGraphicFramePr>
        <p:xfrm>
          <a:off x="1403349" y="2934269"/>
          <a:ext cx="3578084" cy="1198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5" imgW="2463480" imgH="825480" progId="Equation.DSMT4">
                  <p:embed/>
                </p:oleObj>
              </mc:Choice>
              <mc:Fallback>
                <p:oleObj name="Equation" r:id="rId5" imgW="24634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349" y="2934269"/>
                        <a:ext cx="3578084" cy="1198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21190"/>
              </p:ext>
            </p:extLst>
          </p:nvPr>
        </p:nvGraphicFramePr>
        <p:xfrm>
          <a:off x="1457325" y="4323981"/>
          <a:ext cx="4562475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7" imgW="2425680" imgH="977760" progId="Equation.DSMT4">
                  <p:embed/>
                </p:oleObj>
              </mc:Choice>
              <mc:Fallback>
                <p:oleObj name="Equation" r:id="rId7" imgW="24256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57325" y="4323981"/>
                        <a:ext cx="4562475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75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558" y="464024"/>
            <a:ext cx="7342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on evaluation of the Fourier transform of the effective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825297"/>
              </p:ext>
            </p:extLst>
          </p:nvPr>
        </p:nvGraphicFramePr>
        <p:xfrm>
          <a:off x="457200" y="1397000"/>
          <a:ext cx="8408988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3" imgW="4470120" imgH="1079280" progId="Equation.DSMT4">
                  <p:embed/>
                </p:oleObj>
              </mc:Choice>
              <mc:Fallback>
                <p:oleObj name="Equation" r:id="rId3" imgW="447012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397000"/>
                        <a:ext cx="8408988" cy="203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19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171" y="3389015"/>
            <a:ext cx="5604878" cy="290408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0"/>
            <a:ext cx="693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convergence of Fourier transforms: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05" y="476534"/>
            <a:ext cx="5886450" cy="295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208615"/>
              </p:ext>
            </p:extLst>
          </p:nvPr>
        </p:nvGraphicFramePr>
        <p:xfrm>
          <a:off x="1169193" y="934280"/>
          <a:ext cx="3910013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3" imgW="2438280" imgH="850680" progId="Equation.DSMT4">
                  <p:embed/>
                </p:oleObj>
              </mc:Choice>
              <mc:Fallback>
                <p:oleObj name="Equation" r:id="rId3" imgW="243828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9193" y="934280"/>
                        <a:ext cx="3910013" cy="1365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194" y="191069"/>
            <a:ext cx="7942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Convergence of plane wave expansions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430825"/>
              </p:ext>
            </p:extLst>
          </p:nvPr>
        </p:nvGraphicFramePr>
        <p:xfrm>
          <a:off x="1276350" y="2320925"/>
          <a:ext cx="4743450" cy="403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5" imgW="2958840" imgH="2514600" progId="Equation.DSMT4">
                  <p:embed/>
                </p:oleObj>
              </mc:Choice>
              <mc:Fallback>
                <p:oleObj name="Equation" r:id="rId5" imgW="2958840" imgH="2514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6350" y="2320925"/>
                        <a:ext cx="4743450" cy="4035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9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558" y="382137"/>
            <a:ext cx="768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practical tricks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129485"/>
              </p:ext>
            </p:extLst>
          </p:nvPr>
        </p:nvGraphicFramePr>
        <p:xfrm>
          <a:off x="681038" y="869950"/>
          <a:ext cx="6253162" cy="337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3898800" imgH="2108160" progId="Equation.DSMT4">
                  <p:embed/>
                </p:oleObj>
              </mc:Choice>
              <mc:Fallback>
                <p:oleObj name="Equation" r:id="rId3" imgW="3898800" imgH="2108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038" y="869950"/>
                        <a:ext cx="6253162" cy="337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7230" y="4735773"/>
            <a:ext cx="6359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Fourier space representation of density can be determined by inverse FFT</a:t>
            </a:r>
          </a:p>
        </p:txBody>
      </p:sp>
    </p:spTree>
    <p:extLst>
      <p:ext uri="{BB962C8B-B14F-4D97-AF65-F5344CB8AC3E}">
        <p14:creationId xmlns:p14="http://schemas.microsoft.com/office/powerpoint/2010/main" val="25427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22293</TotalTime>
  <Words>363</Words>
  <Application>Microsoft Office PowerPoint</Application>
  <PresentationFormat>On-screen Show (4:3)</PresentationFormat>
  <Paragraphs>94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1219</cp:revision>
  <cp:lastPrinted>2015-02-23T15:38:23Z</cp:lastPrinted>
  <dcterms:created xsi:type="dcterms:W3CDTF">2012-01-10T18:32:24Z</dcterms:created>
  <dcterms:modified xsi:type="dcterms:W3CDTF">2015-02-23T17:53:49Z</dcterms:modified>
</cp:coreProperties>
</file>