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299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37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4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8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5" Type="http://schemas.openxmlformats.org/officeDocument/2006/relationships/image" Target="../media/image18.png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10 in MPM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Ingredients of electronic structure calculations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Construction of and testing of </a:t>
            </a:r>
            <a:r>
              <a:rPr lang="en-US" sz="2800" b="1" dirty="0" err="1" smtClean="0">
                <a:solidFill>
                  <a:schemeClr val="folHlink"/>
                </a:solidFill>
              </a:rPr>
              <a:t>pseudopotentials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144" y="277402"/>
            <a:ext cx="7366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1664"/>
          <a:stretch/>
        </p:blipFill>
        <p:spPr>
          <a:xfrm>
            <a:off x="1265648" y="1018747"/>
            <a:ext cx="5957085" cy="428625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001459"/>
              </p:ext>
            </p:extLst>
          </p:nvPr>
        </p:nvGraphicFramePr>
        <p:xfrm>
          <a:off x="2052637" y="2789237"/>
          <a:ext cx="5381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4" imgW="279360" imgH="330120" progId="Equation.DSMT4">
                  <p:embed/>
                </p:oleObj>
              </mc:Choice>
              <mc:Fallback>
                <p:oleObj name="Equation" r:id="rId4" imgW="27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2637" y="2789237"/>
                        <a:ext cx="53816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92457"/>
              </p:ext>
            </p:extLst>
          </p:nvPr>
        </p:nvGraphicFramePr>
        <p:xfrm>
          <a:off x="2020888" y="2146300"/>
          <a:ext cx="5381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6" imgW="279360" imgH="291960" progId="Equation.DSMT4">
                  <p:embed/>
                </p:oleObj>
              </mc:Choice>
              <mc:Fallback>
                <p:oleObj name="Equation" r:id="rId6" imgW="2793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20888" y="2146300"/>
                        <a:ext cx="538162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324747"/>
              </p:ext>
            </p:extLst>
          </p:nvPr>
        </p:nvGraphicFramePr>
        <p:xfrm>
          <a:off x="2740025" y="1776413"/>
          <a:ext cx="6111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Equation" r:id="rId8" imgW="317160" imgH="291960" progId="Equation.DSMT4">
                  <p:embed/>
                </p:oleObj>
              </mc:Choice>
              <mc:Fallback>
                <p:oleObj name="Equation" r:id="rId8" imgW="3171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40025" y="1776413"/>
                        <a:ext cx="611188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63429" y="5138176"/>
            <a:ext cx="1039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356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144" y="277402"/>
            <a:ext cx="7366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 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962" y="1328737"/>
            <a:ext cx="5934075" cy="42005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789002"/>
              </p:ext>
            </p:extLst>
          </p:nvPr>
        </p:nvGraphicFramePr>
        <p:xfrm>
          <a:off x="2586038" y="1941513"/>
          <a:ext cx="5381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Equation" r:id="rId4" imgW="279360" imgH="291960" progId="Equation.DSMT4">
                  <p:embed/>
                </p:oleObj>
              </mc:Choice>
              <mc:Fallback>
                <p:oleObj name="Equation" r:id="rId4" imgW="2793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86038" y="1941513"/>
                        <a:ext cx="538162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873747"/>
              </p:ext>
            </p:extLst>
          </p:nvPr>
        </p:nvGraphicFramePr>
        <p:xfrm>
          <a:off x="2316955" y="2907945"/>
          <a:ext cx="5381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Equation" r:id="rId6" imgW="279360" imgH="330120" progId="Equation.DSMT4">
                  <p:embed/>
                </p:oleObj>
              </mc:Choice>
              <mc:Fallback>
                <p:oleObj name="Equation" r:id="rId6" imgW="27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16955" y="2907945"/>
                        <a:ext cx="53816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095822"/>
              </p:ext>
            </p:extLst>
          </p:nvPr>
        </p:nvGraphicFramePr>
        <p:xfrm>
          <a:off x="4106863" y="1939925"/>
          <a:ext cx="6111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8" imgW="317160" imgH="291960" progId="Equation.DSMT4">
                  <p:embed/>
                </p:oleObj>
              </mc:Choice>
              <mc:Fallback>
                <p:oleObj name="Equation" r:id="rId8" imgW="3171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06863" y="1939925"/>
                        <a:ext cx="611187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38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144" y="277402"/>
            <a:ext cx="7366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  --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log derivatives for </a:t>
            </a:r>
            <a:r>
              <a:rPr lang="en-US" sz="2400" i="1" dirty="0" smtClean="0">
                <a:latin typeface="+mj-lt"/>
              </a:rPr>
              <a:t>l=0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292" y="1177750"/>
            <a:ext cx="5886450" cy="42576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79533" y="5398323"/>
            <a:ext cx="127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245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144" y="277402"/>
            <a:ext cx="7366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  --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log derivatives for </a:t>
            </a:r>
            <a:r>
              <a:rPr lang="en-US" sz="2400" i="1" dirty="0" smtClean="0">
                <a:latin typeface="+mj-lt"/>
              </a:rPr>
              <a:t>l=1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533" y="5398323"/>
            <a:ext cx="127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150" y="1140648"/>
            <a:ext cx="59817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144" y="277402"/>
            <a:ext cx="7366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  --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log derivatives for </a:t>
            </a:r>
            <a:r>
              <a:rPr lang="en-US" sz="2400" i="1" dirty="0" smtClean="0">
                <a:latin typeface="+mj-lt"/>
              </a:rPr>
              <a:t>l=2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533" y="5398323"/>
            <a:ext cx="127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08399"/>
            <a:ext cx="589597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0144"/>
            <a:ext cx="90618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Instructions for running </a:t>
            </a:r>
            <a:r>
              <a:rPr lang="en-US" sz="2400" dirty="0" err="1" smtClean="0">
                <a:latin typeface="+mj-lt"/>
              </a:rPr>
              <a:t>atompaw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pgm</a:t>
            </a:r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Log into cluster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cd /wfurc1/classes/phy752/login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j-lt"/>
              </a:rPr>
              <a:t>mkdir</a:t>
            </a:r>
            <a:r>
              <a:rPr lang="en-US" sz="2400" dirty="0" smtClean="0">
                <a:latin typeface="+mj-lt"/>
              </a:rPr>
              <a:t> [directory name]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cd [directory name]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j-lt"/>
              </a:rPr>
              <a:t>cp</a:t>
            </a:r>
            <a:r>
              <a:rPr lang="en-US" sz="2400" dirty="0" smtClean="0">
                <a:latin typeface="+mj-lt"/>
              </a:rPr>
              <a:t> </a:t>
            </a:r>
            <a:r>
              <a:rPr lang="en-US" smtClean="0">
                <a:latin typeface="+mj-lt"/>
              </a:rPr>
              <a:t>/wfurc1/classes/phys752/natalie/Examples/Atompaw-C/C.in  </a:t>
            </a:r>
            <a:r>
              <a:rPr lang="en-US" dirty="0" smtClean="0">
                <a:latin typeface="+mj-lt"/>
              </a:rPr>
              <a:t>[atom].in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j-lt"/>
              </a:rPr>
              <a:t>gedit</a:t>
            </a:r>
            <a:r>
              <a:rPr lang="en-US" sz="2400" dirty="0" smtClean="0">
                <a:latin typeface="+mj-lt"/>
              </a:rPr>
              <a:t> [atom].in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~</a:t>
            </a:r>
            <a:r>
              <a:rPr lang="en-US" dirty="0" err="1" smtClean="0">
                <a:latin typeface="+mj-lt"/>
              </a:rPr>
              <a:t>natalie</a:t>
            </a:r>
            <a:r>
              <a:rPr lang="en-US" dirty="0" smtClean="0">
                <a:latin typeface="+mj-lt"/>
              </a:rPr>
              <a:t>/EL6/</a:t>
            </a:r>
            <a:r>
              <a:rPr lang="en-US" dirty="0" err="1" smtClean="0">
                <a:latin typeface="+mj-lt"/>
              </a:rPr>
              <a:t>Coursematerials</a:t>
            </a:r>
            <a:r>
              <a:rPr lang="en-US" dirty="0" smtClean="0">
                <a:latin typeface="+mj-lt"/>
              </a:rPr>
              <a:t>/s15phy752/</a:t>
            </a:r>
            <a:r>
              <a:rPr lang="en-US" dirty="0" err="1" smtClean="0">
                <a:latin typeface="+mj-lt"/>
              </a:rPr>
              <a:t>pgms</a:t>
            </a:r>
            <a:r>
              <a:rPr lang="en-US" dirty="0" smtClean="0">
                <a:latin typeface="+mj-lt"/>
              </a:rPr>
              <a:t>/</a:t>
            </a:r>
            <a:r>
              <a:rPr lang="en-US" dirty="0" err="1" smtClean="0">
                <a:latin typeface="+mj-lt"/>
              </a:rPr>
              <a:t>runatompaw</a:t>
            </a:r>
            <a:r>
              <a:rPr lang="en-US" dirty="0" smtClean="0">
                <a:latin typeface="+mj-lt"/>
              </a:rPr>
              <a:t>&lt;C.in</a:t>
            </a:r>
            <a:r>
              <a:rPr lang="en-US" dirty="0">
                <a:latin typeface="+mj-lt"/>
              </a:rPr>
              <a:t>&gt;&amp;out&amp;</a:t>
            </a:r>
            <a:endParaRPr lang="en-US" dirty="0" smtClean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668" y="4048026"/>
            <a:ext cx="85121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wfn1, wfn2, ….. for each basis and projector function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logderiv.0, logderiv.1, logderiv.2 … for each </a:t>
            </a:r>
            <a:r>
              <a:rPr lang="en-US" sz="2400" i="1" dirty="0" smtClean="0">
                <a:latin typeface="+mj-lt"/>
              </a:rPr>
              <a:t>l </a:t>
            </a:r>
            <a:r>
              <a:rPr lang="en-US" sz="2400" dirty="0" smtClean="0">
                <a:latin typeface="+mj-lt"/>
              </a:rPr>
              <a:t>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[atom]   lists energies and basis functions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input files for QE, </a:t>
            </a:r>
            <a:r>
              <a:rPr lang="en-US" sz="2400" dirty="0" err="1" smtClean="0">
                <a:latin typeface="+mj-lt"/>
              </a:rPr>
              <a:t>abinit</a:t>
            </a:r>
            <a:r>
              <a:rPr lang="en-US" sz="2400" dirty="0" smtClean="0">
                <a:latin typeface="+mj-lt"/>
              </a:rPr>
              <a:t>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46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195209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 file for </a:t>
            </a:r>
            <a:r>
              <a:rPr lang="en-US" sz="2400" dirty="0" err="1" smtClean="0">
                <a:latin typeface="+mj-lt"/>
              </a:rPr>
              <a:t>atompaw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879475"/>
            <a:ext cx="5743575" cy="5476875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3411020" y="965771"/>
            <a:ext cx="308225" cy="71919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83631" y="1212351"/>
            <a:ext cx="3298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same as in </a:t>
            </a:r>
            <a:r>
              <a:rPr lang="en-US" sz="2400" dirty="0" err="1" smtClean="0">
                <a:latin typeface="+mj-lt"/>
              </a:rPr>
              <a:t>graphatom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3411020" y="1787703"/>
            <a:ext cx="270392" cy="575353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95445" y="1787703"/>
            <a:ext cx="4448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set core</a:t>
            </a:r>
            <a:r>
              <a:rPr lang="en-US" sz="2400" dirty="0"/>
              <a:t> </a:t>
            </a:r>
            <a:r>
              <a:rPr lang="en-US" sz="2400" dirty="0" smtClean="0"/>
              <a:t>(c)</a:t>
            </a:r>
            <a:r>
              <a:rPr lang="en-US" sz="2400" dirty="0" smtClean="0">
                <a:latin typeface="+mj-lt"/>
              </a:rPr>
              <a:t> and valence (v)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1325366" y="2363056"/>
            <a:ext cx="1931542" cy="1232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35086" y="2102596"/>
            <a:ext cx="4562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maximum </a:t>
            </a:r>
            <a:r>
              <a:rPr lang="en-US" sz="2400" i="1" dirty="0" smtClean="0">
                <a:latin typeface="+mj-lt"/>
              </a:rPr>
              <a:t>l </a:t>
            </a:r>
            <a:r>
              <a:rPr lang="en-US" sz="2400" dirty="0" smtClean="0">
                <a:latin typeface="+mj-lt"/>
              </a:rPr>
              <a:t>for projectors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3136186" y="2553120"/>
            <a:ext cx="659259" cy="1558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18308" y="2347462"/>
            <a:ext cx="4562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values (</a:t>
            </a:r>
            <a:r>
              <a:rPr lang="en-US" sz="2400" dirty="0" err="1" smtClean="0">
                <a:latin typeface="+mj-lt"/>
              </a:rPr>
              <a:t>bohr</a:t>
            </a:r>
            <a:r>
              <a:rPr lang="en-US" sz="2400" dirty="0" smtClean="0">
                <a:latin typeface="+mj-lt"/>
              </a:rPr>
              <a:t> units)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1417794" y="2809127"/>
            <a:ext cx="522189" cy="93066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54402" y="3007157"/>
            <a:ext cx="3945277" cy="465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add basis states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2815976" y="3979520"/>
            <a:ext cx="659259" cy="1558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04084" y="3806825"/>
            <a:ext cx="3945277" cy="465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options for local potential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1426235" y="4135347"/>
            <a:ext cx="325580" cy="69607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845492" y="4216079"/>
            <a:ext cx="653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matching radius for pseudo basis functions</a:t>
            </a:r>
          </a:p>
        </p:txBody>
      </p:sp>
      <p:sp>
        <p:nvSpPr>
          <p:cNvPr id="22" name="Right Brace 21"/>
          <p:cNvSpPr/>
          <p:nvPr/>
        </p:nvSpPr>
        <p:spPr>
          <a:xfrm>
            <a:off x="5578867" y="5015747"/>
            <a:ext cx="702148" cy="1190698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57991" y="5022357"/>
            <a:ext cx="2642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inputs for </a:t>
            </a:r>
            <a:r>
              <a:rPr lang="en-US" sz="2400" smtClean="0">
                <a:latin typeface="+mj-lt"/>
              </a:rPr>
              <a:t>electronic structure codes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06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02" y="800387"/>
            <a:ext cx="8767424" cy="49545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8302" y="3277669"/>
            <a:ext cx="8620657" cy="1931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8" y="413820"/>
            <a:ext cx="8557683" cy="592455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867400" y="2286000"/>
            <a:ext cx="2819400" cy="182880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51" y="228600"/>
            <a:ext cx="7953375" cy="586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2124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Construction of </a:t>
            </a:r>
            <a:r>
              <a:rPr lang="en-US" sz="2400" dirty="0" err="1" smtClean="0">
                <a:latin typeface="+mj-lt"/>
              </a:rPr>
              <a:t>pseudopotential</a:t>
            </a:r>
            <a:r>
              <a:rPr lang="en-US" sz="2400" dirty="0" smtClean="0">
                <a:latin typeface="+mj-lt"/>
              </a:rPr>
              <a:t> with PAW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498862"/>
              </p:ext>
            </p:extLst>
          </p:nvPr>
        </p:nvGraphicFramePr>
        <p:xfrm>
          <a:off x="993522" y="1145765"/>
          <a:ext cx="7156955" cy="116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tion" r:id="rId3" imgW="5067000" imgH="825480" progId="Equation.DSMT4">
                  <p:embed/>
                </p:oleObj>
              </mc:Choice>
              <mc:Fallback>
                <p:oleObj name="Equation" r:id="rId3" imgW="50670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3522" y="1145765"/>
                        <a:ext cx="7156955" cy="116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>
            <a:off x="2219218" y="2152435"/>
            <a:ext cx="289389" cy="3184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1907" y="2470934"/>
            <a:ext cx="2024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pseudo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0616" y="2574545"/>
            <a:ext cx="2892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atom centered basis functions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5101058" y="997027"/>
            <a:ext cx="231289" cy="289217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764910"/>
              </p:ext>
            </p:extLst>
          </p:nvPr>
        </p:nvGraphicFramePr>
        <p:xfrm>
          <a:off x="993522" y="3751263"/>
          <a:ext cx="6830717" cy="1316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5" imgW="3288960" imgH="634680" progId="Equation.DSMT4">
                  <p:embed/>
                </p:oleObj>
              </mc:Choice>
              <mc:Fallback>
                <p:oleObj name="Equation" r:id="rId5" imgW="32889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3522" y="3751263"/>
                        <a:ext cx="6830717" cy="1316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7159386" y="2212369"/>
            <a:ext cx="289389" cy="3184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639683" y="2559980"/>
            <a:ext cx="2024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projector function</a:t>
            </a:r>
          </a:p>
        </p:txBody>
      </p:sp>
    </p:spTree>
    <p:extLst>
      <p:ext uri="{BB962C8B-B14F-4D97-AF65-F5344CB8AC3E}">
        <p14:creationId xmlns:p14="http://schemas.microsoft.com/office/powerpoint/2010/main" val="9868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212212"/>
              </p:ext>
            </p:extLst>
          </p:nvPr>
        </p:nvGraphicFramePr>
        <p:xfrm>
          <a:off x="343849" y="302713"/>
          <a:ext cx="8342951" cy="1402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" name="Equation" r:id="rId3" imgW="4305240" imgH="723600" progId="Equation.DSMT4">
                  <p:embed/>
                </p:oleObj>
              </mc:Choice>
              <mc:Fallback>
                <p:oleObj name="Equation" r:id="rId3" imgW="43052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849" y="302713"/>
                        <a:ext cx="8342951" cy="1402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179225"/>
              </p:ext>
            </p:extLst>
          </p:nvPr>
        </p:nvGraphicFramePr>
        <p:xfrm>
          <a:off x="431179" y="2900138"/>
          <a:ext cx="8255621" cy="1535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7" name="Equation" r:id="rId5" imgW="4711680" imgH="876240" progId="Equation.DSMT4">
                  <p:embed/>
                </p:oleObj>
              </mc:Choice>
              <mc:Fallback>
                <p:oleObj name="Equation" r:id="rId5" imgW="47116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179" y="2900138"/>
                        <a:ext cx="8255621" cy="1535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2961"/>
              </p:ext>
            </p:extLst>
          </p:nvPr>
        </p:nvGraphicFramePr>
        <p:xfrm>
          <a:off x="1393783" y="1633591"/>
          <a:ext cx="4698792" cy="109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Equation" r:id="rId7" imgW="2565360" imgH="596880" progId="Equation.DSMT4">
                  <p:embed/>
                </p:oleObj>
              </mc:Choice>
              <mc:Fallback>
                <p:oleObj name="Equation" r:id="rId7" imgW="256536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3783" y="1633591"/>
                        <a:ext cx="4698792" cy="1093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99501"/>
              </p:ext>
            </p:extLst>
          </p:nvPr>
        </p:nvGraphicFramePr>
        <p:xfrm>
          <a:off x="1524000" y="4210692"/>
          <a:ext cx="4698792" cy="109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Equation" r:id="rId9" imgW="2565360" imgH="596880" progId="Equation.DSMT4">
                  <p:embed/>
                </p:oleObj>
              </mc:Choice>
              <mc:Fallback>
                <p:oleObj name="Equation" r:id="rId9" imgW="256536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0" y="4210692"/>
                        <a:ext cx="4698792" cy="1093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6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03" y="719751"/>
            <a:ext cx="7279698" cy="54184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1999" y="6137564"/>
            <a:ext cx="220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 (</a:t>
            </a:r>
            <a:r>
              <a:rPr lang="en-US" sz="2400" i="1" dirty="0">
                <a:latin typeface="+mj-lt"/>
              </a:rPr>
              <a:t>B</a:t>
            </a:r>
            <a:r>
              <a:rPr lang="en-US" sz="2400" i="1" dirty="0" smtClean="0">
                <a:latin typeface="+mj-lt"/>
              </a:rPr>
              <a:t>ohr)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152401" y="2992158"/>
            <a:ext cx="2667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rV</a:t>
            </a:r>
            <a:r>
              <a:rPr lang="en-US" sz="2400" i="1" dirty="0" smtClean="0">
                <a:latin typeface="+mj-lt"/>
              </a:rPr>
              <a:t>(r)  (Bohr * Ry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175164" y="3754582"/>
            <a:ext cx="1496291" cy="51261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953491" y="2341418"/>
            <a:ext cx="858982" cy="581891"/>
          </a:xfrm>
          <a:prstGeom prst="straightConnector1">
            <a:avLst/>
          </a:prstGeom>
          <a:ln w="25400">
            <a:solidFill>
              <a:srgbClr val="00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4530" y="133564"/>
            <a:ext cx="718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C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773917"/>
              </p:ext>
            </p:extLst>
          </p:nvPr>
        </p:nvGraphicFramePr>
        <p:xfrm>
          <a:off x="2858706" y="2641965"/>
          <a:ext cx="13970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4" imgW="761760" imgH="317160" progId="Equation.DSMT4">
                  <p:embed/>
                </p:oleObj>
              </mc:Choice>
              <mc:Fallback>
                <p:oleObj name="Equation" r:id="rId4" imgW="7617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58706" y="2641965"/>
                        <a:ext cx="1397000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243767"/>
              </p:ext>
            </p:extLst>
          </p:nvPr>
        </p:nvGraphicFramePr>
        <p:xfrm>
          <a:off x="3736187" y="4103824"/>
          <a:ext cx="13970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6" imgW="761760" imgH="317160" progId="Equation.DSMT4">
                  <p:embed/>
                </p:oleObj>
              </mc:Choice>
              <mc:Fallback>
                <p:oleObj name="Equation" r:id="rId6" imgW="7617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36187" y="4103824"/>
                        <a:ext cx="1397000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34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8225" y="359596"/>
            <a:ext cx="7459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Construction of atom centered basis and projector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378884"/>
              </p:ext>
            </p:extLst>
          </p:nvPr>
        </p:nvGraphicFramePr>
        <p:xfrm>
          <a:off x="2382044" y="919127"/>
          <a:ext cx="4379912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Equation" r:id="rId3" imgW="2260440" imgH="393480" progId="Equation.DSMT4">
                  <p:embed/>
                </p:oleObj>
              </mc:Choice>
              <mc:Fallback>
                <p:oleObj name="Equation" r:id="rId3" imgW="2260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2044" y="919127"/>
                        <a:ext cx="4379912" cy="76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400" y="1802971"/>
            <a:ext cx="6105525" cy="431482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147352" y="1862119"/>
            <a:ext cx="20549" cy="4002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39820" y="4664467"/>
            <a:ext cx="554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c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481456"/>
              </p:ext>
            </p:extLst>
          </p:nvPr>
        </p:nvGraphicFramePr>
        <p:xfrm>
          <a:off x="2492375" y="2720975"/>
          <a:ext cx="54133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" name="Equation" r:id="rId6" imgW="279360" imgH="291960" progId="Equation.DSMT4">
                  <p:embed/>
                </p:oleObj>
              </mc:Choice>
              <mc:Fallback>
                <p:oleObj name="Equation" r:id="rId6" imgW="2793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92375" y="2720975"/>
                        <a:ext cx="541338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018421"/>
              </p:ext>
            </p:extLst>
          </p:nvPr>
        </p:nvGraphicFramePr>
        <p:xfrm>
          <a:off x="1524000" y="2857500"/>
          <a:ext cx="5381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" name="Equation" r:id="rId8" imgW="279360" imgH="330120" progId="Equation.DSMT4">
                  <p:embed/>
                </p:oleObj>
              </mc:Choice>
              <mc:Fallback>
                <p:oleObj name="Equation" r:id="rId8" imgW="27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4000" y="2857500"/>
                        <a:ext cx="53816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12521"/>
              </p:ext>
            </p:extLst>
          </p:nvPr>
        </p:nvGraphicFramePr>
        <p:xfrm>
          <a:off x="1768475" y="2052638"/>
          <a:ext cx="5413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7" name="Equation" r:id="rId10" imgW="279360" imgH="291960" progId="Equation.DSMT4">
                  <p:embed/>
                </p:oleObj>
              </mc:Choice>
              <mc:Fallback>
                <p:oleObj name="Equation" r:id="rId10" imgW="2793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68475" y="2052638"/>
                        <a:ext cx="541338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359206"/>
              </p:ext>
            </p:extLst>
          </p:nvPr>
        </p:nvGraphicFramePr>
        <p:xfrm>
          <a:off x="1920875" y="4397375"/>
          <a:ext cx="5413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8" name="Equation" r:id="rId12" imgW="279360" imgH="330120" progId="Equation.DSMT4">
                  <p:embed/>
                </p:oleObj>
              </mc:Choice>
              <mc:Fallback>
                <p:oleObj name="Equation" r:id="rId12" imgW="27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20875" y="4397375"/>
                        <a:ext cx="541338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93906" y="5871219"/>
            <a:ext cx="1039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918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128" y="122331"/>
            <a:ext cx="8589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Construction of atom centered basis and projector functions – continued  (scheme developed by David Vanderbilt for ultra-soft </a:t>
            </a:r>
            <a:r>
              <a:rPr lang="en-US" sz="2400" dirty="0" err="1" smtClean="0">
                <a:latin typeface="+mj-lt"/>
              </a:rPr>
              <a:t>pseudopotentials</a:t>
            </a:r>
            <a:r>
              <a:rPr lang="en-US" sz="2400" dirty="0" smtClean="0">
                <a:latin typeface="+mj-lt"/>
              </a:rPr>
              <a:t>; for each </a:t>
            </a:r>
            <a:r>
              <a:rPr lang="en-US" sz="2400" i="1" dirty="0" smtClean="0">
                <a:latin typeface="+mj-lt"/>
              </a:rPr>
              <a:t>l</a:t>
            </a:r>
            <a:r>
              <a:rPr lang="en-US" sz="2400" dirty="0" smtClean="0">
                <a:latin typeface="+mj-lt"/>
              </a:rPr>
              <a:t> channel at </a:t>
            </a:r>
            <a:r>
              <a:rPr lang="en-US" sz="2400" dirty="0" err="1" smtClean="0">
                <a:latin typeface="+mj-lt"/>
              </a:rPr>
              <a:t>at</a:t>
            </a:r>
            <a:r>
              <a:rPr lang="en-US" sz="2400" dirty="0" smtClean="0">
                <a:latin typeface="+mj-lt"/>
              </a:rPr>
              <a:t> time):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30422"/>
              </p:ext>
            </p:extLst>
          </p:nvPr>
        </p:nvGraphicFramePr>
        <p:xfrm>
          <a:off x="787256" y="1249506"/>
          <a:ext cx="4926385" cy="153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3" imgW="3225600" imgH="1002960" progId="Equation.DSMT4">
                  <p:embed/>
                </p:oleObj>
              </mc:Choice>
              <mc:Fallback>
                <p:oleObj name="Equation" r:id="rId3" imgW="322560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256" y="1249506"/>
                        <a:ext cx="4926385" cy="153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777113"/>
              </p:ext>
            </p:extLst>
          </p:nvPr>
        </p:nvGraphicFramePr>
        <p:xfrm>
          <a:off x="371475" y="2925763"/>
          <a:ext cx="6229350" cy="239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Equation" r:id="rId5" imgW="4597200" imgH="1765080" progId="Equation.DSMT4">
                  <p:embed/>
                </p:oleObj>
              </mc:Choice>
              <mc:Fallback>
                <p:oleObj name="Equation" r:id="rId5" imgW="459720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1475" y="2925763"/>
                        <a:ext cx="6229350" cy="2392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882253"/>
              </p:ext>
            </p:extLst>
          </p:nvPr>
        </p:nvGraphicFramePr>
        <p:xfrm>
          <a:off x="1982850" y="5164405"/>
          <a:ext cx="4036950" cy="1087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Equation" r:id="rId7" imgW="2781000" imgH="749160" progId="Equation.DSMT4">
                  <p:embed/>
                </p:oleObj>
              </mc:Choice>
              <mc:Fallback>
                <p:oleObj name="Equation" r:id="rId7" imgW="27810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2850" y="5164405"/>
                        <a:ext cx="4036950" cy="1087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6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22550</TotalTime>
  <Words>411</Words>
  <Application>Microsoft Office PowerPoint</Application>
  <PresentationFormat>On-screen Show (4:3)</PresentationFormat>
  <Paragraphs>103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1252</cp:revision>
  <cp:lastPrinted>2015-02-25T05:00:37Z</cp:lastPrinted>
  <dcterms:created xsi:type="dcterms:W3CDTF">2012-01-10T18:32:24Z</dcterms:created>
  <dcterms:modified xsi:type="dcterms:W3CDTF">2015-02-25T17:42:59Z</dcterms:modified>
</cp:coreProperties>
</file>