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2" r:id="rId14"/>
    <p:sldId id="310" r:id="rId15"/>
    <p:sldId id="311" r:id="rId16"/>
    <p:sldId id="314" r:id="rId17"/>
    <p:sldId id="313" r:id="rId18"/>
    <p:sldId id="315" r:id="rId19"/>
    <p:sldId id="316" r:id="rId20"/>
    <p:sldId id="317" r:id="rId21"/>
    <p:sldId id="318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CC00"/>
    <a:srgbClr val="EC86C8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 snapToGrid="0">
      <p:cViewPr varScale="1">
        <p:scale>
          <a:sx n="62" d="100"/>
          <a:sy n="62" d="100"/>
        </p:scale>
        <p:origin x="99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-18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30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r>
              <a:rPr lang="en-US" sz="3200" b="1" dirty="0" smtClean="0">
                <a:solidFill>
                  <a:schemeClr val="folHlink"/>
                </a:solidFill>
              </a:rPr>
              <a:t>Review of Chapters 1-10</a:t>
            </a:r>
          </a:p>
          <a:p>
            <a:pPr marL="971550" lvl="3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Brief review </a:t>
            </a:r>
          </a:p>
          <a:p>
            <a:pPr marL="971550" lvl="3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Discussion of some HW problems</a:t>
            </a:r>
          </a:p>
          <a:p>
            <a:pPr marL="971550" lvl="3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Distribute exam</a:t>
            </a:r>
            <a:endParaRPr lang="en-US" sz="2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228600" y="695506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322878"/>
              </p:ext>
            </p:extLst>
          </p:nvPr>
        </p:nvGraphicFramePr>
        <p:xfrm>
          <a:off x="3917950" y="914400"/>
          <a:ext cx="5265738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Equation" r:id="rId4" imgW="4051080" imgH="2705040" progId="Equation.DSMT4">
                  <p:embed/>
                </p:oleObj>
              </mc:Choice>
              <mc:Fallback>
                <p:oleObj name="Equation" r:id="rId4" imgW="4051080" imgH="2705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7950" y="914400"/>
                        <a:ext cx="5265738" cy="351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845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812730"/>
              </p:ext>
            </p:extLst>
          </p:nvPr>
        </p:nvGraphicFramePr>
        <p:xfrm>
          <a:off x="876300" y="1096963"/>
          <a:ext cx="70358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Equation" r:id="rId3" imgW="4330440" imgH="2044440" progId="Equation.DSMT4">
                  <p:embed/>
                </p:oleObj>
              </mc:Choice>
              <mc:Fallback>
                <p:oleObj name="Equation" r:id="rId3" imgW="433044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096963"/>
                        <a:ext cx="7035800" cy="332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454665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01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034711"/>
              </p:ext>
            </p:extLst>
          </p:nvPr>
        </p:nvGraphicFramePr>
        <p:xfrm>
          <a:off x="345164" y="-31709"/>
          <a:ext cx="3250791" cy="143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Equation" r:id="rId3" imgW="1866600" imgH="825480" progId="Equation.DSMT4">
                  <p:embed/>
                </p:oleObj>
              </mc:Choice>
              <mc:Fallback>
                <p:oleObj name="Equation" r:id="rId3" imgW="18666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5164" y="-31709"/>
                        <a:ext cx="3250791" cy="1437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2900" y="1712258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Simplified analysis in terms of the “characters” of the representations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179717"/>
              </p:ext>
            </p:extLst>
          </p:nvPr>
        </p:nvGraphicFramePr>
        <p:xfrm>
          <a:off x="1069182" y="2577145"/>
          <a:ext cx="3043236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Equation" r:id="rId5" imgW="1803240" imgH="685800" progId="Equation.DSMT4">
                  <p:embed/>
                </p:oleObj>
              </mc:Choice>
              <mc:Fallback>
                <p:oleObj name="Equation" r:id="rId5" imgW="18032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9182" y="2577145"/>
                        <a:ext cx="3043236" cy="1157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714684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Character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272614"/>
              </p:ext>
            </p:extLst>
          </p:nvPr>
        </p:nvGraphicFramePr>
        <p:xfrm>
          <a:off x="1061163" y="4355178"/>
          <a:ext cx="44831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Equation" r:id="rId7" imgW="2197080" imgH="558720" progId="Equation.DSMT4">
                  <p:embed/>
                </p:oleObj>
              </mc:Choice>
              <mc:Fallback>
                <p:oleObj name="Equation" r:id="rId7" imgW="21970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1163" y="4355178"/>
                        <a:ext cx="4483100" cy="1139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1688" y="5525353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all members of a class have the same</a:t>
            </a:r>
          </a:p>
          <a:p>
            <a:r>
              <a:rPr lang="en-US" sz="2400" dirty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haracter for any given representation </a:t>
            </a:r>
            <a:r>
              <a:rPr lang="en-US" sz="2400" i="1" dirty="0" err="1" smtClean="0">
                <a:latin typeface="+mj-lt"/>
              </a:rPr>
              <a:t>i</a:t>
            </a:r>
            <a:r>
              <a:rPr lang="en-US" sz="2400" i="1" dirty="0" smtClean="0">
                <a:latin typeface="+mj-lt"/>
              </a:rPr>
              <a:t>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69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334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relationships between the characters and classes of a group which follow from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480607"/>
              </p:ext>
            </p:extLst>
          </p:nvPr>
        </p:nvGraphicFramePr>
        <p:xfrm>
          <a:off x="838200" y="1905000"/>
          <a:ext cx="4192588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3" imgW="2654280" imgH="1257120" progId="Equation.DSMT4">
                  <p:embed/>
                </p:oleObj>
              </mc:Choice>
              <mc:Fallback>
                <p:oleObj name="Equation" r:id="rId3" imgW="265428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905000"/>
                        <a:ext cx="4192588" cy="19843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4419600"/>
            <a:ext cx="7239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These results also imply that the number of classes is the same as the number of characters in a group.</a:t>
            </a:r>
          </a:p>
        </p:txBody>
      </p:sp>
    </p:spTree>
    <p:extLst>
      <p:ext uri="{BB962C8B-B14F-4D97-AF65-F5344CB8AC3E}">
        <p14:creationId xmlns:p14="http://schemas.microsoft.com/office/powerpoint/2010/main" val="358916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797901"/>
              </p:ext>
            </p:extLst>
          </p:nvPr>
        </p:nvGraphicFramePr>
        <p:xfrm>
          <a:off x="2832100" y="17780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32100" y="17780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341423"/>
              </p:ext>
            </p:extLst>
          </p:nvPr>
        </p:nvGraphicFramePr>
        <p:xfrm>
          <a:off x="1524000" y="1397000"/>
          <a:ext cx="609600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A,B,C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D,F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Symbol" panose="05050102010706020507" pitchFamily="18" charset="2"/>
                        </a:rPr>
                        <a:t>c</a:t>
                      </a:r>
                      <a:r>
                        <a:rPr lang="en-US" i="1" baseline="30000" dirty="0" smtClean="0">
                          <a:latin typeface="Symbol" panose="05050102010706020507" pitchFamily="18" charset="2"/>
                        </a:rPr>
                        <a:t>1</a:t>
                      </a:r>
                      <a:endParaRPr lang="en-US" i="1" dirty="0" smtClean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Symbol" panose="05050102010706020507" pitchFamily="18" charset="2"/>
                        </a:rPr>
                        <a:t>c</a:t>
                      </a:r>
                      <a:r>
                        <a:rPr lang="en-US" i="1" baseline="30000" dirty="0" smtClean="0">
                          <a:latin typeface="Symbol" panose="05050102010706020507" pitchFamily="18" charset="2"/>
                        </a:rPr>
                        <a:t>2</a:t>
                      </a:r>
                      <a:endParaRPr lang="en-US" i="1" dirty="0" smtClean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Symbol" panose="05050102010706020507" pitchFamily="18" charset="2"/>
                        </a:rPr>
                        <a:t>c</a:t>
                      </a:r>
                      <a:r>
                        <a:rPr lang="en-US" i="1" baseline="30000" dirty="0" smtClean="0">
                          <a:latin typeface="Symbol" panose="05050102010706020507" pitchFamily="18" charset="2"/>
                        </a:rPr>
                        <a:t>3</a:t>
                      </a:r>
                      <a:endParaRPr lang="en-US" i="1" dirty="0" smtClean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Character table for this group: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14136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character table for analyzing matrix elements: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670952"/>
              </p:ext>
            </p:extLst>
          </p:nvPr>
        </p:nvGraphicFramePr>
        <p:xfrm>
          <a:off x="457200" y="3729632"/>
          <a:ext cx="8161337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5" imgW="5168880" imgH="1333440" progId="Equation.DSMT4">
                  <p:embed/>
                </p:oleObj>
              </mc:Choice>
              <mc:Fallback>
                <p:oleObj name="Equation" r:id="rId5" imgW="516888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729632"/>
                        <a:ext cx="8161337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3352800" y="4724400"/>
            <a:ext cx="685800" cy="38100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267200" y="4648200"/>
            <a:ext cx="1143000" cy="45720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29200" y="4648200"/>
            <a:ext cx="1371600" cy="45720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8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Matrix element 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64617"/>
              </p:ext>
            </p:extLst>
          </p:nvPr>
        </p:nvGraphicFramePr>
        <p:xfrm>
          <a:off x="2374900" y="12954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74900" y="12954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929679"/>
              </p:ext>
            </p:extLst>
          </p:nvPr>
        </p:nvGraphicFramePr>
        <p:xfrm>
          <a:off x="762000" y="762111"/>
          <a:ext cx="69389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quation" r:id="rId5" imgW="4394160" imgH="1612800" progId="Equation.DSMT4">
                  <p:embed/>
                </p:oleObj>
              </mc:Choice>
              <mc:Fallback>
                <p:oleObj name="Equation" r:id="rId5" imgW="439416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762111"/>
                        <a:ext cx="6938962" cy="2546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>
            <a:off x="3962400" y="3308461"/>
            <a:ext cx="381000" cy="577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5257800" y="3200400"/>
            <a:ext cx="381000" cy="577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6400800" y="3200400"/>
            <a:ext cx="381000" cy="577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98081" y="4121506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Initial</a:t>
            </a:r>
          </a:p>
          <a:p>
            <a:r>
              <a:rPr lang="en-US" sz="2400" dirty="0" smtClean="0">
                <a:latin typeface="+mj-lt"/>
              </a:rPr>
              <a:t>state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48400" y="41220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Final</a:t>
            </a:r>
          </a:p>
          <a:p>
            <a:r>
              <a:rPr lang="en-US" sz="2400" dirty="0" smtClean="0">
                <a:latin typeface="+mj-lt"/>
              </a:rPr>
              <a:t>state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64881" y="4122003"/>
            <a:ext cx="1407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24473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character table analysis in crystal field splitting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Question:    What happens to a spherical atom when placed in a crystal?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293228"/>
              </p:ext>
            </p:extLst>
          </p:nvPr>
        </p:nvGraphicFramePr>
        <p:xfrm>
          <a:off x="838200" y="1524000"/>
          <a:ext cx="7046912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Equation" r:id="rId3" imgW="4889160" imgH="1307880" progId="Equation.DSMT4">
                  <p:embed/>
                </p:oleObj>
              </mc:Choice>
              <mc:Fallback>
                <p:oleObj name="Equation" r:id="rId3" imgW="48891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524000"/>
                        <a:ext cx="7046912" cy="188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38200" y="3810000"/>
            <a:ext cx="7315200" cy="1938992"/>
            <a:chOff x="838200" y="3810000"/>
            <a:chExt cx="7315200" cy="1938992"/>
          </a:xfrm>
        </p:grpSpPr>
        <p:sp>
          <p:nvSpPr>
            <p:cNvPr id="8" name="TextBox 7"/>
            <p:cNvSpPr txBox="1"/>
            <p:nvPr/>
          </p:nvSpPr>
          <p:spPr>
            <a:xfrm>
              <a:off x="838200" y="3810000"/>
              <a:ext cx="73152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The group which describes the general rotations in 3-dimensions has an infinite number of members, but an important representation of this group is the matrix which rotates to coordinate system about the origin </a:t>
              </a:r>
              <a:r>
                <a:rPr lang="en-US" sz="2400" dirty="0" smtClean="0">
                  <a:latin typeface="Script MT Bold" panose="03040602040607080904" pitchFamily="66" charset="0"/>
                </a:rPr>
                <a:t>R,</a:t>
              </a:r>
              <a:r>
                <a:rPr lang="en-US" sz="2400" dirty="0" smtClean="0"/>
                <a:t> transforming </a:t>
              </a:r>
              <a:endParaRPr lang="en-US" sz="2400" dirty="0" smtClean="0">
                <a:latin typeface="+mj-lt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7282496"/>
                </p:ext>
              </p:extLst>
            </p:nvPr>
          </p:nvGraphicFramePr>
          <p:xfrm>
            <a:off x="3962399" y="5365266"/>
            <a:ext cx="1968681" cy="3837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5" name="Equation" r:id="rId5" imgW="1498320" imgH="291960" progId="Equation.DSMT4">
                    <p:embed/>
                  </p:oleObj>
                </mc:Choice>
                <mc:Fallback>
                  <p:oleObj name="Equation" r:id="rId5" imgW="1498320" imgH="291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962399" y="5365266"/>
                          <a:ext cx="1968681" cy="3837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621898"/>
              </p:ext>
            </p:extLst>
          </p:nvPr>
        </p:nvGraphicFramePr>
        <p:xfrm>
          <a:off x="964693" y="5806082"/>
          <a:ext cx="6960107" cy="518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Equation" r:id="rId7" imgW="4431960" imgH="330120" progId="Equation.DSMT4">
                  <p:embed/>
                </p:oleObj>
              </mc:Choice>
              <mc:Fallback>
                <p:oleObj name="Equation" r:id="rId7" imgW="44319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64693" y="5806082"/>
                        <a:ext cx="6960107" cy="518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88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the 3-dimensional rotation group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201632"/>
              </p:ext>
            </p:extLst>
          </p:nvPr>
        </p:nvGraphicFramePr>
        <p:xfrm>
          <a:off x="457200" y="1113542"/>
          <a:ext cx="8129588" cy="5237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3" imgW="6375240" imgH="4101840" progId="Equation.DSMT4">
                  <p:embed/>
                </p:oleObj>
              </mc:Choice>
              <mc:Fallback>
                <p:oleObj name="Equation" r:id="rId3" imgW="6375240" imgH="410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113542"/>
                        <a:ext cx="8129588" cy="52374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041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2804"/>
          <a:stretch/>
        </p:blipFill>
        <p:spPr>
          <a:xfrm>
            <a:off x="304800" y="24809"/>
            <a:ext cx="7992291" cy="42821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430693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l=0   1       1       1      1      1       1       1       1        1      1  </a:t>
            </a:r>
          </a:p>
          <a:p>
            <a:r>
              <a:rPr lang="en-US" sz="2400" i="1" dirty="0" smtClean="0">
                <a:latin typeface="+mj-lt"/>
              </a:rPr>
              <a:t>l=1   3      -1       1     -1      0      -3      1      -1        1      0</a:t>
            </a:r>
          </a:p>
          <a:p>
            <a:r>
              <a:rPr lang="en-US" sz="2400" i="1" dirty="0">
                <a:latin typeface="+mj-lt"/>
              </a:rPr>
              <a:t>l</a:t>
            </a:r>
            <a:r>
              <a:rPr lang="en-US" sz="2400" i="1" dirty="0" smtClean="0">
                <a:latin typeface="+mj-lt"/>
              </a:rPr>
              <a:t>=2   5       1      -1      1     -1       5      1      -1        1     -1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20891" y="4269810"/>
            <a:ext cx="609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G</a:t>
            </a:r>
            <a:r>
              <a:rPr lang="en-US" sz="2400" i="1" baseline="-25000" dirty="0">
                <a:latin typeface="Symbol" panose="05050102010706020507" pitchFamily="18" charset="2"/>
              </a:rPr>
              <a:t>1</a:t>
            </a:r>
            <a:r>
              <a:rPr lang="en-US" sz="2400" i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29600" y="4724400"/>
            <a:ext cx="609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G</a:t>
            </a:r>
            <a:r>
              <a:rPr lang="en-US" sz="2400" i="1" baseline="-25000" dirty="0" smtClean="0">
                <a:latin typeface="Symbol" panose="05050102010706020507" pitchFamily="18" charset="2"/>
              </a:rPr>
              <a:t>15</a:t>
            </a:r>
            <a:r>
              <a:rPr lang="en-US" sz="2400" i="1" dirty="0" smtClean="0"/>
              <a:t> 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7476309" y="5496220"/>
            <a:ext cx="136289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G</a:t>
            </a:r>
            <a:r>
              <a:rPr lang="en-US" sz="2400" i="1" baseline="-25000" dirty="0" smtClean="0">
                <a:latin typeface="Symbol" panose="05050102010706020507" pitchFamily="18" charset="2"/>
              </a:rPr>
              <a:t>12</a:t>
            </a:r>
            <a:r>
              <a:rPr lang="en-US" sz="2400" i="1" dirty="0" smtClean="0">
                <a:latin typeface="Symbol" panose="05050102010706020507" pitchFamily="18" charset="2"/>
              </a:rPr>
              <a:t>+G</a:t>
            </a:r>
            <a:r>
              <a:rPr lang="en-US" sz="2400" i="1" baseline="-25000" dirty="0" smtClean="0"/>
              <a:t>25’</a:t>
            </a:r>
            <a:r>
              <a:rPr lang="en-US" sz="2400" i="1" dirty="0" smtClean="0"/>
              <a:t>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05291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7442" y="372140"/>
            <a:ext cx="7761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Linear combinations of atomic orbitals (LCAO) methods for analyzing electronic structure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5" y="1132554"/>
            <a:ext cx="3743325" cy="35052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142875" y="1499191"/>
            <a:ext cx="1717823" cy="2052083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42875" y="871870"/>
            <a:ext cx="0" cy="3434316"/>
          </a:xfrm>
          <a:prstGeom prst="straightConnector1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42874" y="3551274"/>
            <a:ext cx="1133033" cy="1015410"/>
          </a:xfrm>
          <a:prstGeom prst="straightConnector1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42873" y="3195838"/>
            <a:ext cx="2447927" cy="355436"/>
          </a:xfrm>
          <a:prstGeom prst="straightConnector1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87033" y="1015577"/>
            <a:ext cx="903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R</a:t>
            </a:r>
            <a:r>
              <a:rPr lang="en-US" sz="2400" b="1" baseline="30000" dirty="0" smtClean="0">
                <a:solidFill>
                  <a:srgbClr val="00B0F0"/>
                </a:solidFill>
                <a:latin typeface="+mj-lt"/>
              </a:rPr>
              <a:t>a</a:t>
            </a:r>
            <a:endParaRPr lang="en-US" sz="2400" b="1" dirty="0" smtClean="0">
              <a:solidFill>
                <a:srgbClr val="00B0F0"/>
              </a:solidFill>
              <a:latin typeface="+mj-lt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054838"/>
              </p:ext>
            </p:extLst>
          </p:nvPr>
        </p:nvGraphicFramePr>
        <p:xfrm>
          <a:off x="4152900" y="1866900"/>
          <a:ext cx="3159125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Equation" r:id="rId4" imgW="1866600" imgH="672840" progId="Equation.DSMT4">
                  <p:embed/>
                </p:oleObj>
              </mc:Choice>
              <mc:Fallback>
                <p:oleObj name="Equation" r:id="rId4" imgW="18666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900" y="1866900"/>
                        <a:ext cx="3159125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375990" y="3071220"/>
            <a:ext cx="2488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periodic function</a:t>
            </a:r>
          </a:p>
        </p:txBody>
      </p:sp>
      <p:sp>
        <p:nvSpPr>
          <p:cNvPr id="14" name="Up Arrow 13"/>
          <p:cNvSpPr/>
          <p:nvPr/>
        </p:nvSpPr>
        <p:spPr>
          <a:xfrm>
            <a:off x="6305107" y="2885154"/>
            <a:ext cx="159488" cy="4642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755359" y="3692894"/>
            <a:ext cx="4780541" cy="1304872"/>
            <a:chOff x="4584700" y="4756150"/>
            <a:chExt cx="4780541" cy="1304872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3236351"/>
                </p:ext>
              </p:extLst>
            </p:nvPr>
          </p:nvGraphicFramePr>
          <p:xfrm>
            <a:off x="4584700" y="4756150"/>
            <a:ext cx="2535238" cy="473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79" name="Equation" r:id="rId6" imgW="1498320" imgH="279360" progId="Equation.DSMT4">
                    <p:embed/>
                  </p:oleObj>
                </mc:Choice>
                <mc:Fallback>
                  <p:oleObj name="Equation" r:id="rId6" imgW="149832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584700" y="4756150"/>
                          <a:ext cx="2535238" cy="473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Up Arrow 16"/>
            <p:cNvSpPr/>
            <p:nvPr/>
          </p:nvSpPr>
          <p:spPr>
            <a:xfrm>
              <a:off x="6127892" y="5227875"/>
              <a:ext cx="159488" cy="46427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25368" y="5599357"/>
              <a:ext cx="26368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basis vector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728367" y="5400877"/>
              <a:ext cx="26368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lattice translation</a:t>
              </a:r>
            </a:p>
          </p:txBody>
        </p:sp>
        <p:sp>
          <p:nvSpPr>
            <p:cNvPr id="20" name="Up Arrow 19"/>
            <p:cNvSpPr/>
            <p:nvPr/>
          </p:nvSpPr>
          <p:spPr>
            <a:xfrm>
              <a:off x="6875709" y="5220794"/>
              <a:ext cx="131147" cy="29312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101319"/>
              </p:ext>
            </p:extLst>
          </p:nvPr>
        </p:nvGraphicFramePr>
        <p:xfrm>
          <a:off x="147970" y="5066600"/>
          <a:ext cx="3738230" cy="1013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0" name="Equation" r:id="rId8" imgW="2349360" imgH="672840" progId="Equation.DSMT4">
                  <p:embed/>
                </p:oleObj>
              </mc:Choice>
              <mc:Fallback>
                <p:oleObj name="Equation" r:id="rId8" imgW="23493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7970" y="5066600"/>
                        <a:ext cx="3738230" cy="1013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190139"/>
              </p:ext>
            </p:extLst>
          </p:nvPr>
        </p:nvGraphicFramePr>
        <p:xfrm>
          <a:off x="4025900" y="5199063"/>
          <a:ext cx="4876800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1" name="Equation" r:id="rId10" imgW="4140000" imgH="901440" progId="Equation.DSMT4">
                  <p:embed/>
                </p:oleObj>
              </mc:Choice>
              <mc:Fallback>
                <p:oleObj name="Equation" r:id="rId10" imgW="41400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025900" y="5199063"/>
                        <a:ext cx="4876800" cy="1062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3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02" y="800387"/>
            <a:ext cx="8767424" cy="49545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1685" y="3498351"/>
            <a:ext cx="8620657" cy="19311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631457"/>
              </p:ext>
            </p:extLst>
          </p:nvPr>
        </p:nvGraphicFramePr>
        <p:xfrm>
          <a:off x="457200" y="974725"/>
          <a:ext cx="48768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4" name="Equation" r:id="rId3" imgW="4140000" imgH="1790640" progId="Equation.DSMT4">
                  <p:embed/>
                </p:oleObj>
              </mc:Choice>
              <mc:Fallback>
                <p:oleObj name="Equation" r:id="rId3" imgW="4140000" imgH="1790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974725"/>
                        <a:ext cx="4876800" cy="2109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7442" y="372140"/>
            <a:ext cx="7761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LCAO methods  -- continued – Slater-</a:t>
            </a:r>
            <a:r>
              <a:rPr lang="en-US" sz="2400" dirty="0" err="1" smtClean="0">
                <a:latin typeface="+mj-lt"/>
              </a:rPr>
              <a:t>Koster</a:t>
            </a:r>
            <a:r>
              <a:rPr lang="en-US" sz="2400" dirty="0" smtClean="0">
                <a:latin typeface="+mj-lt"/>
              </a:rPr>
              <a:t> analysis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334017"/>
              </p:ext>
            </p:extLst>
          </p:nvPr>
        </p:nvGraphicFramePr>
        <p:xfrm>
          <a:off x="457200" y="3225433"/>
          <a:ext cx="6096000" cy="1439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Equation" r:id="rId5" imgW="5968800" imgH="1409400" progId="Equation.DSMT4">
                  <p:embed/>
                </p:oleObj>
              </mc:Choice>
              <mc:Fallback>
                <p:oleObj name="Equation" r:id="rId5" imgW="596880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225433"/>
                        <a:ext cx="6096000" cy="1439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495725"/>
              </p:ext>
            </p:extLst>
          </p:nvPr>
        </p:nvGraphicFramePr>
        <p:xfrm>
          <a:off x="457200" y="4945122"/>
          <a:ext cx="5251450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Equation" r:id="rId7" imgW="4457520" imgH="901440" progId="Equation.DSMT4">
                  <p:embed/>
                </p:oleObj>
              </mc:Choice>
              <mc:Fallback>
                <p:oleObj name="Equation" r:id="rId7" imgW="445752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4945122"/>
                        <a:ext cx="5251450" cy="1062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55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6998" y="400692"/>
            <a:ext cx="4993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164" y="1017142"/>
            <a:ext cx="3743325" cy="3505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95236" y="185962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24348" y="277230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38392" y="246407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99451" y="223470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81548" y="2119889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6809" y="218496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b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105479"/>
              </p:ext>
            </p:extLst>
          </p:nvPr>
        </p:nvGraphicFramePr>
        <p:xfrm>
          <a:off x="3452813" y="227013"/>
          <a:ext cx="5132387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4" imgW="4356000" imgH="901440" progId="Equation.DSMT4">
                  <p:embed/>
                </p:oleObj>
              </mc:Choice>
              <mc:Fallback>
                <p:oleObj name="Equation" r:id="rId4" imgW="43560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52813" y="227013"/>
                        <a:ext cx="5132387" cy="1062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439927"/>
              </p:ext>
            </p:extLst>
          </p:nvPr>
        </p:nvGraphicFramePr>
        <p:xfrm>
          <a:off x="3905820" y="3893692"/>
          <a:ext cx="5035531" cy="1592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6" imgW="3974760" imgH="1257120" progId="Equation.DSMT4">
                  <p:embed/>
                </p:oleObj>
              </mc:Choice>
              <mc:Fallback>
                <p:oleObj name="Equation" r:id="rId6" imgW="397476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05820" y="3893692"/>
                        <a:ext cx="5035531" cy="1592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079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10966"/>
            <a:ext cx="5224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395" y="24867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Introduction to crystalline solids</a:t>
            </a:r>
          </a:p>
          <a:p>
            <a:endParaRPr lang="en-US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An ideal crystal fills all space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+mj-lt"/>
              </a:rPr>
              <a:t>Limited possibilities for crystalline forms –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+mj-lt"/>
              </a:rPr>
              <a:t>Only 14 </a:t>
            </a:r>
            <a:r>
              <a:rPr lang="en-US" sz="2400" dirty="0" err="1" smtClean="0">
                <a:latin typeface="+mj-lt"/>
              </a:rPr>
              <a:t>Bravais</a:t>
            </a:r>
            <a:r>
              <a:rPr lang="en-US" sz="2400" dirty="0" smtClean="0">
                <a:latin typeface="+mj-lt"/>
              </a:rPr>
              <a:t> lattices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+mj-lt"/>
              </a:rPr>
              <a:t>Only 32 crystallographic point groups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+mj-lt"/>
              </a:rPr>
              <a:t>Only 230 distinct crystallographic structures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897690"/>
              </p:ext>
            </p:extLst>
          </p:nvPr>
        </p:nvGraphicFramePr>
        <p:xfrm>
          <a:off x="1146639" y="3088622"/>
          <a:ext cx="3955122" cy="3088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3" imgW="3073320" imgH="2400120" progId="Equation.DSMT4">
                  <p:embed/>
                </p:oleObj>
              </mc:Choice>
              <mc:Fallback>
                <p:oleObj name="Equation" r:id="rId3" imgW="3073320" imgH="240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6639" y="3088622"/>
                        <a:ext cx="3955122" cy="3088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97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222358"/>
              </p:ext>
            </p:extLst>
          </p:nvPr>
        </p:nvGraphicFramePr>
        <p:xfrm>
          <a:off x="1219200" y="1219200"/>
          <a:ext cx="5011737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3" imgW="2679480" imgH="317160" progId="Equation.DSMT4">
                  <p:embed/>
                </p:oleObj>
              </mc:Choice>
              <mc:Fallback>
                <p:oleObj name="Equation" r:id="rId3" imgW="26794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1219200"/>
                        <a:ext cx="5011737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Brace 5"/>
          <p:cNvSpPr/>
          <p:nvPr/>
        </p:nvSpPr>
        <p:spPr>
          <a:xfrm rot="5400000">
            <a:off x="4377282" y="880516"/>
            <a:ext cx="600571" cy="3106737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2015083" y="2032546"/>
            <a:ext cx="600571" cy="820737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8800" y="3124200"/>
            <a:ext cx="1295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</a:t>
            </a:r>
            <a:r>
              <a:rPr lang="en-US" sz="2400" dirty="0" smtClean="0">
                <a:latin typeface="+mj-lt"/>
              </a:rPr>
              <a:t>asis vector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1400" y="3200400"/>
            <a:ext cx="320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Bravais</a:t>
            </a:r>
            <a:r>
              <a:rPr lang="en-US" sz="2400" dirty="0" smtClean="0">
                <a:latin typeface="+mj-lt"/>
              </a:rPr>
              <a:t> lattice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54112"/>
            <a:ext cx="8131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Specification of an atom within the lattice</a:t>
            </a:r>
          </a:p>
        </p:txBody>
      </p:sp>
    </p:spTree>
    <p:extLst>
      <p:ext uri="{BB962C8B-B14F-4D97-AF65-F5344CB8AC3E}">
        <p14:creationId xmlns:p14="http://schemas.microsoft.com/office/powerpoint/2010/main" val="129757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5428" y="0"/>
            <a:ext cx="6570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Short digression on abstract group theory</a:t>
            </a:r>
          </a:p>
          <a:p>
            <a:pPr lvl="1"/>
            <a:r>
              <a:rPr lang="en-US" sz="2400" b="1" dirty="0" smtClean="0">
                <a:latin typeface="+mj-lt"/>
              </a:rPr>
              <a:t>     </a:t>
            </a:r>
            <a:r>
              <a:rPr lang="en-US" sz="2400" dirty="0" smtClean="0">
                <a:latin typeface="+mj-lt"/>
              </a:rPr>
              <a:t>What is group theory 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53027"/>
            <a:ext cx="8215313" cy="520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72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225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a 6-member group </a:t>
            </a:r>
            <a:r>
              <a:rPr lang="en-US" sz="2400" i="1" dirty="0" smtClean="0">
                <a:latin typeface="+mj-lt"/>
              </a:rPr>
              <a:t>E,A,B,C,D,F,G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459"/>
          <a:stretch/>
        </p:blipFill>
        <p:spPr>
          <a:xfrm>
            <a:off x="152400" y="1143000"/>
            <a:ext cx="5124450" cy="4610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551" y="581135"/>
            <a:ext cx="36195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75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52900" y="152400"/>
            <a:ext cx="48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Check on group properties: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Closed; multiplication table uniquely generates group members.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Unit element included.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Each element has inverse.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Multiplication process is associative.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304800" y="152400"/>
            <a:ext cx="3733800" cy="3314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3482876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Definitions</a:t>
            </a:r>
            <a:endParaRPr lang="en-US" sz="2400" dirty="0">
              <a:latin typeface="+mj-lt"/>
            </a:endParaRPr>
          </a:p>
          <a:p>
            <a:pPr lvl="1"/>
            <a:r>
              <a:rPr lang="en-US" sz="2400" b="1" dirty="0" smtClean="0">
                <a:latin typeface="+mj-lt"/>
              </a:rPr>
              <a:t>Subgroup</a:t>
            </a:r>
            <a:r>
              <a:rPr lang="en-US" sz="2400" dirty="0" smtClean="0">
                <a:latin typeface="+mj-lt"/>
              </a:rPr>
              <a:t>: members of larger group which have the property of a group</a:t>
            </a:r>
          </a:p>
          <a:p>
            <a:pPr lvl="1"/>
            <a:r>
              <a:rPr lang="en-US" sz="2400" b="1" dirty="0" smtClean="0">
                <a:latin typeface="+mj-lt"/>
              </a:rPr>
              <a:t>Class: </a:t>
            </a:r>
            <a:r>
              <a:rPr lang="en-US" sz="2400" dirty="0" smtClean="0">
                <a:latin typeface="+mj-lt"/>
              </a:rPr>
              <a:t>members of a group which are generated by the construction 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780826"/>
              </p:ext>
            </p:extLst>
          </p:nvPr>
        </p:nvGraphicFramePr>
        <p:xfrm>
          <a:off x="1676400" y="5365044"/>
          <a:ext cx="6781800" cy="502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4" imgW="4457520" imgH="330120" progId="Equation.DSMT4">
                  <p:embed/>
                </p:oleObj>
              </mc:Choice>
              <mc:Fallback>
                <p:oleObj name="Equation" r:id="rId4" imgW="44575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400" y="5365044"/>
                        <a:ext cx="6781800" cy="502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189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theory – some comments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The elements of the group may be abstract; in general, we will use them to describe symmetry properties of our system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743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Representations of a group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016316"/>
              </p:ext>
            </p:extLst>
          </p:nvPr>
        </p:nvGraphicFramePr>
        <p:xfrm>
          <a:off x="627063" y="3373437"/>
          <a:ext cx="8104187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3" imgW="4876560" imgH="1638000" progId="Equation.DSMT4">
                  <p:embed/>
                </p:oleObj>
              </mc:Choice>
              <mc:Fallback>
                <p:oleObj name="Equation" r:id="rId3" imgW="48765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7063" y="3373437"/>
                        <a:ext cx="8104187" cy="272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27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464389" y="533400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388111"/>
              </p:ext>
            </p:extLst>
          </p:nvPr>
        </p:nvGraphicFramePr>
        <p:xfrm>
          <a:off x="127000" y="4031554"/>
          <a:ext cx="8255000" cy="832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4" imgW="6426000" imgH="647640" progId="Equation.DSMT4">
                  <p:embed/>
                </p:oleObj>
              </mc:Choice>
              <mc:Fallback>
                <p:oleObj name="Equation" r:id="rId4" imgW="64260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000" y="4031554"/>
                        <a:ext cx="8255000" cy="832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761084"/>
              </p:ext>
            </p:extLst>
          </p:nvPr>
        </p:nvGraphicFramePr>
        <p:xfrm>
          <a:off x="685800" y="4929188"/>
          <a:ext cx="5638800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6" imgW="3974760" imgH="1015920" progId="Equation.DSMT4">
                  <p:embed/>
                </p:oleObj>
              </mc:Choice>
              <mc:Fallback>
                <p:oleObj name="Equation" r:id="rId6" imgW="39747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5800" y="4929188"/>
                        <a:ext cx="5638800" cy="144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10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22680</TotalTime>
  <Words>638</Words>
  <Application>Microsoft Office PowerPoint</Application>
  <PresentationFormat>On-screen Show (4:3)</PresentationFormat>
  <Paragraphs>155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Courier New</vt:lpstr>
      <vt:lpstr>Script MT Bold</vt:lpstr>
      <vt:lpstr>Symbol</vt:lpstr>
      <vt:lpstr>Wingdings</vt:lpstr>
      <vt:lpstr>Office Theme</vt:lpstr>
      <vt:lpstr>MathType 6.0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1261</cp:revision>
  <cp:lastPrinted>2015-02-25T05:00:37Z</cp:lastPrinted>
  <dcterms:created xsi:type="dcterms:W3CDTF">2012-01-10T18:32:24Z</dcterms:created>
  <dcterms:modified xsi:type="dcterms:W3CDTF">2015-02-27T16:45:52Z</dcterms:modified>
</cp:coreProperties>
</file>