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04" r:id="rId3"/>
    <p:sldId id="300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0" d="100"/>
          <a:sy n="60" d="100"/>
        </p:scale>
        <p:origin x="3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Electrodynamics</a:t>
            </a:r>
          </a:p>
          <a:p>
            <a:pPr algn="ctr"/>
            <a:r>
              <a:rPr lang="en-US" sz="3200" b="1" dirty="0" smtClean="0"/>
              <a:t>9-9:50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Reading: Chapter 1 &amp; 2 in MPM;</a:t>
            </a: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Crystal structures and brief introduction to group theory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Survey of crystal structures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Elements of symmetry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Some ideas of group theory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3914775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85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Perovskite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334000"/>
            <a:ext cx="37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Cubic lattice with basis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600" y="1963773"/>
            <a:ext cx="5505400" cy="220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15757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Systemization of crystal forms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14 </a:t>
            </a:r>
            <a:r>
              <a:rPr lang="en-US" sz="2400" dirty="0" err="1" smtClean="0">
                <a:latin typeface="+mj-lt"/>
              </a:rPr>
              <a:t>Bravais</a:t>
            </a:r>
            <a:r>
              <a:rPr lang="en-US" sz="2400" dirty="0" smtClean="0">
                <a:latin typeface="+mj-lt"/>
              </a:rPr>
              <a:t> lattices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32 Point groups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230 Space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438400"/>
            <a:ext cx="6570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Short digression on abstract group theory</a:t>
            </a:r>
          </a:p>
          <a:p>
            <a:pPr algn="ctr"/>
            <a:endParaRPr lang="en-US" sz="2400" b="1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What is group theory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What is it doing in the course ?</a:t>
            </a:r>
          </a:p>
        </p:txBody>
      </p:sp>
    </p:spTree>
    <p:extLst>
      <p:ext uri="{BB962C8B-B14F-4D97-AF65-F5344CB8AC3E}">
        <p14:creationId xmlns:p14="http://schemas.microsoft.com/office/powerpoint/2010/main" val="15444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428" y="0"/>
            <a:ext cx="657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Short digression on abstract group theory</a:t>
            </a:r>
          </a:p>
          <a:p>
            <a:pPr lvl="1"/>
            <a:r>
              <a:rPr lang="en-US" sz="2400" b="1" dirty="0" smtClean="0">
                <a:latin typeface="+mj-lt"/>
              </a:rPr>
              <a:t>     </a:t>
            </a:r>
            <a:r>
              <a:rPr lang="en-US" sz="2400" dirty="0" smtClean="0">
                <a:latin typeface="+mj-lt"/>
              </a:rPr>
              <a:t>What is group theory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3027"/>
            <a:ext cx="8215313" cy="52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428" y="0"/>
            <a:ext cx="657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Short digression on abstract group theory</a:t>
            </a:r>
          </a:p>
          <a:p>
            <a:pPr lvl="2"/>
            <a:r>
              <a:rPr lang="en-US" sz="2400" dirty="0" smtClean="0">
                <a:latin typeface="+mj-lt"/>
              </a:rPr>
              <a:t>What is group theory doing in a solid state physics class?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790575"/>
            <a:ext cx="91535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131501"/>
            <a:ext cx="8848725" cy="494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5" y="381000"/>
            <a:ext cx="862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space group theory in band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31115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21161"/>
            <a:ext cx="9020175" cy="53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700087"/>
            <a:ext cx="87534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947737"/>
            <a:ext cx="88868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80975"/>
            <a:ext cx="88106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25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a 6-member group </a:t>
            </a:r>
            <a:r>
              <a:rPr lang="en-US" sz="2400" i="1" dirty="0" smtClean="0">
                <a:latin typeface="+mj-lt"/>
              </a:rPr>
              <a:t>E,A,B,C,D,F,G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459"/>
          <a:stretch/>
        </p:blipFill>
        <p:spPr>
          <a:xfrm>
            <a:off x="152400" y="1143000"/>
            <a:ext cx="5124450" cy="461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551" y="581135"/>
            <a:ext cx="361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96" y="152401"/>
            <a:ext cx="9168796" cy="5791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4800600"/>
            <a:ext cx="8610600" cy="152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2900" y="1524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Check on group properties: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Closed; multiplication table uniquely generates group members.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Unit element included.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Each element has inverse.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Multiplication process is associative.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460" t="28099" r="22671"/>
          <a:stretch/>
        </p:blipFill>
        <p:spPr>
          <a:xfrm>
            <a:off x="304800" y="152400"/>
            <a:ext cx="3733800" cy="331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3482876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Definitions</a:t>
            </a:r>
            <a:endParaRPr lang="en-US" sz="2400" dirty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Subgroup</a:t>
            </a:r>
            <a:r>
              <a:rPr lang="en-US" sz="2400" dirty="0" smtClean="0">
                <a:latin typeface="+mj-lt"/>
              </a:rPr>
              <a:t>: members of larger group which have the property of a group</a:t>
            </a:r>
          </a:p>
          <a:p>
            <a:pPr lvl="1"/>
            <a:r>
              <a:rPr lang="en-US" sz="2400" b="1" dirty="0" smtClean="0">
                <a:latin typeface="+mj-lt"/>
              </a:rPr>
              <a:t>Class: </a:t>
            </a:r>
            <a:r>
              <a:rPr lang="en-US" sz="2400" dirty="0" smtClean="0">
                <a:latin typeface="+mj-lt"/>
              </a:rPr>
              <a:t>members of a group which are generated by the construction </a:t>
            </a:r>
          </a:p>
          <a:p>
            <a:pPr lvl="1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167409"/>
              </p:ext>
            </p:extLst>
          </p:nvPr>
        </p:nvGraphicFramePr>
        <p:xfrm>
          <a:off x="1676400" y="5365044"/>
          <a:ext cx="6781800" cy="502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4457520" imgH="330120" progId="Equation.DSMT4">
                  <p:embed/>
                </p:oleObj>
              </mc:Choice>
              <mc:Fallback>
                <p:oleObj name="Equation" r:id="rId4" imgW="44575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5365044"/>
                        <a:ext cx="6781800" cy="502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1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76200"/>
            <a:ext cx="9058275" cy="6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common crystal forms found in nature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9" y="1737497"/>
            <a:ext cx="7430861" cy="3748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715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Materials from </a:t>
            </a:r>
            <a:r>
              <a:rPr lang="en-US" sz="2400" dirty="0" err="1" smtClean="0">
                <a:latin typeface="+mj-lt"/>
              </a:rPr>
              <a:t>Marder</a:t>
            </a:r>
            <a:r>
              <a:rPr lang="en-US" sz="2400" dirty="0" smtClean="0">
                <a:latin typeface="+mj-lt"/>
              </a:rPr>
              <a:t> used in preparing this lecture.</a:t>
            </a:r>
          </a:p>
        </p:txBody>
      </p:sp>
    </p:spTree>
    <p:extLst>
      <p:ext uri="{BB962C8B-B14F-4D97-AF65-F5344CB8AC3E}">
        <p14:creationId xmlns:p14="http://schemas.microsoft.com/office/powerpoint/2010/main" val="4901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398443"/>
            <a:ext cx="4010025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304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Face-centered-cubic with basis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12" y="1541644"/>
            <a:ext cx="4648200" cy="2722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76646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12466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4095750" cy="3590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CsCl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cubic structure </a:t>
            </a:r>
            <a:r>
              <a:rPr lang="en-US" sz="2400" dirty="0" smtClean="0">
                <a:latin typeface="+mj-lt"/>
              </a:rPr>
              <a:t>with basis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2057400"/>
            <a:ext cx="5372100" cy="1584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150937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27724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" y="990600"/>
            <a:ext cx="3952875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CaF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Face-centered-cubic with basis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150937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71044"/>
            <a:ext cx="5571025" cy="17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39624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Face-centered-cubic with basis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38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Zincblende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822" y="1905000"/>
            <a:ext cx="5365878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150937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27488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" y="914400"/>
            <a:ext cx="3905250" cy="488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ZnS</a:t>
            </a:r>
            <a:r>
              <a:rPr lang="en-US" sz="2400" dirty="0" smtClean="0">
                <a:latin typeface="+mj-lt"/>
              </a:rPr>
              <a:t> - </a:t>
            </a:r>
            <a:r>
              <a:rPr lang="en-US" sz="2400" dirty="0" err="1" smtClean="0">
                <a:latin typeface="+mj-lt"/>
              </a:rPr>
              <a:t>Wurtzite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84770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Hexagonal structure with basis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42" y="1883216"/>
            <a:ext cx="5219257" cy="2188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11312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12137</TotalTime>
  <Words>415</Words>
  <Application>Microsoft Office PowerPoint</Application>
  <PresentationFormat>On-screen Show (4:3)</PresentationFormat>
  <Paragraphs>113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684</cp:revision>
  <cp:lastPrinted>2015-01-10T08:33:40Z</cp:lastPrinted>
  <dcterms:created xsi:type="dcterms:W3CDTF">2012-01-10T18:32:24Z</dcterms:created>
  <dcterms:modified xsi:type="dcterms:W3CDTF">2015-01-14T17:02:24Z</dcterms:modified>
</cp:coreProperties>
</file>