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CC00"/>
    <a:srgbClr val="EC86C8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 snapToGrid="0">
      <p:cViewPr varScale="1">
        <p:scale>
          <a:sx n="40" d="100"/>
          <a:sy n="40" d="100"/>
        </p:scale>
        <p:origin x="952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30.wmf"/><Relationship Id="rId5" Type="http://schemas.openxmlformats.org/officeDocument/2006/relationships/image" Target="../media/image20.wmf"/><Relationship Id="rId4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7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7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3/16/2015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0" tIns="48310" rIns="96620" bIns="483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20" tIns="48310" rIns="96620" bIns="4831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3.wmf"/><Relationship Id="rId3" Type="http://schemas.openxmlformats.org/officeDocument/2006/relationships/image" Target="../media/image25.png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0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8.wmf"/><Relationship Id="rId3" Type="http://schemas.openxmlformats.org/officeDocument/2006/relationships/image" Target="../media/image25.png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5" Type="http://schemas.openxmlformats.org/officeDocument/2006/relationships/image" Target="../media/image29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6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20.wmf"/><Relationship Id="rId3" Type="http://schemas.openxmlformats.org/officeDocument/2006/relationships/image" Target="../media/image25.png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5" Type="http://schemas.openxmlformats.org/officeDocument/2006/relationships/image" Target="../media/image30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3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5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10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1.png"/><Relationship Id="rId4" Type="http://schemas.openxmlformats.org/officeDocument/2006/relationships/image" Target="../media/image8.wmf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1"/>
            <a:ext cx="89996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107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20: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0" lvl="2" algn="ctr"/>
            <a:endParaRPr lang="en-US" sz="3200" b="1" dirty="0">
              <a:solidFill>
                <a:schemeClr val="folHlink"/>
              </a:solidFill>
            </a:endParaRPr>
          </a:p>
          <a:p>
            <a:pPr marL="971550" lvl="3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Discussion of Mid-Term Exam</a:t>
            </a:r>
          </a:p>
          <a:p>
            <a:pPr marL="971550" lvl="3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Course topics</a:t>
            </a:r>
          </a:p>
          <a:p>
            <a:pPr marL="971550" lvl="3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Electronic transport                                               	(</a:t>
            </a:r>
            <a:r>
              <a:rPr lang="en-US" sz="3200" b="1" dirty="0" err="1" smtClean="0">
                <a:solidFill>
                  <a:schemeClr val="folHlink"/>
                </a:solidFill>
              </a:rPr>
              <a:t>Marder</a:t>
            </a:r>
            <a:r>
              <a:rPr lang="en-US" sz="3200" b="1" dirty="0" smtClean="0">
                <a:solidFill>
                  <a:schemeClr val="folHlink"/>
                </a:solidFill>
              </a:rPr>
              <a:t> Chapter 16-18)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468088"/>
              </p:ext>
            </p:extLst>
          </p:nvPr>
        </p:nvGraphicFramePr>
        <p:xfrm>
          <a:off x="712788" y="66675"/>
          <a:ext cx="7289800" cy="294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1" name="Equation" r:id="rId3" imgW="5626080" imgH="2273040" progId="Equation.DSMT4">
                  <p:embed/>
                </p:oleObj>
              </mc:Choice>
              <mc:Fallback>
                <p:oleObj name="Equation" r:id="rId3" imgW="5626080" imgH="227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2788" y="66675"/>
                        <a:ext cx="7289800" cy="2944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9870741"/>
              </p:ext>
            </p:extLst>
          </p:nvPr>
        </p:nvGraphicFramePr>
        <p:xfrm>
          <a:off x="1060116" y="3755941"/>
          <a:ext cx="4721214" cy="1233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2" name="Equation" r:id="rId5" imgW="1701720" imgH="444240" progId="Equation.DSMT4">
                  <p:embed/>
                </p:oleObj>
              </mc:Choice>
              <mc:Fallback>
                <p:oleObj name="Equation" r:id="rId5" imgW="17017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0116" y="3755941"/>
                        <a:ext cx="4721214" cy="12331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822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87" y="422609"/>
            <a:ext cx="8048625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27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46109" t="26758" r="26827" b="31767"/>
          <a:stretch/>
        </p:blipFill>
        <p:spPr>
          <a:xfrm>
            <a:off x="1380461" y="1361088"/>
            <a:ext cx="2057400" cy="2362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5058" y="257223"/>
            <a:ext cx="7871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Tight binding model of </a:t>
            </a:r>
            <a:r>
              <a:rPr lang="en-US" sz="2400" dirty="0" err="1" smtClean="0">
                <a:latin typeface="+mj-lt"/>
              </a:rPr>
              <a:t>graphene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Symbol" panose="05050102010706020507" pitchFamily="18" charset="2"/>
              </a:rPr>
              <a:t>p</a:t>
            </a:r>
            <a:r>
              <a:rPr lang="en-US" sz="2400" dirty="0" smtClean="0">
                <a:latin typeface="+mj-lt"/>
              </a:rPr>
              <a:t> bands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         (more conventional notation than Lect. 8.)</a:t>
            </a:r>
          </a:p>
        </p:txBody>
      </p:sp>
      <p:sp>
        <p:nvSpPr>
          <p:cNvPr id="7" name="Oval 6"/>
          <p:cNvSpPr/>
          <p:nvPr/>
        </p:nvSpPr>
        <p:spPr>
          <a:xfrm>
            <a:off x="1715636" y="3156662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45805" y="3435591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3541" y="3360243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254673" y="3422215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675861" y="2542188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715741" y="2573191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148092" y="1733945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172941" y="1763174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243301" y="1775282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163541" y="2301375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88181" y="2318975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243301" y="2301375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668032" y="1540158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715741" y="1555660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75861" y="3131643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874195" y="1119963"/>
            <a:ext cx="0" cy="2209800"/>
          </a:xfrm>
          <a:prstGeom prst="straightConnector1">
            <a:avLst/>
          </a:prstGeom>
          <a:ln w="101600">
            <a:solidFill>
              <a:srgbClr val="FF0000">
                <a:alpha val="4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811565" y="3329763"/>
            <a:ext cx="2057400" cy="0"/>
          </a:xfrm>
          <a:prstGeom prst="straightConnector1">
            <a:avLst/>
          </a:prstGeom>
          <a:ln w="101600">
            <a:solidFill>
              <a:srgbClr val="FF0000">
                <a:alpha val="4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5612483"/>
              </p:ext>
            </p:extLst>
          </p:nvPr>
        </p:nvGraphicFramePr>
        <p:xfrm>
          <a:off x="4311877" y="1235714"/>
          <a:ext cx="3800475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2" name="Equation" r:id="rId4" imgW="2031840" imgH="1333440" progId="Equation.DSMT4">
                  <p:embed/>
                </p:oleObj>
              </mc:Choice>
              <mc:Fallback>
                <p:oleObj name="Equation" r:id="rId4" imgW="203184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11877" y="1235714"/>
                        <a:ext cx="3800475" cy="2492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Left Brace 24"/>
          <p:cNvSpPr/>
          <p:nvPr/>
        </p:nvSpPr>
        <p:spPr>
          <a:xfrm>
            <a:off x="755621" y="1912442"/>
            <a:ext cx="274110" cy="62974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2644975"/>
              </p:ext>
            </p:extLst>
          </p:nvPr>
        </p:nvGraphicFramePr>
        <p:xfrm>
          <a:off x="297902" y="3952916"/>
          <a:ext cx="4462182" cy="2033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3" name="Equation" r:id="rId6" imgW="3035160" imgH="1384200" progId="Equation.DSMT4">
                  <p:embed/>
                </p:oleObj>
              </mc:Choice>
              <mc:Fallback>
                <p:oleObj name="Equation" r:id="rId6" imgW="303516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7902" y="3952916"/>
                        <a:ext cx="4462182" cy="20335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8593491"/>
              </p:ext>
            </p:extLst>
          </p:nvPr>
        </p:nvGraphicFramePr>
        <p:xfrm>
          <a:off x="252701" y="1776667"/>
          <a:ext cx="431544" cy="739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4" name="Equation" r:id="rId8" imgW="355320" imgH="609480" progId="Equation.DSMT4">
                  <p:embed/>
                </p:oleObj>
              </mc:Choice>
              <mc:Fallback>
                <p:oleObj name="Equation" r:id="rId8" imgW="35532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52701" y="1776667"/>
                        <a:ext cx="431544" cy="7397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901460"/>
              </p:ext>
            </p:extLst>
          </p:nvPr>
        </p:nvGraphicFramePr>
        <p:xfrm>
          <a:off x="3765366" y="3061932"/>
          <a:ext cx="314507" cy="435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5" name="Equation" r:id="rId10" imgW="164880" imgH="228600" progId="Equation.DSMT4">
                  <p:embed/>
                </p:oleObj>
              </mc:Choice>
              <mc:Fallback>
                <p:oleObj name="Equation" r:id="rId10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765366" y="3061932"/>
                        <a:ext cx="314507" cy="4354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071669"/>
              </p:ext>
            </p:extLst>
          </p:nvPr>
        </p:nvGraphicFramePr>
        <p:xfrm>
          <a:off x="1684338" y="657225"/>
          <a:ext cx="314325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6" name="Equation" r:id="rId12" imgW="164880" imgH="279360" progId="Equation.DSMT4">
                  <p:embed/>
                </p:oleObj>
              </mc:Choice>
              <mc:Fallback>
                <p:oleObj name="Equation" r:id="rId12" imgW="1648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684338" y="657225"/>
                        <a:ext cx="314325" cy="531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Straight Arrow Connector 29"/>
          <p:cNvCxnSpPr/>
          <p:nvPr/>
        </p:nvCxnSpPr>
        <p:spPr>
          <a:xfrm flipV="1">
            <a:off x="2319076" y="2435664"/>
            <a:ext cx="981625" cy="17801"/>
          </a:xfrm>
          <a:prstGeom prst="straightConnector1">
            <a:avLst/>
          </a:prstGeom>
          <a:ln w="47625">
            <a:solidFill>
              <a:schemeClr val="tx1"/>
            </a:solidFill>
            <a:headEnd type="stealth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607483" y="2041534"/>
            <a:ext cx="485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</a:t>
            </a: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4474231"/>
              </p:ext>
            </p:extLst>
          </p:nvPr>
        </p:nvGraphicFramePr>
        <p:xfrm>
          <a:off x="4999472" y="4530730"/>
          <a:ext cx="3575050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7" name="Equation" r:id="rId14" imgW="2197080" imgH="672840" progId="Equation.DSMT4">
                  <p:embed/>
                </p:oleObj>
              </mc:Choice>
              <mc:Fallback>
                <p:oleObj name="Equation" r:id="rId14" imgW="219708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999472" y="4530730"/>
                        <a:ext cx="3575050" cy="1093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184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628650"/>
            <a:ext cx="7848600" cy="5600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9219" y="170121"/>
            <a:ext cx="7485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Guide to k-points – </a:t>
            </a:r>
            <a:r>
              <a:rPr lang="en-US" sz="2400" dirty="0" err="1" smtClean="0">
                <a:latin typeface="+mj-lt"/>
              </a:rPr>
              <a:t>hcp</a:t>
            </a:r>
            <a:r>
              <a:rPr lang="en-US" sz="2400" dirty="0" smtClean="0">
                <a:latin typeface="+mj-lt"/>
              </a:rPr>
              <a:t> lattice</a:t>
            </a:r>
          </a:p>
        </p:txBody>
      </p:sp>
    </p:spTree>
    <p:extLst>
      <p:ext uri="{BB962C8B-B14F-4D97-AF65-F5344CB8AC3E}">
        <p14:creationId xmlns:p14="http://schemas.microsoft.com/office/powerpoint/2010/main" val="289351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46109" t="26758" r="26827" b="31767"/>
          <a:stretch/>
        </p:blipFill>
        <p:spPr>
          <a:xfrm>
            <a:off x="1380461" y="767532"/>
            <a:ext cx="2057400" cy="2362200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715636" y="2563106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45805" y="2842035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3541" y="2766687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254673" y="2828659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675861" y="1948632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715741" y="1979635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148092" y="1140389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172941" y="1169618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243301" y="1181726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163541" y="1707819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88181" y="1725419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243301" y="1707819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668032" y="946602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715741" y="962104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75861" y="2538087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874195" y="526407"/>
            <a:ext cx="0" cy="2209800"/>
          </a:xfrm>
          <a:prstGeom prst="straightConnector1">
            <a:avLst/>
          </a:prstGeom>
          <a:ln w="101600">
            <a:solidFill>
              <a:srgbClr val="FF0000">
                <a:alpha val="4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811565" y="2736207"/>
            <a:ext cx="2057400" cy="0"/>
          </a:xfrm>
          <a:prstGeom prst="straightConnector1">
            <a:avLst/>
          </a:prstGeom>
          <a:ln w="101600">
            <a:solidFill>
              <a:srgbClr val="FF0000">
                <a:alpha val="4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eft Brace 23"/>
          <p:cNvSpPr/>
          <p:nvPr/>
        </p:nvSpPr>
        <p:spPr>
          <a:xfrm>
            <a:off x="755621" y="1318886"/>
            <a:ext cx="274110" cy="62974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989822"/>
              </p:ext>
            </p:extLst>
          </p:nvPr>
        </p:nvGraphicFramePr>
        <p:xfrm>
          <a:off x="252701" y="1183111"/>
          <a:ext cx="431544" cy="739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1" name="Equation" r:id="rId4" imgW="355320" imgH="609480" progId="Equation.DSMT4">
                  <p:embed/>
                </p:oleObj>
              </mc:Choice>
              <mc:Fallback>
                <p:oleObj name="Equation" r:id="rId4" imgW="35532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2701" y="1183111"/>
                        <a:ext cx="431544" cy="7397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9754134"/>
              </p:ext>
            </p:extLst>
          </p:nvPr>
        </p:nvGraphicFramePr>
        <p:xfrm>
          <a:off x="3765366" y="2468376"/>
          <a:ext cx="314507" cy="435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2" name="Equation" r:id="rId6" imgW="164880" imgH="228600" progId="Equation.DSMT4">
                  <p:embed/>
                </p:oleObj>
              </mc:Choice>
              <mc:Fallback>
                <p:oleObj name="Equation" r:id="rId6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65366" y="2468376"/>
                        <a:ext cx="314507" cy="4354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071318"/>
              </p:ext>
            </p:extLst>
          </p:nvPr>
        </p:nvGraphicFramePr>
        <p:xfrm>
          <a:off x="1684338" y="63669"/>
          <a:ext cx="314325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3" name="Equation" r:id="rId8" imgW="164880" imgH="279360" progId="Equation.DSMT4">
                  <p:embed/>
                </p:oleObj>
              </mc:Choice>
              <mc:Fallback>
                <p:oleObj name="Equation" r:id="rId8" imgW="1648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684338" y="63669"/>
                        <a:ext cx="314325" cy="531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flipV="1">
            <a:off x="2319076" y="1842108"/>
            <a:ext cx="981625" cy="17801"/>
          </a:xfrm>
          <a:prstGeom prst="straightConnector1">
            <a:avLst/>
          </a:prstGeom>
          <a:ln w="47625">
            <a:solidFill>
              <a:schemeClr val="tx1"/>
            </a:solidFill>
            <a:headEnd type="stealth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607483" y="1447978"/>
            <a:ext cx="485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341810"/>
              </p:ext>
            </p:extLst>
          </p:nvPr>
        </p:nvGraphicFramePr>
        <p:xfrm>
          <a:off x="4340225" y="904875"/>
          <a:ext cx="4424363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4" name="Equation" r:id="rId10" imgW="3009600" imgH="723600" progId="Equation.DSMT4">
                  <p:embed/>
                </p:oleObj>
              </mc:Choice>
              <mc:Fallback>
                <p:oleObj name="Equation" r:id="rId10" imgW="300960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340225" y="904875"/>
                        <a:ext cx="4424363" cy="1062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897655"/>
              </p:ext>
            </p:extLst>
          </p:nvPr>
        </p:nvGraphicFramePr>
        <p:xfrm>
          <a:off x="974725" y="3643897"/>
          <a:ext cx="6645275" cy="147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5" name="Equation" r:id="rId12" imgW="4520880" imgH="1002960" progId="Equation.DSMT4">
                  <p:embed/>
                </p:oleObj>
              </mc:Choice>
              <mc:Fallback>
                <p:oleObj name="Equation" r:id="rId12" imgW="452088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74725" y="3643897"/>
                        <a:ext cx="6645275" cy="1471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324385"/>
              </p:ext>
            </p:extLst>
          </p:nvPr>
        </p:nvGraphicFramePr>
        <p:xfrm>
          <a:off x="996211" y="4697412"/>
          <a:ext cx="3490912" cy="216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6" name="Equation" r:id="rId14" imgW="2374560" imgH="1473120" progId="Equation.DSMT4">
                  <p:embed/>
                </p:oleObj>
              </mc:Choice>
              <mc:Fallback>
                <p:oleObj name="Equation" r:id="rId14" imgW="2374560" imgH="1473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96211" y="4697412"/>
                        <a:ext cx="3490912" cy="2160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470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46109" t="26758" r="26827" b="31767"/>
          <a:stretch/>
        </p:blipFill>
        <p:spPr>
          <a:xfrm>
            <a:off x="1380461" y="767532"/>
            <a:ext cx="2057400" cy="23622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715636" y="2563106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345805" y="2842035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63541" y="2766687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54673" y="2828659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675861" y="1948632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715741" y="1979635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48092" y="1140389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172941" y="1169618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243301" y="1181726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163541" y="1707819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188181" y="1725419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243301" y="1707819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668032" y="946602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715741" y="962104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675861" y="2538087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874195" y="526407"/>
            <a:ext cx="0" cy="2209800"/>
          </a:xfrm>
          <a:prstGeom prst="straightConnector1">
            <a:avLst/>
          </a:prstGeom>
          <a:ln w="101600">
            <a:solidFill>
              <a:srgbClr val="FF0000">
                <a:alpha val="4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811565" y="2736207"/>
            <a:ext cx="2057400" cy="0"/>
          </a:xfrm>
          <a:prstGeom prst="straightConnector1">
            <a:avLst/>
          </a:prstGeom>
          <a:ln w="101600">
            <a:solidFill>
              <a:srgbClr val="FF0000">
                <a:alpha val="4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Left Brace 22"/>
          <p:cNvSpPr/>
          <p:nvPr/>
        </p:nvSpPr>
        <p:spPr>
          <a:xfrm>
            <a:off x="755621" y="1318886"/>
            <a:ext cx="274110" cy="62974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9221708"/>
              </p:ext>
            </p:extLst>
          </p:nvPr>
        </p:nvGraphicFramePr>
        <p:xfrm>
          <a:off x="252701" y="1183111"/>
          <a:ext cx="431544" cy="739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4" name="Equation" r:id="rId4" imgW="355320" imgH="609480" progId="Equation.DSMT4">
                  <p:embed/>
                </p:oleObj>
              </mc:Choice>
              <mc:Fallback>
                <p:oleObj name="Equation" r:id="rId4" imgW="35532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2701" y="1183111"/>
                        <a:ext cx="431544" cy="7397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669192"/>
              </p:ext>
            </p:extLst>
          </p:nvPr>
        </p:nvGraphicFramePr>
        <p:xfrm>
          <a:off x="3765366" y="2468376"/>
          <a:ext cx="314507" cy="435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5" name="Equation" r:id="rId6" imgW="164880" imgH="228600" progId="Equation.DSMT4">
                  <p:embed/>
                </p:oleObj>
              </mc:Choice>
              <mc:Fallback>
                <p:oleObj name="Equation" r:id="rId6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65366" y="2468376"/>
                        <a:ext cx="314507" cy="4354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3589212"/>
              </p:ext>
            </p:extLst>
          </p:nvPr>
        </p:nvGraphicFramePr>
        <p:xfrm>
          <a:off x="1684338" y="63669"/>
          <a:ext cx="314325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6" name="Equation" r:id="rId8" imgW="164880" imgH="279360" progId="Equation.DSMT4">
                  <p:embed/>
                </p:oleObj>
              </mc:Choice>
              <mc:Fallback>
                <p:oleObj name="Equation" r:id="rId8" imgW="1648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684338" y="63669"/>
                        <a:ext cx="314325" cy="531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Arrow Connector 26"/>
          <p:cNvCxnSpPr/>
          <p:nvPr/>
        </p:nvCxnSpPr>
        <p:spPr>
          <a:xfrm flipV="1">
            <a:off x="2319076" y="1842108"/>
            <a:ext cx="981625" cy="17801"/>
          </a:xfrm>
          <a:prstGeom prst="straightConnector1">
            <a:avLst/>
          </a:prstGeom>
          <a:ln w="47625">
            <a:solidFill>
              <a:schemeClr val="tx1"/>
            </a:solidFill>
            <a:headEnd type="stealth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607483" y="1447978"/>
            <a:ext cx="485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3216301"/>
              </p:ext>
            </p:extLst>
          </p:nvPr>
        </p:nvGraphicFramePr>
        <p:xfrm>
          <a:off x="5045212" y="2882106"/>
          <a:ext cx="3575050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7" name="Equation" r:id="rId10" imgW="2197080" imgH="672840" progId="Equation.DSMT4">
                  <p:embed/>
                </p:oleObj>
              </mc:Choice>
              <mc:Fallback>
                <p:oleObj name="Equation" r:id="rId10" imgW="219708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045212" y="2882106"/>
                        <a:ext cx="3575050" cy="1093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064913"/>
              </p:ext>
            </p:extLst>
          </p:nvPr>
        </p:nvGraphicFramePr>
        <p:xfrm>
          <a:off x="4179358" y="322865"/>
          <a:ext cx="4462182" cy="2033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8" name="Equation" r:id="rId12" imgW="3035160" imgH="1384200" progId="Equation.DSMT4">
                  <p:embed/>
                </p:oleObj>
              </mc:Choice>
              <mc:Fallback>
                <p:oleObj name="Equation" r:id="rId12" imgW="303516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179358" y="322865"/>
                        <a:ext cx="4462182" cy="20335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250389"/>
              </p:ext>
            </p:extLst>
          </p:nvPr>
        </p:nvGraphicFramePr>
        <p:xfrm>
          <a:off x="541338" y="4122066"/>
          <a:ext cx="8275637" cy="213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9" name="Equation" r:id="rId14" imgW="4965480" imgH="1282680" progId="Equation.DSMT4">
                  <p:embed/>
                </p:oleObj>
              </mc:Choice>
              <mc:Fallback>
                <p:oleObj name="Equation" r:id="rId14" imgW="496548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41338" y="4122066"/>
                        <a:ext cx="8275637" cy="2139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347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1561016"/>
              </p:ext>
            </p:extLst>
          </p:nvPr>
        </p:nvGraphicFramePr>
        <p:xfrm>
          <a:off x="716046" y="828927"/>
          <a:ext cx="644683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2" name="Equation" r:id="rId3" imgW="3962160" imgH="1523880" progId="Equation.DSMT4">
                  <p:embed/>
                </p:oleObj>
              </mc:Choice>
              <mc:Fallback>
                <p:oleObj name="Equation" r:id="rId3" imgW="3962160" imgH="1523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6046" y="828927"/>
                        <a:ext cx="6446838" cy="247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970403"/>
              </p:ext>
            </p:extLst>
          </p:nvPr>
        </p:nvGraphicFramePr>
        <p:xfrm>
          <a:off x="541338" y="4122066"/>
          <a:ext cx="8275637" cy="213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3" name="Equation" r:id="rId5" imgW="4965480" imgH="1282680" progId="Equation.DSMT4">
                  <p:embed/>
                </p:oleObj>
              </mc:Choice>
              <mc:Fallback>
                <p:oleObj name="Equation" r:id="rId5" imgW="496548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1338" y="4122066"/>
                        <a:ext cx="8275637" cy="2139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754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6691576"/>
              </p:ext>
            </p:extLst>
          </p:nvPr>
        </p:nvGraphicFramePr>
        <p:xfrm>
          <a:off x="457200" y="0"/>
          <a:ext cx="8275638" cy="307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8" name="Equation" r:id="rId3" imgW="4965480" imgH="1841400" progId="Equation.DSMT4">
                  <p:embed/>
                </p:oleObj>
              </mc:Choice>
              <mc:Fallback>
                <p:oleObj name="Equation" r:id="rId3" imgW="4965480" imgH="1841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0"/>
                        <a:ext cx="8275638" cy="3071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869800"/>
              </p:ext>
            </p:extLst>
          </p:nvPr>
        </p:nvGraphicFramePr>
        <p:xfrm>
          <a:off x="457200" y="3939947"/>
          <a:ext cx="8343900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9" name="Equation" r:id="rId5" imgW="5676840" imgH="850680" progId="Equation.DSMT4">
                  <p:embed/>
                </p:oleObj>
              </mc:Choice>
              <mc:Fallback>
                <p:oleObj name="Equation" r:id="rId5" imgW="5676840" imgH="850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3939947"/>
                        <a:ext cx="8343900" cy="1247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684912"/>
              </p:ext>
            </p:extLst>
          </p:nvPr>
        </p:nvGraphicFramePr>
        <p:xfrm>
          <a:off x="457200" y="3321122"/>
          <a:ext cx="252095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0" name="Equation" r:id="rId7" imgW="1549080" imgH="342720" progId="Equation.DSMT4">
                  <p:embed/>
                </p:oleObj>
              </mc:Choice>
              <mc:Fallback>
                <p:oleObj name="Equation" r:id="rId7" imgW="154908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200" y="3321122"/>
                        <a:ext cx="2520950" cy="55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3949465"/>
              </p:ext>
            </p:extLst>
          </p:nvPr>
        </p:nvGraphicFramePr>
        <p:xfrm>
          <a:off x="637674" y="4860810"/>
          <a:ext cx="416242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1" name="Equation" r:id="rId9" imgW="2831760" imgH="622080" progId="Equation.DSMT4">
                  <p:embed/>
                </p:oleObj>
              </mc:Choice>
              <mc:Fallback>
                <p:oleObj name="Equation" r:id="rId9" imgW="283176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37674" y="4860810"/>
                        <a:ext cx="4162425" cy="911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846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5853" y="465221"/>
            <a:ext cx="662538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Tentative plan for topics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/>
              <a:t>Chapter 16-18   Electronic transport</a:t>
            </a:r>
          </a:p>
          <a:p>
            <a:r>
              <a:rPr lang="en-US" sz="2400" dirty="0"/>
              <a:t>Chapter 20-23   Optical properties</a:t>
            </a:r>
          </a:p>
          <a:p>
            <a:r>
              <a:rPr lang="en-US" sz="2400" dirty="0"/>
              <a:t>Chapter 26         Hubbard model</a:t>
            </a:r>
          </a:p>
          <a:p>
            <a:r>
              <a:rPr lang="en-US" sz="2400" dirty="0"/>
              <a:t>Chapter 19         Surfaces</a:t>
            </a:r>
          </a:p>
          <a:p>
            <a:endParaRPr lang="en-US" sz="2400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7516" y="3962400"/>
            <a:ext cx="7652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Chapter 16:   Dynamics of Bloch Electrons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48828"/>
              </p:ext>
            </p:extLst>
          </p:nvPr>
        </p:nvGraphicFramePr>
        <p:xfrm>
          <a:off x="1067803" y="4627638"/>
          <a:ext cx="377190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2" name="Equation" r:id="rId3" imgW="3771720" imgH="1231560" progId="Equation.DSMT4">
                  <p:embed/>
                </p:oleObj>
              </mc:Choice>
              <mc:Fallback>
                <p:oleObj name="Equation" r:id="rId3" imgW="3771720" imgH="1231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7803" y="4627638"/>
                        <a:ext cx="3771900" cy="123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374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019925"/>
              </p:ext>
            </p:extLst>
          </p:nvPr>
        </p:nvGraphicFramePr>
        <p:xfrm>
          <a:off x="1849520" y="671846"/>
          <a:ext cx="5006053" cy="2985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9" name="Equation" r:id="rId3" imgW="3555720" imgH="2120760" progId="Equation.DSMT4">
                  <p:embed/>
                </p:oleObj>
              </mc:Choice>
              <mc:Fallback>
                <p:oleObj name="Equation" r:id="rId3" imgW="3555720" imgH="2120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49520" y="671846"/>
                        <a:ext cx="5006053" cy="29857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106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302" y="666739"/>
            <a:ext cx="9092364" cy="513398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1671" y="5471824"/>
            <a:ext cx="8620657" cy="193116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2" y="363454"/>
            <a:ext cx="8029575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39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81263"/>
            <a:ext cx="5855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Group multiplication table: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681064"/>
              </p:ext>
            </p:extLst>
          </p:nvPr>
        </p:nvGraphicFramePr>
        <p:xfrm>
          <a:off x="1507957" y="2120250"/>
          <a:ext cx="3013577" cy="2002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67" name="Equation" r:id="rId3" imgW="1968480" imgH="1307880" progId="Equation.DSMT4">
                  <p:embed/>
                </p:oleObj>
              </mc:Choice>
              <mc:Fallback>
                <p:oleObj name="Equation" r:id="rId3" imgW="196848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07957" y="2120250"/>
                        <a:ext cx="3013577" cy="20025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965426"/>
              </p:ext>
            </p:extLst>
          </p:nvPr>
        </p:nvGraphicFramePr>
        <p:xfrm>
          <a:off x="1507957" y="1592263"/>
          <a:ext cx="627391" cy="380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68" name="Equation" r:id="rId5" imgW="355320" imgH="215640" progId="Equation.DSMT4">
                  <p:embed/>
                </p:oleObj>
              </mc:Choice>
              <mc:Fallback>
                <p:oleObj name="Equation" r:id="rId5" imgW="3553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07957" y="1592263"/>
                        <a:ext cx="627391" cy="3809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9875579"/>
              </p:ext>
            </p:extLst>
          </p:nvPr>
        </p:nvGraphicFramePr>
        <p:xfrm>
          <a:off x="3887183" y="1592263"/>
          <a:ext cx="737752" cy="526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69" name="Equation" r:id="rId7" imgW="355320" imgH="253800" progId="Equation.DSMT4">
                  <p:embed/>
                </p:oleObj>
              </mc:Choice>
              <mc:Fallback>
                <p:oleObj name="Equation" r:id="rId7" imgW="3553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87183" y="1592263"/>
                        <a:ext cx="737752" cy="5269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173357"/>
              </p:ext>
            </p:extLst>
          </p:nvPr>
        </p:nvGraphicFramePr>
        <p:xfrm>
          <a:off x="777165" y="2120250"/>
          <a:ext cx="627391" cy="380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70" name="Equation" r:id="rId9" imgW="355320" imgH="215640" progId="Equation.DSMT4">
                  <p:embed/>
                </p:oleObj>
              </mc:Choice>
              <mc:Fallback>
                <p:oleObj name="Equation" r:id="rId9" imgW="3553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77165" y="2120250"/>
                        <a:ext cx="627391" cy="3809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183110"/>
              </p:ext>
            </p:extLst>
          </p:nvPr>
        </p:nvGraphicFramePr>
        <p:xfrm>
          <a:off x="718864" y="3621594"/>
          <a:ext cx="737752" cy="526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71" name="Equation" r:id="rId10" imgW="355320" imgH="253800" progId="Equation.DSMT4">
                  <p:embed/>
                </p:oleObj>
              </mc:Choice>
              <mc:Fallback>
                <p:oleObj name="Equation" r:id="rId10" imgW="3553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8864" y="3621594"/>
                        <a:ext cx="737752" cy="5269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13924"/>
              </p:ext>
            </p:extLst>
          </p:nvPr>
        </p:nvGraphicFramePr>
        <p:xfrm>
          <a:off x="2241090" y="1507457"/>
          <a:ext cx="763587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72" name="Equation" r:id="rId11" imgW="368280" imgH="253800" progId="Equation.DSMT4">
                  <p:embed/>
                </p:oleObj>
              </mc:Choice>
              <mc:Fallback>
                <p:oleObj name="Equation" r:id="rId11" imgW="368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241090" y="1507457"/>
                        <a:ext cx="763587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568777"/>
              </p:ext>
            </p:extLst>
          </p:nvPr>
        </p:nvGraphicFramePr>
        <p:xfrm>
          <a:off x="688582" y="2587560"/>
          <a:ext cx="763587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73" name="Equation" r:id="rId13" imgW="368280" imgH="253800" progId="Equation.DSMT4">
                  <p:embed/>
                </p:oleObj>
              </mc:Choice>
              <mc:Fallback>
                <p:oleObj name="Equation" r:id="rId13" imgW="368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88582" y="2587560"/>
                        <a:ext cx="763587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804525"/>
              </p:ext>
            </p:extLst>
          </p:nvPr>
        </p:nvGraphicFramePr>
        <p:xfrm>
          <a:off x="663289" y="3078011"/>
          <a:ext cx="763587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74" name="Equation" r:id="rId14" imgW="368280" imgH="253800" progId="Equation.DSMT4">
                  <p:embed/>
                </p:oleObj>
              </mc:Choice>
              <mc:Fallback>
                <p:oleObj name="Equation" r:id="rId14" imgW="368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63289" y="3078011"/>
                        <a:ext cx="763587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233470"/>
              </p:ext>
            </p:extLst>
          </p:nvPr>
        </p:nvGraphicFramePr>
        <p:xfrm>
          <a:off x="3029503" y="1562031"/>
          <a:ext cx="763587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75" name="Equation" r:id="rId16" imgW="368280" imgH="253800" progId="Equation.DSMT4">
                  <p:embed/>
                </p:oleObj>
              </mc:Choice>
              <mc:Fallback>
                <p:oleObj name="Equation" r:id="rId16" imgW="368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029503" y="1562031"/>
                        <a:ext cx="763587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Connector 15"/>
          <p:cNvCxnSpPr/>
          <p:nvPr/>
        </p:nvCxnSpPr>
        <p:spPr>
          <a:xfrm>
            <a:off x="457200" y="2011820"/>
            <a:ext cx="4483768" cy="4156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404556" y="1613266"/>
            <a:ext cx="22320" cy="27394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43779" y="4700337"/>
            <a:ext cx="533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group is </a:t>
            </a:r>
            <a:r>
              <a:rPr lang="en-US" sz="2400" i="1" dirty="0" smtClean="0">
                <a:latin typeface="+mj-lt"/>
              </a:rPr>
              <a:t>abelian.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936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603036"/>
              </p:ext>
            </p:extLst>
          </p:nvPr>
        </p:nvGraphicFramePr>
        <p:xfrm>
          <a:off x="132598" y="193759"/>
          <a:ext cx="3494088" cy="248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9" name="Equation" r:id="rId3" imgW="1981080" imgH="1409400" progId="Equation.DSMT4">
                  <p:embed/>
                </p:oleObj>
              </mc:Choice>
              <mc:Fallback>
                <p:oleObj name="Equation" r:id="rId3" imgW="1981080" imgH="140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598" y="193759"/>
                        <a:ext cx="3494088" cy="2487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0034" y="348916"/>
            <a:ext cx="5135094" cy="26830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59705" y="193759"/>
            <a:ext cx="4227095" cy="480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q </a:t>
            </a:r>
            <a:r>
              <a:rPr lang="en-US" sz="2400" dirty="0" smtClean="0">
                <a:latin typeface="+mj-lt"/>
              </a:rPr>
              <a:t>         0      180     90    -90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467116"/>
              </p:ext>
            </p:extLst>
          </p:nvPr>
        </p:nvGraphicFramePr>
        <p:xfrm>
          <a:off x="220830" y="3781927"/>
          <a:ext cx="4141937" cy="2394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0" name="Equation" r:id="rId6" imgW="3009600" imgH="1739880" progId="Equation.DSMT4">
                  <p:embed/>
                </p:oleObj>
              </mc:Choice>
              <mc:Fallback>
                <p:oleObj name="Equation" r:id="rId6" imgW="3009600" imgH="1739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0830" y="3781927"/>
                        <a:ext cx="4141937" cy="23942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16379" y="3031958"/>
            <a:ext cx="38180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l=0      1       1        1       1</a:t>
            </a:r>
          </a:p>
          <a:p>
            <a:r>
              <a:rPr lang="en-US" sz="2400" i="1" dirty="0" smtClean="0">
                <a:latin typeface="+mj-lt"/>
              </a:rPr>
              <a:t>l=1      3       -1       1       1</a:t>
            </a:r>
          </a:p>
          <a:p>
            <a:r>
              <a:rPr lang="en-US" sz="2400" i="1" dirty="0" smtClean="0">
                <a:latin typeface="+mj-lt"/>
              </a:rPr>
              <a:t>l=2      5       1        -1      -1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09175"/>
              </p:ext>
            </p:extLst>
          </p:nvPr>
        </p:nvGraphicFramePr>
        <p:xfrm>
          <a:off x="5013576" y="4551628"/>
          <a:ext cx="3520824" cy="1884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1" name="Equation" r:id="rId8" imgW="3441600" imgH="1841400" progId="Equation.DSMT4">
                  <p:embed/>
                </p:oleObj>
              </mc:Choice>
              <mc:Fallback>
                <p:oleObj name="Equation" r:id="rId8" imgW="3441600" imgH="1841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013576" y="4551628"/>
                        <a:ext cx="3520824" cy="1884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633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5" y="776287"/>
            <a:ext cx="8096250" cy="53054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92253" y="2951747"/>
            <a:ext cx="274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Need to accommodate 3 electrons; 1.5 bands</a:t>
            </a:r>
          </a:p>
        </p:txBody>
      </p:sp>
    </p:spTree>
    <p:extLst>
      <p:ext uri="{BB962C8B-B14F-4D97-AF65-F5344CB8AC3E}">
        <p14:creationId xmlns:p14="http://schemas.microsoft.com/office/powerpoint/2010/main" val="104274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3" y="450432"/>
            <a:ext cx="7686675" cy="49625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21642" y="2438400"/>
            <a:ext cx="21175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Need to accommodate 10 electrons; 5 bands</a:t>
            </a:r>
          </a:p>
        </p:txBody>
      </p:sp>
    </p:spTree>
    <p:extLst>
      <p:ext uri="{BB962C8B-B14F-4D97-AF65-F5344CB8AC3E}">
        <p14:creationId xmlns:p14="http://schemas.microsoft.com/office/powerpoint/2010/main" val="275074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246897"/>
            <a:ext cx="7524750" cy="59150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26442" y="2261937"/>
            <a:ext cx="21175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Need to accommodate 12 electrons; 6 bands</a:t>
            </a:r>
          </a:p>
        </p:txBody>
      </p:sp>
    </p:spTree>
    <p:extLst>
      <p:ext uri="{BB962C8B-B14F-4D97-AF65-F5344CB8AC3E}">
        <p14:creationId xmlns:p14="http://schemas.microsoft.com/office/powerpoint/2010/main" val="376100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675" y="296278"/>
            <a:ext cx="8239125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25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22975</TotalTime>
  <Words>293</Words>
  <Application>Microsoft Office PowerPoint</Application>
  <PresentationFormat>On-screen Show (4:3)</PresentationFormat>
  <Paragraphs>89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Symbol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1287</cp:revision>
  <cp:lastPrinted>2015-03-16T16:00:51Z</cp:lastPrinted>
  <dcterms:created xsi:type="dcterms:W3CDTF">2012-01-10T18:32:24Z</dcterms:created>
  <dcterms:modified xsi:type="dcterms:W3CDTF">2015-03-16T16:01:08Z</dcterms:modified>
</cp:coreProperties>
</file>