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6" r:id="rId2"/>
    <p:sldId id="299" r:id="rId3"/>
    <p:sldId id="317" r:id="rId4"/>
    <p:sldId id="318" r:id="rId5"/>
    <p:sldId id="316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7" r:id="rId14"/>
    <p:sldId id="326" r:id="rId15"/>
    <p:sldId id="328" r:id="rId16"/>
    <p:sldId id="329" r:id="rId17"/>
    <p:sldId id="330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CC00"/>
    <a:srgbClr val="EC86C8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7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7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0" rIns="96620" bIns="483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20" tIns="48310" rIns="96620" bIns="48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3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pn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6568" y="489285"/>
            <a:ext cx="84702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21: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0" lvl="2" algn="ctr"/>
            <a:endParaRPr lang="en-US" sz="3200" b="1" dirty="0">
              <a:solidFill>
                <a:schemeClr val="folHlink"/>
              </a:solidFill>
            </a:endParaRPr>
          </a:p>
          <a:p>
            <a:pPr marL="971550" lvl="3" indent="-51435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folHlink"/>
                </a:solidFill>
              </a:rPr>
              <a:t>Electronic transport  </a:t>
            </a:r>
            <a:r>
              <a:rPr lang="en-US" sz="3200" b="1" dirty="0" smtClean="0">
                <a:solidFill>
                  <a:schemeClr val="folHlink"/>
                </a:solidFill>
              </a:rPr>
              <a:t>                    	(</a:t>
            </a:r>
            <a:r>
              <a:rPr lang="en-US" sz="3200" b="1" dirty="0" err="1">
                <a:solidFill>
                  <a:schemeClr val="folHlink"/>
                </a:solidFill>
              </a:rPr>
              <a:t>Marder</a:t>
            </a:r>
            <a:r>
              <a:rPr lang="en-US" sz="3200" b="1" dirty="0">
                <a:solidFill>
                  <a:schemeClr val="folHlink"/>
                </a:solidFill>
              </a:rPr>
              <a:t> Chapter 16-18</a:t>
            </a:r>
            <a:r>
              <a:rPr lang="en-US" sz="3200" b="1" dirty="0" smtClean="0">
                <a:solidFill>
                  <a:schemeClr val="folHlink"/>
                </a:solidFill>
              </a:rPr>
              <a:t>)</a:t>
            </a: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Electron velocity</a:t>
            </a: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Effective mass</a:t>
            </a: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Semi-classical equations of motion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971550" lvl="3" indent="-514350"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568" y="5638800"/>
            <a:ext cx="8830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Some of these slides contain material from </a:t>
            </a:r>
            <a:r>
              <a:rPr lang="en-US" sz="2400" dirty="0" err="1" smtClean="0">
                <a:latin typeface="+mj-lt"/>
              </a:rPr>
              <a:t>Marder’s</a:t>
            </a:r>
            <a:endParaRPr lang="en-US" sz="2400" dirty="0" smtClean="0">
              <a:latin typeface="+mj-lt"/>
            </a:endParaRP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lectures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3236" y="318655"/>
            <a:ext cx="8423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Effects of electric field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81" y="912234"/>
            <a:ext cx="6629400" cy="1209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3236" y="2018296"/>
            <a:ext cx="5250873" cy="471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Steady state response: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81" y="2489350"/>
            <a:ext cx="4899991" cy="3846060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 rot="5400000">
            <a:off x="4461165" y="4973776"/>
            <a:ext cx="540328" cy="678873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0" y="5583377"/>
            <a:ext cx="3519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81497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134" y="425085"/>
            <a:ext cx="4476750" cy="32194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6582" y="471055"/>
            <a:ext cx="702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Naïve treatment of semi-classical dynamics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164" y="3562350"/>
            <a:ext cx="735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with one-dimensional tight-binding band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90132"/>
            <a:ext cx="3552825" cy="80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470" y="4157797"/>
            <a:ext cx="4885459" cy="234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9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289213"/>
            <a:ext cx="5819775" cy="45339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738255" y="1524001"/>
            <a:ext cx="789709" cy="27709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38800" y="1307022"/>
            <a:ext cx="2175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unphysical!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823113"/>
            <a:ext cx="8118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Part of the problem is that the electric field is incompatible with the periodic boundary conditions</a:t>
            </a:r>
          </a:p>
        </p:txBody>
      </p:sp>
    </p:spTree>
    <p:extLst>
      <p:ext uri="{BB962C8B-B14F-4D97-AF65-F5344CB8AC3E}">
        <p14:creationId xmlns:p14="http://schemas.microsoft.com/office/powerpoint/2010/main" val="90757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3171607"/>
            <a:ext cx="5686425" cy="16954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7927"/>
            <a:ext cx="666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Alternative treatment of electric field –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Note that: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399" y="803425"/>
            <a:ext cx="3800475" cy="1743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5018" y="2916099"/>
            <a:ext cx="3754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Hamiltonian: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6775" y="5074939"/>
            <a:ext cx="484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Let: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213" y="4887556"/>
            <a:ext cx="22479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7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387927"/>
            <a:ext cx="7786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Alternative treatment of electric field –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77" y="924688"/>
            <a:ext cx="6148388" cy="543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4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29491"/>
            <a:ext cx="591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additional relationships: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025236"/>
            <a:ext cx="7543938" cy="21180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3671455"/>
            <a:ext cx="526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It follows that: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646" y="3277330"/>
            <a:ext cx="2514600" cy="1095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4966684"/>
            <a:ext cx="4367498" cy="13896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0626" y="4596228"/>
            <a:ext cx="4184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“Houston” functions:</a:t>
            </a:r>
          </a:p>
        </p:txBody>
      </p:sp>
    </p:spTree>
    <p:extLst>
      <p:ext uri="{BB962C8B-B14F-4D97-AF65-F5344CB8AC3E}">
        <p14:creationId xmlns:p14="http://schemas.microsoft.com/office/powerpoint/2010/main" val="113029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639" y="4906819"/>
            <a:ext cx="4724400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499" y="3835231"/>
            <a:ext cx="2665591" cy="112936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7105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Better justification in terms of wave packets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834" y="1051349"/>
            <a:ext cx="6654512" cy="1330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545" y="1905567"/>
            <a:ext cx="3352800" cy="1190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0473" y="3074781"/>
            <a:ext cx="4846985" cy="8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57" y="1413162"/>
            <a:ext cx="7331715" cy="37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36" y="738563"/>
            <a:ext cx="8905527" cy="53808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8512" y="5826963"/>
            <a:ext cx="8620657" cy="19311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440"/>
            <a:ext cx="8779452" cy="6212910"/>
          </a:xfrm>
          <a:prstGeom prst="rect">
            <a:avLst/>
          </a:prstGeom>
          <a:ln w="82550">
            <a:solidFill>
              <a:schemeClr val="accent1"/>
            </a:solidFill>
          </a:ln>
        </p:spPr>
      </p:pic>
      <p:sp>
        <p:nvSpPr>
          <p:cNvPr id="6" name="Oval 5"/>
          <p:cNvSpPr/>
          <p:nvPr/>
        </p:nvSpPr>
        <p:spPr>
          <a:xfrm>
            <a:off x="5680363" y="665018"/>
            <a:ext cx="2701637" cy="22167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77" y="540327"/>
            <a:ext cx="8211516" cy="541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266503"/>
              </p:ext>
            </p:extLst>
          </p:nvPr>
        </p:nvGraphicFramePr>
        <p:xfrm>
          <a:off x="1237699" y="907938"/>
          <a:ext cx="5006053" cy="2985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3" name="Equation" r:id="rId3" imgW="3555720" imgH="2120760" progId="Equation.DSMT4">
                  <p:embed/>
                </p:oleObj>
              </mc:Choice>
              <mc:Fallback>
                <p:oleObj name="Equation" r:id="rId3" imgW="3555720" imgH="2120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7699" y="907938"/>
                        <a:ext cx="5006053" cy="29857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1891" y="38792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Electron transport for Bloch electrons --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611558"/>
              </p:ext>
            </p:extLst>
          </p:nvPr>
        </p:nvGraphicFramePr>
        <p:xfrm>
          <a:off x="1430480" y="4031223"/>
          <a:ext cx="2216727" cy="121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4" name="Equation" r:id="rId5" imgW="1688760" imgH="927000" progId="Equation.DSMT4">
                  <p:embed/>
                </p:oleObj>
              </mc:Choice>
              <mc:Fallback>
                <p:oleObj name="Equation" r:id="rId5" imgW="168876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0480" y="4031223"/>
                        <a:ext cx="2216727" cy="121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1967345" y="5247923"/>
            <a:ext cx="720437" cy="3434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" y="5630405"/>
            <a:ext cx="235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electron mass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165764" y="4995687"/>
            <a:ext cx="1302327" cy="60774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0" y="5419654"/>
            <a:ext cx="3629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local potential of electron</a:t>
            </a:r>
          </a:p>
        </p:txBody>
      </p:sp>
    </p:spTree>
    <p:extLst>
      <p:ext uri="{BB962C8B-B14F-4D97-AF65-F5344CB8AC3E}">
        <p14:creationId xmlns:p14="http://schemas.microsoft.com/office/powerpoint/2010/main" val="12510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757079"/>
              </p:ext>
            </p:extLst>
          </p:nvPr>
        </p:nvGraphicFramePr>
        <p:xfrm>
          <a:off x="1052513" y="333375"/>
          <a:ext cx="5699125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9" name="Equation" r:id="rId3" imgW="4343400" imgH="1600200" progId="Equation.DSMT4">
                  <p:embed/>
                </p:oleObj>
              </mc:Choice>
              <mc:Fallback>
                <p:oleObj name="Equation" r:id="rId3" imgW="4343400" imgH="160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2513" y="333375"/>
                        <a:ext cx="5699125" cy="210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170995"/>
              </p:ext>
            </p:extLst>
          </p:nvPr>
        </p:nvGraphicFramePr>
        <p:xfrm>
          <a:off x="1001713" y="2663825"/>
          <a:ext cx="6716712" cy="280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0" name="Equation" r:id="rId5" imgW="5117760" imgH="2133360" progId="Equation.DSMT4">
                  <p:embed/>
                </p:oleObj>
              </mc:Choice>
              <mc:Fallback>
                <p:oleObj name="Equation" r:id="rId5" imgW="5117760" imgH="2133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1713" y="2663825"/>
                        <a:ext cx="6716712" cy="280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354372"/>
              </p:ext>
            </p:extLst>
          </p:nvPr>
        </p:nvGraphicFramePr>
        <p:xfrm>
          <a:off x="1641042" y="5446136"/>
          <a:ext cx="413226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1" name="Equation" r:id="rId7" imgW="3149280" imgH="647640" progId="Equation.DSMT4">
                  <p:embed/>
                </p:oleObj>
              </mc:Choice>
              <mc:Fallback>
                <p:oleObj name="Equation" r:id="rId7" imgW="314928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41042" y="5446136"/>
                        <a:ext cx="4132262" cy="850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0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Electron velocity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142395"/>
              </p:ext>
            </p:extLst>
          </p:nvPr>
        </p:nvGraphicFramePr>
        <p:xfrm>
          <a:off x="1058069" y="461665"/>
          <a:ext cx="413226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8" name="Equation" r:id="rId3" imgW="3149280" imgH="647640" progId="Equation.DSMT4">
                  <p:embed/>
                </p:oleObj>
              </mc:Choice>
              <mc:Fallback>
                <p:oleObj name="Equation" r:id="rId3" imgW="314928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8069" y="461665"/>
                        <a:ext cx="4132262" cy="850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6855" y="1974850"/>
            <a:ext cx="3810000" cy="38100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20944"/>
              </p:ext>
            </p:extLst>
          </p:nvPr>
        </p:nvGraphicFramePr>
        <p:xfrm>
          <a:off x="207198" y="1974850"/>
          <a:ext cx="3949165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9" name="Equation" r:id="rId6" imgW="3276360" imgH="1206360" progId="Equation.DSMT4">
                  <p:embed/>
                </p:oleObj>
              </mc:Choice>
              <mc:Fallback>
                <p:oleObj name="Equation" r:id="rId6" imgW="3276360" imgH="1206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7198" y="1974850"/>
                        <a:ext cx="3949165" cy="145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61562" y="5378102"/>
            <a:ext cx="34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41672" y="2815012"/>
            <a:ext cx="637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E</a:t>
            </a:r>
            <a:r>
              <a:rPr lang="en-US" sz="2400" b="1" i="1" baseline="-25000" dirty="0" err="1" smtClean="0">
                <a:latin typeface="+mj-lt"/>
              </a:rPr>
              <a:t>k</a:t>
            </a:r>
            <a:endParaRPr lang="en-US" sz="2400" b="1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25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9382" y="387927"/>
            <a:ext cx="666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Effective mass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434581"/>
              </p:ext>
            </p:extLst>
          </p:nvPr>
        </p:nvGraphicFramePr>
        <p:xfrm>
          <a:off x="1058069" y="1071265"/>
          <a:ext cx="413226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2" name="Equation" r:id="rId3" imgW="3149280" imgH="647640" progId="Equation.DSMT4">
                  <p:embed/>
                </p:oleObj>
              </mc:Choice>
              <mc:Fallback>
                <p:oleObj name="Equation" r:id="rId3" imgW="314928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8069" y="1071265"/>
                        <a:ext cx="4132262" cy="850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105" y="2025650"/>
            <a:ext cx="4965837" cy="1353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r="63078"/>
          <a:stretch/>
        </p:blipFill>
        <p:spPr>
          <a:xfrm>
            <a:off x="457200" y="3072909"/>
            <a:ext cx="4469894" cy="15076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36808"/>
          <a:stretch/>
        </p:blipFill>
        <p:spPr>
          <a:xfrm>
            <a:off x="1233055" y="4401142"/>
            <a:ext cx="7650163" cy="150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9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2508" y="512618"/>
            <a:ext cx="8104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Semi-classical treatment of electron motion 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in presence of electric field </a:t>
            </a:r>
            <a:r>
              <a:rPr lang="en-US" sz="2400" b="1" i="1" dirty="0" smtClean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 and magnetic field </a:t>
            </a:r>
            <a:r>
              <a:rPr lang="en-US" sz="2400" b="1" i="1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" y="1583314"/>
            <a:ext cx="6553200" cy="416242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6428509" y="2632364"/>
            <a:ext cx="789709" cy="27709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53745" y="2369127"/>
            <a:ext cx="1565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relaxation time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1382" y="2881745"/>
            <a:ext cx="3269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</a:t>
            </a:r>
            <a:r>
              <a:rPr lang="en-US" sz="2400" b="1" i="1" dirty="0" smtClean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=0, </a:t>
            </a:r>
            <a:r>
              <a:rPr lang="en-US" sz="2400" b="1" i="1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=0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2106" y="4128662"/>
            <a:ext cx="3269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</a:t>
            </a:r>
            <a:r>
              <a:rPr lang="en-US" sz="2400" b="1" i="1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=0</a:t>
            </a:r>
          </a:p>
        </p:txBody>
      </p:sp>
    </p:spTree>
    <p:extLst>
      <p:ext uri="{BB962C8B-B14F-4D97-AF65-F5344CB8AC3E}">
        <p14:creationId xmlns:p14="http://schemas.microsoft.com/office/powerpoint/2010/main" val="12353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23352</TotalTime>
  <Words>309</Words>
  <Application>Microsoft Office PowerPoint</Application>
  <PresentationFormat>On-screen Show (4:3)</PresentationFormat>
  <Paragraphs>92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Symbol</vt:lpstr>
      <vt:lpstr>Wingdings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1316</cp:revision>
  <cp:lastPrinted>2015-03-18T16:15:04Z</cp:lastPrinted>
  <dcterms:created xsi:type="dcterms:W3CDTF">2012-01-10T18:32:24Z</dcterms:created>
  <dcterms:modified xsi:type="dcterms:W3CDTF">2015-03-18T16:15:13Z</dcterms:modified>
</cp:coreProperties>
</file>