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299" r:id="rId3"/>
    <p:sldId id="331" r:id="rId4"/>
    <p:sldId id="316" r:id="rId5"/>
    <p:sldId id="332" r:id="rId6"/>
    <p:sldId id="329" r:id="rId7"/>
    <p:sldId id="330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EC86C8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>
        <p:scale>
          <a:sx n="36" d="100"/>
          <a:sy n="36" d="100"/>
        </p:scale>
        <p:origin x="816" y="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68" y="489285"/>
            <a:ext cx="84702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22: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folHlink"/>
                </a:solidFill>
              </a:rPr>
              <a:t>Electronic transport  </a:t>
            </a:r>
            <a:r>
              <a:rPr lang="en-US" sz="3200" b="1" dirty="0" smtClean="0">
                <a:solidFill>
                  <a:schemeClr val="folHlink"/>
                </a:solidFill>
              </a:rPr>
              <a:t>                    	(</a:t>
            </a:r>
            <a:r>
              <a:rPr lang="en-US" sz="3200" b="1" dirty="0" err="1">
                <a:solidFill>
                  <a:schemeClr val="folHlink"/>
                </a:solidFill>
              </a:rPr>
              <a:t>Marder</a:t>
            </a:r>
            <a:r>
              <a:rPr lang="en-US" sz="3200" b="1" dirty="0">
                <a:solidFill>
                  <a:schemeClr val="folHlink"/>
                </a:solidFill>
              </a:rPr>
              <a:t> Chapter 16-18</a:t>
            </a:r>
            <a:r>
              <a:rPr lang="en-US" sz="3200" b="1" dirty="0" smtClean="0">
                <a:solidFill>
                  <a:schemeClr val="folHlink"/>
                </a:solidFill>
              </a:rPr>
              <a:t>)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Comments on properties of Bloch waves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Semi-classical equations of </a:t>
            </a:r>
            <a:r>
              <a:rPr lang="en-US" sz="3200" b="1" dirty="0" smtClean="0">
                <a:solidFill>
                  <a:schemeClr val="folHlink"/>
                </a:solidFill>
              </a:rPr>
              <a:t>electron motion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568" y="5638800"/>
            <a:ext cx="883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Some of these slides contain material from </a:t>
            </a:r>
            <a:r>
              <a:rPr lang="en-US" sz="2400" dirty="0" err="1" smtClean="0">
                <a:latin typeface="+mj-lt"/>
              </a:rPr>
              <a:t>Marder’s</a:t>
            </a: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</a:t>
            </a:r>
            <a:r>
              <a:rPr lang="en-US" sz="2400" dirty="0" smtClean="0">
                <a:latin typeface="+mj-lt"/>
              </a:rPr>
              <a:t>lectures;  acknowledge helpful discussions with Prof. Kerr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71" y="5424624"/>
            <a:ext cx="7452168" cy="11142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29762"/>
            <a:ext cx="6285247" cy="683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907" y="268097"/>
            <a:ext cx="679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Check localization of wave packet  -- continued: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26" y="1574156"/>
            <a:ext cx="6462479" cy="2209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329" y="3673081"/>
            <a:ext cx="5272088" cy="18616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907" y="3944545"/>
            <a:ext cx="196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 that: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53531"/>
          <a:stretch/>
        </p:blipFill>
        <p:spPr>
          <a:xfrm>
            <a:off x="92404" y="5231688"/>
            <a:ext cx="2145006" cy="5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0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907" y="268097"/>
            <a:ext cx="679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Check localization of wave packet  -- continued: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9762"/>
            <a:ext cx="6285247" cy="683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5362" y="833377"/>
            <a:ext cx="105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= 0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73" y="1787083"/>
            <a:ext cx="5000625" cy="94297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24022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771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Dynamics of electron wave packet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228" y="1319514"/>
            <a:ext cx="475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8" y="1781179"/>
            <a:ext cx="7736772" cy="829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153" y="2721975"/>
            <a:ext cx="475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Hamiltonian: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28" y="3072525"/>
            <a:ext cx="5026427" cy="930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4080" y="4043417"/>
            <a:ext cx="475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Unperturbed Hamiltonian: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28" y="4580311"/>
            <a:ext cx="4576823" cy="12069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50354" y="3256383"/>
            <a:ext cx="198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+ V(r)</a:t>
            </a:r>
            <a:endParaRPr lang="en-US" sz="28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771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Dynamics of electron wave packet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296" y="959376"/>
            <a:ext cx="747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After evaluating </a:t>
            </a:r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matrix elements (HW 21)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775" y="1643605"/>
            <a:ext cx="6784287" cy="1247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533" y="2970862"/>
            <a:ext cx="5860769" cy="912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757" y="4167546"/>
            <a:ext cx="752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Lagrange equations of motion: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005" y="4770745"/>
            <a:ext cx="5802633" cy="14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393539"/>
            <a:ext cx="846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Semi classical equations of motion (dropping “c” subscript) 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4" y="1427898"/>
            <a:ext cx="4061052" cy="4355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630" y="3429000"/>
            <a:ext cx="314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953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381965"/>
            <a:ext cx="7853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Restrictions of semi classical equations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Spatial scales of external potentials must be much larger than interatomic spacing (validity of wave packet)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Single band approximation restricts magnitude of electric and magnetic field strengths to avoid band gap transitions 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963" y="2558005"/>
            <a:ext cx="2479845" cy="12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1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5033" y="266218"/>
            <a:ext cx="6285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Semi-classical Hamiltonian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845869"/>
            <a:ext cx="4791075" cy="1385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83" y="2231322"/>
            <a:ext cx="6895377" cy="2347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814" y="4579182"/>
            <a:ext cx="5229286" cy="880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546" y="5378114"/>
            <a:ext cx="7106254" cy="5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20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37" y="4718049"/>
            <a:ext cx="2838450" cy="18192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182" y="266218"/>
            <a:ext cx="722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de-Haas-van Alphen effect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Bohr-</a:t>
            </a:r>
            <a:r>
              <a:rPr lang="en-US" sz="2400" dirty="0" err="1" smtClean="0">
                <a:latin typeface="+mj-lt"/>
              </a:rPr>
              <a:t>Summerfeld</a:t>
            </a:r>
            <a:r>
              <a:rPr lang="en-US" sz="2400" dirty="0" smtClean="0">
                <a:latin typeface="+mj-lt"/>
              </a:rPr>
              <a:t> quantization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13" y="1385016"/>
            <a:ext cx="5543980" cy="1083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208645"/>
            <a:ext cx="4930695" cy="81153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524000" y="1975042"/>
            <a:ext cx="571018" cy="5847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4602" y="2336858"/>
            <a:ext cx="155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integer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453833" y="1926736"/>
            <a:ext cx="800583" cy="5647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45542" y="2459526"/>
            <a:ext cx="374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½, but will be omitted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82" y="4051390"/>
            <a:ext cx="2032064" cy="1333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4124" y="3754880"/>
            <a:ext cx="2693838" cy="135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9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182" y="266218"/>
            <a:ext cx="722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de-Haas-van Alphen effect --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85" y="612268"/>
            <a:ext cx="2343752" cy="1502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85" y="1893783"/>
            <a:ext cx="6715125" cy="1133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50049"/>
            <a:ext cx="8124825" cy="7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4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553395"/>
            <a:ext cx="6629400" cy="5182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182" y="266218"/>
            <a:ext cx="722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de-Haas-van Alphen effect --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280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70" y="959894"/>
            <a:ext cx="8647326" cy="49382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143" y="5672433"/>
            <a:ext cx="8620657" cy="19311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43" y="2827371"/>
            <a:ext cx="5700713" cy="389410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823172"/>
            <a:ext cx="5762625" cy="1946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182" y="266218"/>
            <a:ext cx="722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de-Haas-van Alphen effect --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9000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182" y="266218"/>
            <a:ext cx="722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de-Haas-van Alphen effect --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04" y="1097215"/>
            <a:ext cx="4106396" cy="2346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04" y="3664426"/>
            <a:ext cx="4962525" cy="25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46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182" y="266218"/>
            <a:ext cx="722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de-Haas-van Alphen effect --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4" y="1490698"/>
            <a:ext cx="8318126" cy="43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4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853" y="818147"/>
            <a:ext cx="6464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Reminder –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   End of term presentations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Please choose topics by March 30th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52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528687"/>
              </p:ext>
            </p:extLst>
          </p:nvPr>
        </p:nvGraphicFramePr>
        <p:xfrm>
          <a:off x="771525" y="720725"/>
          <a:ext cx="5291138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1" name="Equation" r:id="rId3" imgW="3759120" imgH="2120760" progId="Equation.DSMT4">
                  <p:embed/>
                </p:oleObj>
              </mc:Choice>
              <mc:Fallback>
                <p:oleObj name="Equation" r:id="rId3" imgW="3759120" imgH="2120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525" y="720725"/>
                        <a:ext cx="5291138" cy="298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9491" y="18199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transport for Bloch electrons --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850482"/>
              </p:ext>
            </p:extLst>
          </p:nvPr>
        </p:nvGraphicFramePr>
        <p:xfrm>
          <a:off x="833521" y="3907887"/>
          <a:ext cx="4597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2" name="Equation" r:id="rId5" imgW="3504960" imgH="647640" progId="Equation.DSMT4">
                  <p:embed/>
                </p:oleObj>
              </mc:Choice>
              <mc:Fallback>
                <p:oleObj name="Equation" r:id="rId5" imgW="35049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521" y="3907887"/>
                        <a:ext cx="4597400" cy="850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2590800" y="1572127"/>
            <a:ext cx="1082842" cy="3321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83404" y="1647585"/>
            <a:ext cx="216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band index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10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937" y="753979"/>
            <a:ext cx="7283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periodic part of Bloch </a:t>
            </a:r>
            <a:r>
              <a:rPr lang="en-US" sz="2400" dirty="0" err="1" smtClean="0">
                <a:latin typeface="+mj-lt"/>
              </a:rPr>
              <a:t>wavefunction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27942"/>
              </p:ext>
            </p:extLst>
          </p:nvPr>
        </p:nvGraphicFramePr>
        <p:xfrm>
          <a:off x="1707983" y="3118138"/>
          <a:ext cx="4630738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Equation" r:id="rId3" imgW="3530520" imgH="1206360" progId="Equation.DSMT4">
                  <p:embed/>
                </p:oleObj>
              </mc:Choice>
              <mc:Fallback>
                <p:oleObj name="Equation" r:id="rId3" imgW="353052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7983" y="3118138"/>
                        <a:ext cx="4630738" cy="158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49363"/>
              </p:ext>
            </p:extLst>
          </p:nvPr>
        </p:nvGraphicFramePr>
        <p:xfrm>
          <a:off x="1532021" y="1764938"/>
          <a:ext cx="37814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Equation" r:id="rId5" imgW="2882880" imgH="799920" progId="Equation.DSMT4">
                  <p:embed/>
                </p:oleObj>
              </mc:Choice>
              <mc:Fallback>
                <p:oleObj name="Equation" r:id="rId5" imgW="288288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2021" y="1764938"/>
                        <a:ext cx="3781425" cy="1049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07983" y="5085347"/>
            <a:ext cx="484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(See Chapter 8)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894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385753"/>
            <a:ext cx="3629526" cy="1346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03" y="4408281"/>
            <a:ext cx="2665591" cy="11293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89586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Semi classical </a:t>
            </a:r>
            <a:r>
              <a:rPr lang="en-US" sz="2400" dirty="0" smtClean="0">
                <a:latin typeface="+mj-lt"/>
              </a:rPr>
              <a:t>analysis of electrons in terms of </a:t>
            </a:r>
            <a:r>
              <a:rPr lang="en-US" sz="2400" dirty="0" err="1" smtClean="0">
                <a:latin typeface="+mj-lt"/>
              </a:rPr>
              <a:t>of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wave packets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275" y="2366085"/>
            <a:ext cx="3352800" cy="1190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907" y="3567425"/>
            <a:ext cx="4846985" cy="8630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4190" y="567516"/>
            <a:ext cx="630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wave packet centered in space at the point </a:t>
            </a:r>
            <a:r>
              <a:rPr lang="en-US" sz="2400" dirty="0" err="1" smtClean="0">
                <a:latin typeface="+mj-lt"/>
              </a:rPr>
              <a:t>r</a:t>
            </a:r>
            <a:r>
              <a:rPr lang="en-US" sz="2400" baseline="-25000" dirty="0" err="1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and dominated by </a:t>
            </a:r>
            <a:r>
              <a:rPr lang="en-US" sz="2400" dirty="0" err="1" smtClean="0">
                <a:latin typeface="+mj-lt"/>
              </a:rPr>
              <a:t>wavevector</a:t>
            </a:r>
            <a:r>
              <a:rPr lang="en-US" sz="2400" dirty="0" smtClean="0">
                <a:latin typeface="+mj-lt"/>
              </a:rPr>
              <a:t> k</a:t>
            </a:r>
            <a:r>
              <a:rPr lang="en-US" sz="2400" baseline="-25000" dirty="0" smtClean="0">
                <a:latin typeface="+mj-lt"/>
              </a:rPr>
              <a:t>c</a:t>
            </a: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615" y="1448578"/>
            <a:ext cx="6654512" cy="13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57" y="1413162"/>
            <a:ext cx="7331715" cy="3780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544203"/>
            <a:ext cx="852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see: G. </a:t>
            </a:r>
            <a:r>
              <a:rPr lang="en-US" sz="2400" dirty="0" err="1" smtClean="0">
                <a:latin typeface="+mj-lt"/>
              </a:rPr>
              <a:t>Sundaram</a:t>
            </a:r>
            <a:r>
              <a:rPr lang="en-US" sz="2400" dirty="0" smtClean="0">
                <a:latin typeface="+mj-lt"/>
              </a:rPr>
              <a:t> and Q. </a:t>
            </a:r>
            <a:r>
              <a:rPr lang="en-US" sz="2400" dirty="0" err="1" smtClean="0">
                <a:latin typeface="+mj-lt"/>
              </a:rPr>
              <a:t>Niu</a:t>
            </a:r>
            <a:r>
              <a:rPr lang="en-US" sz="2400" dirty="0" smtClean="0">
                <a:latin typeface="+mj-lt"/>
              </a:rPr>
              <a:t>, PRB </a:t>
            </a:r>
            <a:r>
              <a:rPr lang="en-US" sz="2400" b="1" dirty="0" smtClean="0">
                <a:latin typeface="+mj-lt"/>
              </a:rPr>
              <a:t>59, </a:t>
            </a:r>
            <a:r>
              <a:rPr lang="en-US" sz="2400" dirty="0" smtClean="0">
                <a:latin typeface="+mj-lt"/>
              </a:rPr>
              <a:t>14915 (1999)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7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89586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Semi classical </a:t>
            </a:r>
            <a:r>
              <a:rPr lang="en-US" sz="2400" dirty="0" smtClean="0">
                <a:latin typeface="+mj-lt"/>
              </a:rPr>
              <a:t>analysis of electrons in terms of </a:t>
            </a:r>
            <a:r>
              <a:rPr lang="en-US" sz="2400" dirty="0" err="1" smtClean="0">
                <a:latin typeface="+mj-lt"/>
              </a:rPr>
              <a:t>of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wave packets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15" y="1448578"/>
            <a:ext cx="6654512" cy="1330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7937" y="869082"/>
            <a:ext cx="766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 We are considering a single band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937" y="2597053"/>
            <a:ext cx="665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weight function </a:t>
            </a:r>
            <a:r>
              <a:rPr lang="en-US" sz="2400" i="1" dirty="0" smtClean="0">
                <a:latin typeface="+mj-lt"/>
              </a:rPr>
              <a:t>w</a:t>
            </a:r>
            <a:r>
              <a:rPr lang="en-US" sz="2400" dirty="0" smtClean="0">
                <a:latin typeface="+mj-lt"/>
              </a:rPr>
              <a:t> must be constructed for the special localization of the wave packet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3532306"/>
            <a:ext cx="6581775" cy="2324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526" y="476651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25140"/>
            <a:ext cx="7415996" cy="126975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68968"/>
            <a:ext cx="679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Check localization of wave packet: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744" y="830633"/>
            <a:ext cx="6654512" cy="1330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84" y="1968253"/>
            <a:ext cx="6285247" cy="683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84" y="2838917"/>
            <a:ext cx="8398244" cy="1175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84" y="4014072"/>
            <a:ext cx="7727613" cy="11945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322" y="5089981"/>
            <a:ext cx="589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Integrate </a:t>
            </a:r>
            <a:r>
              <a:rPr lang="en-US" sz="2400" i="1" dirty="0" smtClean="0">
                <a:latin typeface="+mj-lt"/>
              </a:rPr>
              <a:t>k’</a:t>
            </a:r>
            <a:r>
              <a:rPr lang="en-US" sz="2400" dirty="0" smtClean="0">
                <a:latin typeface="+mj-lt"/>
              </a:rPr>
              <a:t> by parts: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576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23610</TotalTime>
  <Words>527</Words>
  <Application>Microsoft Office PowerPoint</Application>
  <PresentationFormat>On-screen Show (4:3)</PresentationFormat>
  <Paragraphs>127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1338</cp:revision>
  <cp:lastPrinted>2015-03-20T05:25:29Z</cp:lastPrinted>
  <dcterms:created xsi:type="dcterms:W3CDTF">2012-01-10T18:32:24Z</dcterms:created>
  <dcterms:modified xsi:type="dcterms:W3CDTF">2015-03-20T05:25:52Z</dcterms:modified>
</cp:coreProperties>
</file>