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Transport phenomena and Fermi liquid theory – Chap. 17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Boltzmann equation                     	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Thermoelectric phenomena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Hall effect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68" y="5665694"/>
            <a:ext cx="859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Contains materials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lecture notes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5422"/>
            <a:ext cx="729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electrical current in the presence of a uniform electric field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26" y="1009420"/>
            <a:ext cx="4867275" cy="1600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47388"/>
              </p:ext>
            </p:extLst>
          </p:nvPr>
        </p:nvGraphicFramePr>
        <p:xfrm>
          <a:off x="1336713" y="2316935"/>
          <a:ext cx="6160098" cy="102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4" imgW="3657600" imgH="609480" progId="Equation.DSMT4">
                  <p:embed/>
                </p:oleObj>
              </mc:Choice>
              <mc:Fallback>
                <p:oleObj name="Equation" r:id="rId4" imgW="3657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6713" y="2316935"/>
                        <a:ext cx="6160098" cy="102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62" y="3429000"/>
            <a:ext cx="56197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5422"/>
            <a:ext cx="729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electrical current in the presence of a uniform electric field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914" t="24999" r="45834" b="49961"/>
          <a:stretch/>
        </p:blipFill>
        <p:spPr>
          <a:xfrm>
            <a:off x="1226542" y="1155802"/>
            <a:ext cx="969484" cy="694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970" t="56690"/>
          <a:stretch/>
        </p:blipFill>
        <p:spPr>
          <a:xfrm>
            <a:off x="2060155" y="1033555"/>
            <a:ext cx="4272708" cy="120045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2390"/>
              </p:ext>
            </p:extLst>
          </p:nvPr>
        </p:nvGraphicFramePr>
        <p:xfrm>
          <a:off x="1171459" y="2253526"/>
          <a:ext cx="3434505" cy="81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4" imgW="2565360" imgH="609480" progId="Equation.DSMT4">
                  <p:embed/>
                </p:oleObj>
              </mc:Choice>
              <mc:Fallback>
                <p:oleObj name="Equation" r:id="rId4" imgW="2565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1459" y="2253526"/>
                        <a:ext cx="3434505" cy="81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459" y="3055048"/>
            <a:ext cx="4210050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509" y="3319273"/>
            <a:ext cx="1371158" cy="803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4509" y="4470626"/>
            <a:ext cx="744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Only the Fermi surface contributes to the conductivity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89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08" y="1278442"/>
            <a:ext cx="4648200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996" y="897859"/>
            <a:ext cx="577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expression: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914" t="24999" r="45834" b="49961"/>
          <a:stretch/>
        </p:blipFill>
        <p:spPr>
          <a:xfrm>
            <a:off x="1048435" y="1330242"/>
            <a:ext cx="969484" cy="694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67" y="2939759"/>
            <a:ext cx="2476500" cy="1171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029" y="2533880"/>
            <a:ext cx="424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isotropic system: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325" y="25848"/>
            <a:ext cx="729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electrical current in the presence of a uniform electric field  -- continued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77" y="4682096"/>
            <a:ext cx="5419725" cy="1171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435" y="4217650"/>
            <a:ext cx="25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17862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455" y="198304"/>
            <a:ext cx="777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heat and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47" y="925417"/>
            <a:ext cx="824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constant volume process, the first law of thermo says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387082"/>
            <a:ext cx="3419475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383" y="2606282"/>
            <a:ext cx="635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 particle current: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Define energy current: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846" y="2403726"/>
            <a:ext cx="1714500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87967"/>
            <a:ext cx="182880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846" y="4287145"/>
            <a:ext cx="3048000" cy="21640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820558" y="5464366"/>
            <a:ext cx="1313302" cy="2861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6492" y="5025811"/>
            <a:ext cx="29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External force acting on system</a:t>
            </a:r>
          </a:p>
        </p:txBody>
      </p:sp>
    </p:spTree>
    <p:extLst>
      <p:ext uri="{BB962C8B-B14F-4D97-AF65-F5344CB8AC3E}">
        <p14:creationId xmlns:p14="http://schemas.microsoft.com/office/powerpoint/2010/main" val="19157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455" y="198304"/>
            <a:ext cx="777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heat and temperature – continued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  Rate of entropy production: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2138"/>
          <a:stretch/>
        </p:blipFill>
        <p:spPr>
          <a:xfrm>
            <a:off x="1383421" y="1451996"/>
            <a:ext cx="5425003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7878"/>
          <a:stretch/>
        </p:blipFill>
        <p:spPr>
          <a:xfrm>
            <a:off x="2167454" y="2695575"/>
            <a:ext cx="590791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84" y="3210844"/>
            <a:ext cx="704850" cy="590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586" y="4043190"/>
            <a:ext cx="53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Rate of heat production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490"/>
          <a:stretch/>
        </p:blipFill>
        <p:spPr>
          <a:xfrm>
            <a:off x="1035586" y="4566774"/>
            <a:ext cx="7805049" cy="13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455" y="198304"/>
            <a:ext cx="777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heat and temperature –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113" y="892366"/>
            <a:ext cx="754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production per wavenumber and per volume: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354031"/>
            <a:ext cx="7591425" cy="1685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360" y="3093905"/>
            <a:ext cx="754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Connection with Boltzmann distribution in relaxation approximation: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939"/>
          <a:stretch/>
        </p:blipFill>
        <p:spPr>
          <a:xfrm>
            <a:off x="622740" y="3924902"/>
            <a:ext cx="8162925" cy="14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928" y="308472"/>
            <a:ext cx="698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Calculation of response coefficients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28" y="962025"/>
            <a:ext cx="314325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44" y="2092147"/>
            <a:ext cx="6998456" cy="1336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36" y="2060154"/>
            <a:ext cx="540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form of response </a:t>
            </a:r>
            <a:r>
              <a:rPr lang="en-US" sz="2400" dirty="0" err="1" smtClean="0">
                <a:latin typeface="+mj-lt"/>
              </a:rPr>
              <a:t>coeffients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26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407624"/>
            <a:ext cx="8091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Responses involving thermal and electrical gradients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Electrochemical force: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Electrochemical flux:  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Thermal force: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Thermal flux: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051" y="845889"/>
            <a:ext cx="2495550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769" y="3139130"/>
            <a:ext cx="136207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051" y="2148415"/>
            <a:ext cx="5088909" cy="72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616193"/>
            <a:ext cx="6194177" cy="7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643" y="82968"/>
            <a:ext cx="895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Responses involving thermal and electrical </a:t>
            </a:r>
            <a:r>
              <a:rPr lang="en-US" sz="2400" dirty="0" smtClean="0"/>
              <a:t>gradients – continued</a:t>
            </a:r>
          </a:p>
          <a:p>
            <a:endParaRPr lang="en-US" sz="2400" dirty="0"/>
          </a:p>
          <a:p>
            <a:r>
              <a:rPr lang="en-US" sz="2400" dirty="0" smtClean="0"/>
              <a:t>   Linear coefficients: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58" y="786802"/>
            <a:ext cx="5381625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96" y="3342638"/>
            <a:ext cx="654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these can be calculated from: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1" y="3737010"/>
            <a:ext cx="8429625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161" y="4670620"/>
            <a:ext cx="6600825" cy="120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643" y="5124981"/>
            <a:ext cx="12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40097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43" y="82968"/>
            <a:ext cx="895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Responses involving thermal and electrical </a:t>
            </a:r>
            <a:r>
              <a:rPr lang="en-US" sz="2400" dirty="0" smtClean="0"/>
              <a:t>gradients –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28" y="1134737"/>
            <a:ext cx="541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67" y="713106"/>
            <a:ext cx="6486525" cy="1304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080" y="2754217"/>
            <a:ext cx="308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14" y="2274446"/>
            <a:ext cx="3858486" cy="40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4" y="730319"/>
            <a:ext cx="8128344" cy="51606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8456" y="5568814"/>
            <a:ext cx="7932401" cy="23762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10" y="4606327"/>
            <a:ext cx="4953000" cy="2333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37" y="308472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Thermal conductivity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358" y="786802"/>
            <a:ext cx="5381625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3377602"/>
            <a:ext cx="3143250" cy="1228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028" y="3197949"/>
            <a:ext cx="816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the case where there is heat flow but no current: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43529"/>
              </p:ext>
            </p:extLst>
          </p:nvPr>
        </p:nvGraphicFramePr>
        <p:xfrm>
          <a:off x="952500" y="3655042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6" imgW="507960" imgH="304560" progId="Equation.DSMT4">
                  <p:embed/>
                </p:oleObj>
              </mc:Choice>
              <mc:Fallback>
                <p:oleObj name="Equation" r:id="rId6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00" y="3655042"/>
                        <a:ext cx="1143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3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37" y="308472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Thermal conductivity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28065"/>
            <a:ext cx="7734300" cy="3562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0720" y="1782068"/>
            <a:ext cx="721360" cy="4836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8383022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550"/>
            <a:ext cx="8178302" cy="3243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</p:spTree>
    <p:extLst>
      <p:ext uri="{BB962C8B-B14F-4D97-AF65-F5344CB8AC3E}">
        <p14:creationId xmlns:p14="http://schemas.microsoft.com/office/powerpoint/2010/main" val="1590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8" y="666228"/>
            <a:ext cx="7230744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4071486"/>
            <a:ext cx="5414963" cy="22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7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192" b="14432"/>
          <a:stretch/>
        </p:blipFill>
        <p:spPr>
          <a:xfrm>
            <a:off x="956628" y="666229"/>
            <a:ext cx="4758372" cy="287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" y="3595688"/>
            <a:ext cx="3324225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503" y="3595688"/>
            <a:ext cx="321945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4710113"/>
            <a:ext cx="3714750" cy="1323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2350" y="51895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1575576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21" y="174661"/>
            <a:ext cx="744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 Hall effect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108720"/>
            <a:ext cx="233362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36326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Hall coefficient: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11124"/>
              </p:ext>
            </p:extLst>
          </p:nvPr>
        </p:nvGraphicFramePr>
        <p:xfrm>
          <a:off x="1276350" y="3009864"/>
          <a:ext cx="5580394" cy="220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3174840" imgH="1257120" progId="Equation.DSMT4">
                  <p:embed/>
                </p:oleObj>
              </mc:Choice>
              <mc:Fallback>
                <p:oleObj name="Equation" r:id="rId4" imgW="317484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50" y="3009864"/>
                        <a:ext cx="5580394" cy="220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66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60" y="231354"/>
            <a:ext cx="689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previous results based on </a:t>
            </a:r>
            <a:r>
              <a:rPr lang="en-US" sz="2400" dirty="0" err="1" smtClean="0">
                <a:latin typeface="+mj-lt"/>
              </a:rPr>
              <a:t>wavepacket</a:t>
            </a:r>
            <a:r>
              <a:rPr lang="en-US" sz="2400" dirty="0" smtClean="0">
                <a:latin typeface="+mj-lt"/>
              </a:rPr>
              <a:t> of Bloch waves with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near 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i="1" baseline="-25000" dirty="0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k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and spatially centered at </a:t>
            </a:r>
            <a:r>
              <a:rPr lang="en-US" sz="2400" i="1" dirty="0" err="1" smtClean="0">
                <a:latin typeface="+mj-lt"/>
                <a:sym typeface="Wingdings" panose="05000000000000000000" pitchFamily="2" charset="2"/>
              </a:rPr>
              <a:t>r</a:t>
            </a:r>
            <a:r>
              <a:rPr lang="en-US" sz="2400" i="1" baseline="-25000" dirty="0" err="1" smtClean="0">
                <a:latin typeface="+mj-lt"/>
                <a:sym typeface="Wingdings" panose="05000000000000000000" pitchFamily="2" charset="2"/>
              </a:rPr>
              <a:t>c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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r.</a:t>
            </a:r>
          </a:p>
          <a:p>
            <a:endParaRPr lang="en-US" sz="2400" i="1" dirty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Effective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Hamitonian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with electric and magnetic fields:    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59" y="2539678"/>
            <a:ext cx="5553075" cy="10858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94151"/>
              </p:ext>
            </p:extLst>
          </p:nvPr>
        </p:nvGraphicFramePr>
        <p:xfrm>
          <a:off x="3899090" y="3542511"/>
          <a:ext cx="2589843" cy="36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4" imgW="1904760" imgH="266400" progId="Equation.DSMT4">
                  <p:embed/>
                </p:oleObj>
              </mc:Choice>
              <mc:Fallback>
                <p:oleObj name="Equation" r:id="rId4" imgW="1904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9090" y="3542511"/>
                        <a:ext cx="2589843" cy="36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2842352" y="3166860"/>
            <a:ext cx="1167787" cy="49585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580" y="3880690"/>
            <a:ext cx="3181350" cy="800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1825" y="4062107"/>
            <a:ext cx="114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where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38022" y="4292939"/>
            <a:ext cx="583893" cy="3179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0475" y="4628361"/>
            <a:ext cx="375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072831"/>
            <a:ext cx="4286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73" y="4100532"/>
            <a:ext cx="5553075" cy="1343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3557"/>
            <a:ext cx="623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9" y="825222"/>
            <a:ext cx="4610100" cy="2152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894" y="3429000"/>
            <a:ext cx="642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notation for distribution function: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Number of electrons in volume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04222" y="4990641"/>
            <a:ext cx="1019978" cy="5910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1176" y="5653424"/>
            <a:ext cx="255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53" y="3353623"/>
            <a:ext cx="1047750" cy="581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503" y="3772882"/>
            <a:ext cx="8953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1181" y="495759"/>
            <a:ext cx="557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distribution function: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Continuity equation: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326756"/>
            <a:ext cx="4514850" cy="303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4424703"/>
            <a:ext cx="5876925" cy="15430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553200" y="4424704"/>
            <a:ext cx="270832" cy="56593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6391" y="3534233"/>
            <a:ext cx="243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term due to particle interactions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2216" y="413439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Boltzmann’s equation:</a:t>
            </a:r>
          </a:p>
        </p:txBody>
      </p:sp>
    </p:spTree>
    <p:extLst>
      <p:ext uri="{BB962C8B-B14F-4D97-AF65-F5344CB8AC3E}">
        <p14:creationId xmlns:p14="http://schemas.microsoft.com/office/powerpoint/2010/main" val="35876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28" y="3588177"/>
            <a:ext cx="5086924" cy="30853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7035"/>
            <a:ext cx="68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Relaxation time approximation to collision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17" y="595753"/>
            <a:ext cx="4533900" cy="16859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497417" y="1187735"/>
            <a:ext cx="522383" cy="3812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0463" y="914400"/>
            <a:ext cx="178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Fermi-Dirac distribution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16" y="1945241"/>
            <a:ext cx="3705225" cy="1171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961" y="3272010"/>
            <a:ext cx="829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Boltzmann equation in relaxation time approximation:</a:t>
            </a:r>
          </a:p>
        </p:txBody>
      </p:sp>
    </p:spTree>
    <p:extLst>
      <p:ext uri="{BB962C8B-B14F-4D97-AF65-F5344CB8AC3E}">
        <p14:creationId xmlns:p14="http://schemas.microsoft.com/office/powerpoint/2010/main" val="8063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43" y="242371"/>
            <a:ext cx="830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Finding distribution function in relaxation time approximation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073368"/>
            <a:ext cx="6657975" cy="1247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43" y="2396908"/>
            <a:ext cx="4274545" cy="46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Integrating by parts: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3005246"/>
            <a:ext cx="7172325" cy="141922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55458"/>
              </p:ext>
            </p:extLst>
          </p:nvPr>
        </p:nvGraphicFramePr>
        <p:xfrm>
          <a:off x="2189726" y="4424471"/>
          <a:ext cx="4363474" cy="12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5" imgW="2133360" imgH="622080" progId="Equation.DSMT4">
                  <p:embed/>
                </p:oleObj>
              </mc:Choice>
              <mc:Fallback>
                <p:oleObj name="Equation" r:id="rId5" imgW="21333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9726" y="4424471"/>
                        <a:ext cx="4363474" cy="127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6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43" y="242371"/>
            <a:ext cx="830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Finding distribution function in relaxation time approximation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10771"/>
            <a:ext cx="3705225" cy="11715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25923"/>
              </p:ext>
            </p:extLst>
          </p:nvPr>
        </p:nvGraphicFramePr>
        <p:xfrm>
          <a:off x="213271" y="2162247"/>
          <a:ext cx="4553415" cy="100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Equation" r:id="rId4" imgW="2819160" imgH="622080" progId="Equation.DSMT4">
                  <p:embed/>
                </p:oleObj>
              </mc:Choice>
              <mc:Fallback>
                <p:oleObj name="Equation" r:id="rId4" imgW="2819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71" y="2162247"/>
                        <a:ext cx="4553415" cy="1005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48940"/>
              </p:ext>
            </p:extLst>
          </p:nvPr>
        </p:nvGraphicFramePr>
        <p:xfrm>
          <a:off x="5229225" y="2140998"/>
          <a:ext cx="32607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Equation" r:id="rId6" imgW="2019240" imgH="571320" progId="Equation.DSMT4">
                  <p:embed/>
                </p:oleObj>
              </mc:Choice>
              <mc:Fallback>
                <p:oleObj name="Equation" r:id="rId6" imgW="20192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9225" y="2140998"/>
                        <a:ext cx="32607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37" y="5077488"/>
            <a:ext cx="8675324" cy="1278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483" y="3287854"/>
            <a:ext cx="4893513" cy="96830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212434"/>
              </p:ext>
            </p:extLst>
          </p:nvPr>
        </p:nvGraphicFramePr>
        <p:xfrm>
          <a:off x="4766686" y="4140958"/>
          <a:ext cx="3357634" cy="97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Equation" r:id="rId10" imgW="2133360" imgH="622080" progId="Equation.DSMT4">
                  <p:embed/>
                </p:oleObj>
              </mc:Choice>
              <mc:Fallback>
                <p:oleObj name="Equation" r:id="rId10" imgW="21333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6686" y="4140958"/>
                        <a:ext cx="3357634" cy="97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13271" y="5361667"/>
            <a:ext cx="8778329" cy="994683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43" y="242371"/>
            <a:ext cx="830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Finding distribution function in relaxation time approximation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7" y="962816"/>
            <a:ext cx="8675324" cy="1278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478795"/>
            <a:ext cx="840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the relaxation time </a:t>
            </a:r>
            <a:r>
              <a:rPr lang="en-US" sz="24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 is faster than the other variables, the integral can be approximated as: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309792"/>
            <a:ext cx="78295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24032</TotalTime>
  <Words>676</Words>
  <Application>Microsoft Office PowerPoint</Application>
  <PresentationFormat>On-screen Show (4:3)</PresentationFormat>
  <Paragraphs>168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1376</cp:revision>
  <cp:lastPrinted>2015-03-23T14:35:41Z</cp:lastPrinted>
  <dcterms:created xsi:type="dcterms:W3CDTF">2012-01-10T18:32:24Z</dcterms:created>
  <dcterms:modified xsi:type="dcterms:W3CDTF">2015-03-23T16:01:22Z</dcterms:modified>
</cp:coreProperties>
</file>