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96" r:id="rId2"/>
    <p:sldId id="299" r:id="rId3"/>
    <p:sldId id="300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311" r:id="rId15"/>
    <p:sldId id="312" r:id="rId16"/>
    <p:sldId id="313" r:id="rId17"/>
    <p:sldId id="314" r:id="rId18"/>
    <p:sldId id="315" r:id="rId19"/>
    <p:sldId id="316" r:id="rId20"/>
    <p:sldId id="317" r:id="rId2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EC86C8"/>
    <a:srgbClr val="00CC00"/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 snapToGrid="0">
      <p:cViewPr varScale="1">
        <p:scale>
          <a:sx n="63" d="100"/>
          <a:sy n="63" d="100"/>
        </p:scale>
        <p:origin x="62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5" d="100"/>
        <a:sy n="6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3170238" cy="479425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7" y="3"/>
            <a:ext cx="3170238" cy="479425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120191"/>
            <a:ext cx="3170238" cy="479425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7" y="9120191"/>
            <a:ext cx="3170238" cy="479425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169920" cy="480060"/>
          </a:xfrm>
          <a:prstGeom prst="rect">
            <a:avLst/>
          </a:prstGeom>
        </p:spPr>
        <p:txBody>
          <a:bodyPr vert="horz" lIns="96620" tIns="48310" rIns="96620" bIns="48310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2"/>
            <a:ext cx="3169920" cy="480060"/>
          </a:xfrm>
          <a:prstGeom prst="rect">
            <a:avLst/>
          </a:prstGeom>
        </p:spPr>
        <p:txBody>
          <a:bodyPr vert="horz" lIns="96620" tIns="48310" rIns="96620" bIns="48310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3/27/2015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0" tIns="48310" rIns="96620" bIns="4831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20" tIns="48310" rIns="96620" bIns="4831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6"/>
            <a:ext cx="3169920" cy="480060"/>
          </a:xfrm>
          <a:prstGeom prst="rect">
            <a:avLst/>
          </a:prstGeom>
        </p:spPr>
        <p:txBody>
          <a:bodyPr vert="horz" lIns="96620" tIns="48310" rIns="96620" bIns="48310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6"/>
            <a:ext cx="3169920" cy="480060"/>
          </a:xfrm>
          <a:prstGeom prst="rect">
            <a:avLst/>
          </a:prstGeom>
        </p:spPr>
        <p:txBody>
          <a:bodyPr vert="horz" lIns="96620" tIns="48310" rIns="96620" bIns="48310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842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849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3/27/2015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3/27/2015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3/27/2015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3/27/2015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3/27/2015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3/27/2015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3/27/2015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3/27/2015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3/27/2015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3/27/2015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3/27/2015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752  Spring 2015 -- Lecture 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6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40.png"/><Relationship Id="rId5" Type="http://schemas.openxmlformats.org/officeDocument/2006/relationships/image" Target="../media/image38.wmf"/><Relationship Id="rId4" Type="http://schemas.openxmlformats.org/officeDocument/2006/relationships/oleObject" Target="../embeddings/oleObject1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image" Target="../media/image12.png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6568" y="489285"/>
            <a:ext cx="847023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752 Solid State Physics</a:t>
            </a:r>
          </a:p>
          <a:p>
            <a:pPr algn="ctr"/>
            <a:r>
              <a:rPr lang="en-US" sz="3200" b="1" dirty="0" smtClean="0"/>
              <a:t>11-11:50 AM  MWF  Olin 107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25: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0" lvl="2" algn="ctr"/>
            <a:endParaRPr lang="en-US" sz="2400" b="1" dirty="0">
              <a:solidFill>
                <a:schemeClr val="folHlink"/>
              </a:solidFill>
            </a:endParaRPr>
          </a:p>
          <a:p>
            <a:pPr marL="971550" lvl="3" indent="-514350"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chemeClr val="folHlink"/>
                </a:solidFill>
              </a:rPr>
              <a:t>Chap. 18 &amp; 19 in </a:t>
            </a:r>
            <a:r>
              <a:rPr lang="en-US" sz="3200" b="1" dirty="0" err="1" smtClean="0">
                <a:solidFill>
                  <a:schemeClr val="folHlink"/>
                </a:solidFill>
              </a:rPr>
              <a:t>Marder</a:t>
            </a:r>
            <a:endParaRPr lang="en-US" sz="3200" b="1" dirty="0" smtClean="0">
              <a:solidFill>
                <a:schemeClr val="folHlink"/>
              </a:solidFill>
            </a:endParaRPr>
          </a:p>
          <a:p>
            <a:pPr marL="1428750" lvl="4" indent="-514350"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chemeClr val="folHlink"/>
                </a:solidFill>
              </a:rPr>
              <a:t>Impurity states</a:t>
            </a:r>
          </a:p>
          <a:p>
            <a:pPr marL="1428750" lvl="4" indent="-514350"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chemeClr val="folHlink"/>
                </a:solidFill>
              </a:rPr>
              <a:t>Properties of semiconductors</a:t>
            </a:r>
          </a:p>
          <a:p>
            <a:pPr marL="1428750" lvl="4" indent="-514350">
              <a:buFont typeface="Wingdings" panose="05000000000000000000" pitchFamily="2" charset="2"/>
              <a:buChar char="Ø"/>
            </a:pPr>
            <a:endParaRPr lang="en-US" sz="3200" b="1" dirty="0">
              <a:solidFill>
                <a:schemeClr val="folHlink"/>
              </a:solidFill>
            </a:endParaRPr>
          </a:p>
          <a:p>
            <a:pPr marL="971550" lvl="3" indent="-514350">
              <a:buFont typeface="Wingdings" panose="05000000000000000000" pitchFamily="2" charset="2"/>
              <a:buChar char="Ø"/>
            </a:pPr>
            <a:endParaRPr lang="en-US" sz="3200" b="1" dirty="0" smtClean="0">
              <a:solidFill>
                <a:schemeClr val="folHlin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4890499"/>
            <a:ext cx="78545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Some of the lecture materials are from slides prepared by </a:t>
            </a:r>
            <a:r>
              <a:rPr lang="en-US" sz="2400" dirty="0" err="1" smtClean="0">
                <a:latin typeface="+mj-lt"/>
              </a:rPr>
              <a:t>Marder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8773" y="318499"/>
            <a:ext cx="7746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Semiconductor properties -- continued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063" y="1004352"/>
            <a:ext cx="7210425" cy="14382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814" y="2213501"/>
            <a:ext cx="3771900" cy="14573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71253" y="3465688"/>
            <a:ext cx="55480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 intrinsic semiconductor,    </a:t>
            </a:r>
            <a:r>
              <a:rPr lang="en-US" sz="2400" i="1" dirty="0" smtClean="0">
                <a:latin typeface="+mj-lt"/>
              </a:rPr>
              <a:t>n=p=</a:t>
            </a:r>
            <a:r>
              <a:rPr lang="en-US" sz="2400" i="1" dirty="0" err="1" smtClean="0">
                <a:latin typeface="+mj-lt"/>
              </a:rPr>
              <a:t>n</a:t>
            </a:r>
            <a:r>
              <a:rPr lang="en-US" sz="2400" i="1" baseline="-25000" dirty="0" err="1" smtClean="0">
                <a:latin typeface="+mj-lt"/>
              </a:rPr>
              <a:t>i</a:t>
            </a:r>
            <a:endParaRPr lang="en-US" sz="2400" dirty="0" smtClean="0">
              <a:latin typeface="+mj-lt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2078" y="3984888"/>
            <a:ext cx="4752975" cy="10287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8773" y="4879975"/>
            <a:ext cx="8801428" cy="1085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35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047" y="667811"/>
            <a:ext cx="5235753" cy="197331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8773" y="318499"/>
            <a:ext cx="7746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Semiconductor properties -- continued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6323" y="2757895"/>
            <a:ext cx="70240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Effects of impurities: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4232" y="3219560"/>
            <a:ext cx="5708280" cy="296362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2847" y="898643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Intrinsic carriers:</a:t>
            </a:r>
          </a:p>
        </p:txBody>
      </p:sp>
    </p:spTree>
    <p:extLst>
      <p:ext uri="{BB962C8B-B14F-4D97-AF65-F5344CB8AC3E}">
        <p14:creationId xmlns:p14="http://schemas.microsoft.com/office/powerpoint/2010/main" val="237423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8773" y="318499"/>
            <a:ext cx="77467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Semiconductor properties – continued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Typically, the ionized impurities dominate the carrier concentrations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773" y="1888159"/>
            <a:ext cx="9058275" cy="382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68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8773" y="318499"/>
            <a:ext cx="7746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Semiconductor properties – continued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6825" y="780164"/>
            <a:ext cx="4752975" cy="9620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6825" y="1499004"/>
            <a:ext cx="6677025" cy="7048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7579" y="2922885"/>
            <a:ext cx="2638425" cy="200977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35467" y="2336800"/>
            <a:ext cx="42502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 primarily donor doping: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75199" y="2353736"/>
            <a:ext cx="42502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 primarily acceptor doping: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5"/>
          <a:srcRect b="7565"/>
          <a:stretch/>
        </p:blipFill>
        <p:spPr>
          <a:xfrm>
            <a:off x="4843462" y="3075286"/>
            <a:ext cx="2352675" cy="171684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85468" y="4533492"/>
            <a:ext cx="495300" cy="51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08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9120" y="365760"/>
            <a:ext cx="7172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Semiconductor junction</a:t>
            </a:r>
            <a:endParaRPr lang="en-US" sz="2400" dirty="0" smtClean="0"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075166"/>
            <a:ext cx="6257608" cy="503344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847840" y="1534160"/>
            <a:ext cx="21640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Before equilibration</a:t>
            </a:r>
            <a:endParaRPr lang="en-US" sz="2400" dirty="0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25920" y="3078480"/>
            <a:ext cx="21640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After equilibration</a:t>
            </a:r>
            <a:endParaRPr lang="en-US" sz="2400" dirty="0" smtClean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47840" y="5090160"/>
            <a:ext cx="21640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Junction potential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9155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9120" y="365760"/>
            <a:ext cx="7172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Semiconductor junction</a:t>
            </a:r>
            <a:endParaRPr lang="en-US" sz="2400" dirty="0" smtClean="0"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8095" y="985520"/>
            <a:ext cx="7068654" cy="252126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5682" y="4188618"/>
            <a:ext cx="4410075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23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237" y="2167900"/>
            <a:ext cx="7629525" cy="28479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79120" y="365760"/>
            <a:ext cx="7172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Semiconductor junction</a:t>
            </a:r>
            <a:endParaRPr lang="en-US" sz="2400" dirty="0" smtClean="0">
              <a:latin typeface="+mj-l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5439" y="827425"/>
            <a:ext cx="4689309" cy="1672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6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6640" y="2242317"/>
            <a:ext cx="7630160" cy="429659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29920" y="2184400"/>
            <a:ext cx="4785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Simplified model:</a:t>
            </a:r>
            <a:endParaRPr lang="en-US" sz="2400" dirty="0" smtClean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9120" y="71120"/>
            <a:ext cx="7172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Semiconductor junction</a:t>
            </a:r>
            <a:endParaRPr lang="en-US" sz="2400" dirty="0" smtClean="0">
              <a:latin typeface="+mj-lt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5439" y="532785"/>
            <a:ext cx="4689309" cy="1672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73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b="58672"/>
          <a:stretch/>
        </p:blipFill>
        <p:spPr>
          <a:xfrm>
            <a:off x="136843" y="4401563"/>
            <a:ext cx="4760042" cy="157380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79120" y="71120"/>
            <a:ext cx="7172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Semiconductor junction</a:t>
            </a:r>
            <a:endParaRPr lang="en-US" sz="2400" dirty="0" smtClean="0">
              <a:latin typeface="+mj-l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5439" y="532785"/>
            <a:ext cx="4689309" cy="167259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8362" y="1996422"/>
            <a:ext cx="6411595" cy="172840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l="486" t="44672" r="24877" b="-304"/>
          <a:stretch/>
        </p:blipFill>
        <p:spPr>
          <a:xfrm>
            <a:off x="5161915" y="3998703"/>
            <a:ext cx="3646805" cy="2174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88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4160" y="254000"/>
            <a:ext cx="8422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Behavior of ideal diode</a:t>
            </a:r>
            <a:endParaRPr lang="en-US" sz="2400" dirty="0" smtClean="0"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640" y="1025842"/>
            <a:ext cx="7931120" cy="480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97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591" y="841330"/>
            <a:ext cx="8826818" cy="5157882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8591" y="1767486"/>
            <a:ext cx="8115121" cy="189906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82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4160" y="274320"/>
            <a:ext cx="84226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Behavior of ideal diode – continued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              Diffusion of electrons and holes:</a:t>
            </a:r>
            <a:endParaRPr lang="en-US" sz="2400" dirty="0" smtClean="0"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6475" y="1843405"/>
            <a:ext cx="2762250" cy="1504950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4877825"/>
              </p:ext>
            </p:extLst>
          </p:nvPr>
        </p:nvGraphicFramePr>
        <p:xfrm>
          <a:off x="5574030" y="2064702"/>
          <a:ext cx="2289750" cy="9121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46" name="Equation" r:id="rId4" imgW="1562040" imgH="622080" progId="Equation.DSMT4">
                  <p:embed/>
                </p:oleObj>
              </mc:Choice>
              <mc:Fallback>
                <p:oleObj name="Equation" r:id="rId4" imgW="156204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574030" y="2064702"/>
                        <a:ext cx="2289750" cy="9121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54797" y="3429000"/>
            <a:ext cx="7132003" cy="1801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72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99440" y="33528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Impurity states due to point defects</a:t>
            </a:r>
          </a:p>
        </p:txBody>
      </p:sp>
      <p:sp>
        <p:nvSpPr>
          <p:cNvPr id="6" name="Oval 5"/>
          <p:cNvSpPr/>
          <p:nvPr/>
        </p:nvSpPr>
        <p:spPr>
          <a:xfrm>
            <a:off x="1503680" y="887460"/>
            <a:ext cx="457200" cy="4572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524000" y="1368233"/>
            <a:ext cx="457200" cy="4572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025322" y="887460"/>
            <a:ext cx="457200" cy="4572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546964" y="1344660"/>
            <a:ext cx="457200" cy="4572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546964" y="870793"/>
            <a:ext cx="457200" cy="4572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025322" y="1866586"/>
            <a:ext cx="457200" cy="4572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524000" y="1866586"/>
            <a:ext cx="457200" cy="4572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556839" y="1863504"/>
            <a:ext cx="457200" cy="4572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011394" y="1368233"/>
            <a:ext cx="457200" cy="457200"/>
          </a:xfrm>
          <a:prstGeom prst="ellipse">
            <a:avLst/>
          </a:prstGeom>
          <a:solidFill>
            <a:srgbClr val="EC86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9446826"/>
              </p:ext>
            </p:extLst>
          </p:nvPr>
        </p:nvGraphicFramePr>
        <p:xfrm>
          <a:off x="3243236" y="1011285"/>
          <a:ext cx="5553128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06" name="Equation" r:id="rId3" imgW="3860640" imgH="698400" progId="Equation.DSMT4">
                  <p:embed/>
                </p:oleObj>
              </mc:Choice>
              <mc:Fallback>
                <p:oleObj name="Equation" r:id="rId3" imgW="3860640" imgH="698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43236" y="1011285"/>
                        <a:ext cx="5553128" cy="1123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0274468"/>
              </p:ext>
            </p:extLst>
          </p:nvPr>
        </p:nvGraphicFramePr>
        <p:xfrm>
          <a:off x="1503680" y="2670746"/>
          <a:ext cx="6046788" cy="271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07" name="Equation" r:id="rId5" imgW="4203360" imgH="1688760" progId="Equation.DSMT4">
                  <p:embed/>
                </p:oleObj>
              </mc:Choice>
              <mc:Fallback>
                <p:oleObj name="Equation" r:id="rId5" imgW="4203360" imgH="1688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03680" y="2670746"/>
                        <a:ext cx="6046788" cy="271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2398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99440" y="33528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Impurity states due to point defects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930010"/>
              </p:ext>
            </p:extLst>
          </p:nvPr>
        </p:nvGraphicFramePr>
        <p:xfrm>
          <a:off x="880428" y="1069192"/>
          <a:ext cx="3452812" cy="167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32" name="Equation" r:id="rId3" imgW="2831760" imgH="1371600" progId="Equation.DSMT4">
                  <p:embed/>
                </p:oleObj>
              </mc:Choice>
              <mc:Fallback>
                <p:oleObj name="Equation" r:id="rId3" imgW="2831760" imgH="1371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80428" y="1069192"/>
                        <a:ext cx="3452812" cy="1671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5436185"/>
              </p:ext>
            </p:extLst>
          </p:nvPr>
        </p:nvGraphicFramePr>
        <p:xfrm>
          <a:off x="1003300" y="2965450"/>
          <a:ext cx="6083300" cy="2662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33" name="Equation" r:id="rId5" imgW="4787640" imgH="2095200" progId="Equation.DSMT4">
                  <p:embed/>
                </p:oleObj>
              </mc:Choice>
              <mc:Fallback>
                <p:oleObj name="Equation" r:id="rId5" imgW="4787640" imgH="2095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03300" y="2965450"/>
                        <a:ext cx="6083300" cy="2662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204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99440" y="33528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Impurity states due to point defects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3941542"/>
              </p:ext>
            </p:extLst>
          </p:nvPr>
        </p:nvGraphicFramePr>
        <p:xfrm>
          <a:off x="1284288" y="1100138"/>
          <a:ext cx="1804987" cy="81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49" name="Equation" r:id="rId3" imgW="1384200" imgH="622080" progId="Equation.DSMT4">
                  <p:embed/>
                </p:oleObj>
              </mc:Choice>
              <mc:Fallback>
                <p:oleObj name="Equation" r:id="rId3" imgW="138420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84288" y="1100138"/>
                        <a:ext cx="1804987" cy="811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H="1" flipV="1">
            <a:off x="2590800" y="1859622"/>
            <a:ext cx="892139" cy="349322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626778" y="1912086"/>
            <a:ext cx="27534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Dielectric constant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2717943" y="1481652"/>
            <a:ext cx="637854" cy="148770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482939" y="1110512"/>
            <a:ext cx="55172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valence charge of impurity relative to that of host lattice</a:t>
            </a: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7090634"/>
              </p:ext>
            </p:extLst>
          </p:nvPr>
        </p:nvGraphicFramePr>
        <p:xfrm>
          <a:off x="820080" y="2869149"/>
          <a:ext cx="7835807" cy="26172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50" name="Equation" r:id="rId5" imgW="6654600" imgH="2222280" progId="Equation.DSMT4">
                  <p:embed/>
                </p:oleObj>
              </mc:Choice>
              <mc:Fallback>
                <p:oleObj name="Equation" r:id="rId5" imgW="6654600" imgH="2222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20080" y="2869149"/>
                        <a:ext cx="7835807" cy="26172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8624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99440" y="33528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Impurity states due to point defects -- continued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7456" y="796945"/>
            <a:ext cx="4400550" cy="5553075"/>
          </a:xfrm>
          <a:prstGeom prst="rect">
            <a:avLst/>
          </a:prstGeom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282663"/>
              </p:ext>
            </p:extLst>
          </p:nvPr>
        </p:nvGraphicFramePr>
        <p:xfrm>
          <a:off x="3430854" y="3116153"/>
          <a:ext cx="380857" cy="625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15" name="Equation" r:id="rId4" imgW="177480" imgH="291960" progId="Equation.DSMT4">
                  <p:embed/>
                </p:oleObj>
              </mc:Choice>
              <mc:Fallback>
                <p:oleObj name="Equation" r:id="rId4" imgW="17748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430854" y="3116153"/>
                        <a:ext cx="380857" cy="6256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9111587"/>
              </p:ext>
            </p:extLst>
          </p:nvPr>
        </p:nvGraphicFramePr>
        <p:xfrm>
          <a:off x="3621282" y="3729004"/>
          <a:ext cx="380857" cy="625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16" name="Equation" r:id="rId6" imgW="177480" imgH="291960" progId="Equation.DSMT4">
                  <p:embed/>
                </p:oleObj>
              </mc:Choice>
              <mc:Fallback>
                <p:oleObj name="Equation" r:id="rId6" imgW="17748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621282" y="3729004"/>
                        <a:ext cx="380857" cy="6256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3109432" y="3573482"/>
            <a:ext cx="29131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087174" y="3941637"/>
            <a:ext cx="291313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4719758"/>
              </p:ext>
            </p:extLst>
          </p:nvPr>
        </p:nvGraphicFramePr>
        <p:xfrm>
          <a:off x="5976938" y="2212975"/>
          <a:ext cx="2149475" cy="1201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17" name="Equation" r:id="rId8" imgW="1701720" imgH="952200" progId="Equation.DSMT4">
                  <p:embed/>
                </p:oleObj>
              </mc:Choice>
              <mc:Fallback>
                <p:oleObj name="Equation" r:id="rId8" imgW="1701720" imgH="952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976938" y="2212975"/>
                        <a:ext cx="2149475" cy="1201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6847817"/>
              </p:ext>
            </p:extLst>
          </p:nvPr>
        </p:nvGraphicFramePr>
        <p:xfrm>
          <a:off x="5983288" y="3738563"/>
          <a:ext cx="2133600" cy="123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18" name="Equation" r:id="rId10" imgW="1688760" imgH="977760" progId="Equation.DSMT4">
                  <p:embed/>
                </p:oleObj>
              </mc:Choice>
              <mc:Fallback>
                <p:oleObj name="Equation" r:id="rId10" imgW="1688760" imgH="977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983288" y="3738563"/>
                        <a:ext cx="2133600" cy="1233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863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8773" y="318499"/>
            <a:ext cx="7746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Semiconductor properties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93852" y="1027416"/>
            <a:ext cx="78802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Population of electrons (</a:t>
            </a:r>
            <a:r>
              <a:rPr lang="en-US" sz="2400" i="1" dirty="0" smtClean="0">
                <a:latin typeface="+mj-lt"/>
              </a:rPr>
              <a:t>n</a:t>
            </a:r>
            <a:r>
              <a:rPr lang="en-US" sz="2400" dirty="0" smtClean="0">
                <a:latin typeface="+mj-lt"/>
              </a:rPr>
              <a:t>) and holes (</a:t>
            </a:r>
            <a:r>
              <a:rPr lang="en-US" sz="2400" i="1" dirty="0" smtClean="0">
                <a:latin typeface="+mj-lt"/>
              </a:rPr>
              <a:t>p</a:t>
            </a:r>
            <a:r>
              <a:rPr lang="en-US" sz="2400" dirty="0" smtClean="0">
                <a:latin typeface="+mj-lt"/>
              </a:rPr>
              <a:t>) in a pure semiconductor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749" y="1858413"/>
            <a:ext cx="3579381" cy="4458930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 flipV="1">
            <a:off x="996593" y="4243227"/>
            <a:ext cx="3020603" cy="10274"/>
          </a:xfrm>
          <a:prstGeom prst="line">
            <a:avLst/>
          </a:prstGeom>
          <a:ln w="2540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356189" y="3857045"/>
            <a:ext cx="631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66FF"/>
                </a:solidFill>
                <a:latin typeface="Symbol" panose="05050102010706020507" pitchFamily="18" charset="2"/>
              </a:rPr>
              <a:t>m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6792" y="2855679"/>
            <a:ext cx="4599772" cy="1801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30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8773" y="318499"/>
            <a:ext cx="7746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Semiconductor properties -- continued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425" y="876300"/>
            <a:ext cx="7677150" cy="5105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6031" y="1202076"/>
            <a:ext cx="10787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For:</a:t>
            </a:r>
          </a:p>
        </p:txBody>
      </p:sp>
    </p:spTree>
    <p:extLst>
      <p:ext uri="{BB962C8B-B14F-4D97-AF65-F5344CB8AC3E}">
        <p14:creationId xmlns:p14="http://schemas.microsoft.com/office/powerpoint/2010/main" val="224313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3/27/2015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8773" y="318499"/>
            <a:ext cx="7746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Semiconductor properties -- continued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2" y="682856"/>
            <a:ext cx="6923813" cy="2502133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 flipV="1">
            <a:off x="5036049" y="2547991"/>
            <a:ext cx="892139" cy="349322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019800" y="2297148"/>
            <a:ext cx="28767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multiplicity of conduction band minima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773" y="3720674"/>
            <a:ext cx="5492072" cy="2464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98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24735</TotalTime>
  <Words>378</Words>
  <Application>Microsoft Office PowerPoint</Application>
  <PresentationFormat>On-screen Show (4:3)</PresentationFormat>
  <Paragraphs>108</Paragraphs>
  <Slides>20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Symbol</vt:lpstr>
      <vt:lpstr>Wingdings</vt:lpstr>
      <vt:lpstr>Office Theme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1424</cp:revision>
  <cp:lastPrinted>2015-03-27T14:34:22Z</cp:lastPrinted>
  <dcterms:created xsi:type="dcterms:W3CDTF">2012-01-10T18:32:24Z</dcterms:created>
  <dcterms:modified xsi:type="dcterms:W3CDTF">2015-03-27T16:02:02Z</dcterms:modified>
</cp:coreProperties>
</file>