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EC86C8"/>
    <a:srgbClr val="00CC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png"/><Relationship Id="rId5" Type="http://schemas.openxmlformats.org/officeDocument/2006/relationships/image" Target="../media/image38.wmf"/><Relationship Id="rId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2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6568" y="489285"/>
            <a:ext cx="84702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endParaRPr lang="en-US" sz="24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Chap. 18 &amp; 19 in </a:t>
            </a:r>
            <a:r>
              <a:rPr lang="en-US" sz="3200" b="1" dirty="0" err="1" smtClean="0">
                <a:solidFill>
                  <a:schemeClr val="folHlink"/>
                </a:solidFill>
              </a:rPr>
              <a:t>Marder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Impurity states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folHlink"/>
                </a:solidFill>
              </a:rPr>
              <a:t>Properties of semiconductors</a:t>
            </a:r>
          </a:p>
          <a:p>
            <a:pPr marL="1428750" lvl="4" indent="-514350">
              <a:buFont typeface="Wingdings" panose="05000000000000000000" pitchFamily="2" charset="2"/>
              <a:buChar char="Ø"/>
            </a:pPr>
            <a:endParaRPr lang="en-US" sz="3200" b="1" dirty="0">
              <a:solidFill>
                <a:schemeClr val="folHlink"/>
              </a:solidFill>
            </a:endParaRPr>
          </a:p>
          <a:p>
            <a:pPr marL="971550" lvl="3" indent="-514350"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890499"/>
            <a:ext cx="7854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of the lecture materials are from slides prepared by </a:t>
            </a:r>
            <a:r>
              <a:rPr lang="en-US" sz="2400" dirty="0" err="1" smtClean="0">
                <a:latin typeface="+mj-lt"/>
              </a:rPr>
              <a:t>Marder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773" y="318499"/>
            <a:ext cx="77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063" y="1004352"/>
            <a:ext cx="7210425" cy="1438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814" y="2213501"/>
            <a:ext cx="3771900" cy="1457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71253" y="3465688"/>
            <a:ext cx="5548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intrinsic semiconductor,    </a:t>
            </a:r>
            <a:r>
              <a:rPr lang="en-US" sz="2400" i="1" dirty="0" smtClean="0">
                <a:latin typeface="+mj-lt"/>
              </a:rPr>
              <a:t>n=p=</a:t>
            </a:r>
            <a:r>
              <a:rPr lang="en-US" sz="2400" i="1" dirty="0" err="1" smtClean="0">
                <a:latin typeface="+mj-lt"/>
              </a:rPr>
              <a:t>n</a:t>
            </a:r>
            <a:r>
              <a:rPr lang="en-US" sz="2400" i="1" baseline="-25000" dirty="0" err="1" smtClean="0">
                <a:latin typeface="+mj-lt"/>
              </a:rPr>
              <a:t>i</a:t>
            </a:r>
            <a:endParaRPr lang="en-US" sz="2400" dirty="0" smtClean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078" y="3984888"/>
            <a:ext cx="4752975" cy="1028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773" y="4879975"/>
            <a:ext cx="8801428" cy="108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47" y="667811"/>
            <a:ext cx="5235753" cy="197331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8773" y="318499"/>
            <a:ext cx="77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 -- continued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6323" y="2757895"/>
            <a:ext cx="7024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Effects of impurities: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232" y="3219560"/>
            <a:ext cx="5708280" cy="29636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847" y="898643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Intrinsic carriers:</a:t>
            </a:r>
          </a:p>
        </p:txBody>
      </p:sp>
    </p:spTree>
    <p:extLst>
      <p:ext uri="{BB962C8B-B14F-4D97-AF65-F5344CB8AC3E}">
        <p14:creationId xmlns:p14="http://schemas.microsoft.com/office/powerpoint/2010/main" val="237423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773" y="318499"/>
            <a:ext cx="77467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 – continued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Typically, the ionized impurities dominate the carrier concentrations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73" y="1888159"/>
            <a:ext cx="905827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6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773" y="318499"/>
            <a:ext cx="77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 –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780164"/>
            <a:ext cx="4752975" cy="962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825" y="1499004"/>
            <a:ext cx="6677025" cy="704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579" y="2922885"/>
            <a:ext cx="2638425" cy="20097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467" y="2336800"/>
            <a:ext cx="425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primarily donor doping: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75199" y="2353736"/>
            <a:ext cx="425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primarily acceptor doping: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b="7565"/>
          <a:stretch/>
        </p:blipFill>
        <p:spPr>
          <a:xfrm>
            <a:off x="4843462" y="3075286"/>
            <a:ext cx="2352675" cy="17168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5468" y="4533492"/>
            <a:ext cx="4953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0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65760"/>
            <a:ext cx="717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junction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75166"/>
            <a:ext cx="6257608" cy="50334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47840" y="1534160"/>
            <a:ext cx="2164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Before equilibration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5920" y="3078480"/>
            <a:ext cx="2164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After equilibration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47840" y="5090160"/>
            <a:ext cx="2164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Junction potential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155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" y="365760"/>
            <a:ext cx="717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junction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095" y="985520"/>
            <a:ext cx="7068654" cy="25212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682" y="4188618"/>
            <a:ext cx="44100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3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2167900"/>
            <a:ext cx="7629525" cy="2847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120" y="365760"/>
            <a:ext cx="717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junction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439" y="827425"/>
            <a:ext cx="4689309" cy="167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640" y="2242317"/>
            <a:ext cx="7630160" cy="42965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9920" y="2184400"/>
            <a:ext cx="4785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model: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" y="71120"/>
            <a:ext cx="717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junction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439" y="532785"/>
            <a:ext cx="4689309" cy="167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58672"/>
          <a:stretch/>
        </p:blipFill>
        <p:spPr>
          <a:xfrm>
            <a:off x="136843" y="4401563"/>
            <a:ext cx="4760042" cy="15738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120" y="71120"/>
            <a:ext cx="717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junction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439" y="532785"/>
            <a:ext cx="4689309" cy="16725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362" y="1996422"/>
            <a:ext cx="6411595" cy="17284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486" t="44672" r="24877" b="-304"/>
          <a:stretch/>
        </p:blipFill>
        <p:spPr>
          <a:xfrm>
            <a:off x="5161915" y="3998703"/>
            <a:ext cx="3646805" cy="21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4160" y="254000"/>
            <a:ext cx="842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Behavior of ideal diode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640" y="1025842"/>
            <a:ext cx="7931120" cy="480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7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91" y="841330"/>
            <a:ext cx="8826818" cy="515788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8591" y="1767486"/>
            <a:ext cx="8115121" cy="18990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4160" y="274320"/>
            <a:ext cx="8422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Behavior of ideal diode – continued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             Diffusion of electrons and holes: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475" y="1843405"/>
            <a:ext cx="2762250" cy="150495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4877825"/>
              </p:ext>
            </p:extLst>
          </p:nvPr>
        </p:nvGraphicFramePr>
        <p:xfrm>
          <a:off x="5574030" y="2064702"/>
          <a:ext cx="2289750" cy="912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6" name="Equation" r:id="rId4" imgW="1562040" imgH="622080" progId="Equation.DSMT4">
                  <p:embed/>
                </p:oleObj>
              </mc:Choice>
              <mc:Fallback>
                <p:oleObj name="Equation" r:id="rId4" imgW="156204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74030" y="2064702"/>
                        <a:ext cx="2289750" cy="912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4797" y="3429000"/>
            <a:ext cx="7132003" cy="180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2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9440" y="33528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Impurity states due to point defects</a:t>
            </a:r>
          </a:p>
        </p:txBody>
      </p:sp>
      <p:sp>
        <p:nvSpPr>
          <p:cNvPr id="6" name="Oval 5"/>
          <p:cNvSpPr/>
          <p:nvPr/>
        </p:nvSpPr>
        <p:spPr>
          <a:xfrm>
            <a:off x="1503680" y="887460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24000" y="1368233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25322" y="887460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46964" y="1344660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46964" y="870793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25322" y="1866586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24000" y="1866586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56839" y="1863504"/>
            <a:ext cx="457200" cy="457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11394" y="1368233"/>
            <a:ext cx="457200" cy="457200"/>
          </a:xfrm>
          <a:prstGeom prst="ellipse">
            <a:avLst/>
          </a:prstGeom>
          <a:solidFill>
            <a:srgbClr val="EC8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446826"/>
              </p:ext>
            </p:extLst>
          </p:nvPr>
        </p:nvGraphicFramePr>
        <p:xfrm>
          <a:off x="3243236" y="1011285"/>
          <a:ext cx="5553128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6" name="Equation" r:id="rId3" imgW="3860640" imgH="698400" progId="Equation.DSMT4">
                  <p:embed/>
                </p:oleObj>
              </mc:Choice>
              <mc:Fallback>
                <p:oleObj name="Equation" r:id="rId3" imgW="38606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3236" y="1011285"/>
                        <a:ext cx="5553128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274468"/>
              </p:ext>
            </p:extLst>
          </p:nvPr>
        </p:nvGraphicFramePr>
        <p:xfrm>
          <a:off x="1503680" y="2670746"/>
          <a:ext cx="6046788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07" name="Equation" r:id="rId5" imgW="4203360" imgH="1688760" progId="Equation.DSMT4">
                  <p:embed/>
                </p:oleObj>
              </mc:Choice>
              <mc:Fallback>
                <p:oleObj name="Equation" r:id="rId5" imgW="420336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3680" y="2670746"/>
                        <a:ext cx="6046788" cy="271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98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9440" y="33528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Impurity states due to point defects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0010"/>
              </p:ext>
            </p:extLst>
          </p:nvPr>
        </p:nvGraphicFramePr>
        <p:xfrm>
          <a:off x="880428" y="1069192"/>
          <a:ext cx="3452812" cy="167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2" name="Equation" r:id="rId3" imgW="2831760" imgH="1371600" progId="Equation.DSMT4">
                  <p:embed/>
                </p:oleObj>
              </mc:Choice>
              <mc:Fallback>
                <p:oleObj name="Equation" r:id="rId3" imgW="283176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428" y="1069192"/>
                        <a:ext cx="3452812" cy="167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436185"/>
              </p:ext>
            </p:extLst>
          </p:nvPr>
        </p:nvGraphicFramePr>
        <p:xfrm>
          <a:off x="1003300" y="2965450"/>
          <a:ext cx="6083300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3" name="Equation" r:id="rId5" imgW="4787640" imgH="2095200" progId="Equation.DSMT4">
                  <p:embed/>
                </p:oleObj>
              </mc:Choice>
              <mc:Fallback>
                <p:oleObj name="Equation" r:id="rId5" imgW="478764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3300" y="2965450"/>
                        <a:ext cx="6083300" cy="2662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204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9440" y="33528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Impurity states due to point defects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941542"/>
              </p:ext>
            </p:extLst>
          </p:nvPr>
        </p:nvGraphicFramePr>
        <p:xfrm>
          <a:off x="1284288" y="1100138"/>
          <a:ext cx="1804987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9" name="Equation" r:id="rId3" imgW="1384200" imgH="622080" progId="Equation.DSMT4">
                  <p:embed/>
                </p:oleObj>
              </mc:Choice>
              <mc:Fallback>
                <p:oleObj name="Equation" r:id="rId3" imgW="13842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4288" y="1100138"/>
                        <a:ext cx="1804987" cy="81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590800" y="1859622"/>
            <a:ext cx="892139" cy="34932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26778" y="1912086"/>
            <a:ext cx="275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Dielectric constant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717943" y="1481652"/>
            <a:ext cx="637854" cy="14877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82939" y="1110512"/>
            <a:ext cx="5517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valence charge of impurity relative to that of host lattice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090634"/>
              </p:ext>
            </p:extLst>
          </p:nvPr>
        </p:nvGraphicFramePr>
        <p:xfrm>
          <a:off x="820080" y="2869149"/>
          <a:ext cx="7835807" cy="2617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50" name="Equation" r:id="rId5" imgW="6654600" imgH="2222280" progId="Equation.DSMT4">
                  <p:embed/>
                </p:oleObj>
              </mc:Choice>
              <mc:Fallback>
                <p:oleObj name="Equation" r:id="rId5" imgW="665460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0080" y="2869149"/>
                        <a:ext cx="7835807" cy="2617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624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9440" y="33528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Impurity states due to point defects -- continued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456" y="796945"/>
            <a:ext cx="4400550" cy="5553075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82663"/>
              </p:ext>
            </p:extLst>
          </p:nvPr>
        </p:nvGraphicFramePr>
        <p:xfrm>
          <a:off x="3430854" y="3116153"/>
          <a:ext cx="380857" cy="625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5" name="Equation" r:id="rId4" imgW="177480" imgH="291960" progId="Equation.DSMT4">
                  <p:embed/>
                </p:oleObj>
              </mc:Choice>
              <mc:Fallback>
                <p:oleObj name="Equation" r:id="rId4" imgW="177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30854" y="3116153"/>
                        <a:ext cx="380857" cy="625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111587"/>
              </p:ext>
            </p:extLst>
          </p:nvPr>
        </p:nvGraphicFramePr>
        <p:xfrm>
          <a:off x="3621282" y="3729004"/>
          <a:ext cx="380857" cy="625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6" name="Equation" r:id="rId6" imgW="177480" imgH="291960" progId="Equation.DSMT4">
                  <p:embed/>
                </p:oleObj>
              </mc:Choice>
              <mc:Fallback>
                <p:oleObj name="Equation" r:id="rId6" imgW="177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21282" y="3729004"/>
                        <a:ext cx="380857" cy="625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109432" y="3573482"/>
            <a:ext cx="2913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87174" y="3941637"/>
            <a:ext cx="2913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719758"/>
              </p:ext>
            </p:extLst>
          </p:nvPr>
        </p:nvGraphicFramePr>
        <p:xfrm>
          <a:off x="5976938" y="2212975"/>
          <a:ext cx="2149475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7" name="Equation" r:id="rId8" imgW="1701720" imgH="952200" progId="Equation.DSMT4">
                  <p:embed/>
                </p:oleObj>
              </mc:Choice>
              <mc:Fallback>
                <p:oleObj name="Equation" r:id="rId8" imgW="17017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6938" y="2212975"/>
                        <a:ext cx="2149475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847817"/>
              </p:ext>
            </p:extLst>
          </p:nvPr>
        </p:nvGraphicFramePr>
        <p:xfrm>
          <a:off x="5983288" y="3738563"/>
          <a:ext cx="2133600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8" name="Equation" r:id="rId10" imgW="1688760" imgH="977760" progId="Equation.DSMT4">
                  <p:embed/>
                </p:oleObj>
              </mc:Choice>
              <mc:Fallback>
                <p:oleObj name="Equation" r:id="rId10" imgW="168876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983288" y="3738563"/>
                        <a:ext cx="2133600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63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773" y="318499"/>
            <a:ext cx="77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3852" y="1027416"/>
            <a:ext cx="7880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Population of electrons (</a:t>
            </a:r>
            <a:r>
              <a:rPr lang="en-US" sz="2400" i="1" dirty="0" smtClean="0">
                <a:latin typeface="+mj-lt"/>
              </a:rPr>
              <a:t>n</a:t>
            </a:r>
            <a:r>
              <a:rPr lang="en-US" sz="2400" dirty="0" smtClean="0">
                <a:latin typeface="+mj-lt"/>
              </a:rPr>
              <a:t>) and holes (</a:t>
            </a:r>
            <a:r>
              <a:rPr lang="en-US" sz="2400" i="1" dirty="0" smtClean="0">
                <a:latin typeface="+mj-lt"/>
              </a:rPr>
              <a:t>p</a:t>
            </a:r>
            <a:r>
              <a:rPr lang="en-US" sz="2400" dirty="0" smtClean="0">
                <a:latin typeface="+mj-lt"/>
              </a:rPr>
              <a:t>) in a pure semiconductor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49" y="1858413"/>
            <a:ext cx="3579381" cy="445893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996593" y="4243227"/>
            <a:ext cx="3020603" cy="10274"/>
          </a:xfrm>
          <a:prstGeom prst="line">
            <a:avLst/>
          </a:prstGeom>
          <a:ln w="254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56189" y="3857045"/>
            <a:ext cx="631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66FF"/>
                </a:solidFill>
                <a:latin typeface="Symbol" panose="05050102010706020507" pitchFamily="18" charset="2"/>
              </a:rPr>
              <a:t>m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792" y="2855679"/>
            <a:ext cx="4599772" cy="1801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0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773" y="318499"/>
            <a:ext cx="77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876300"/>
            <a:ext cx="7677150" cy="5105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6031" y="1202076"/>
            <a:ext cx="1078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For:</a:t>
            </a:r>
          </a:p>
        </p:txBody>
      </p:sp>
    </p:spTree>
    <p:extLst>
      <p:ext uri="{BB962C8B-B14F-4D97-AF65-F5344CB8AC3E}">
        <p14:creationId xmlns:p14="http://schemas.microsoft.com/office/powerpoint/2010/main" val="224313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8773" y="318499"/>
            <a:ext cx="7746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Semiconductor properties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682856"/>
            <a:ext cx="6923813" cy="250213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5036049" y="2547991"/>
            <a:ext cx="892139" cy="349322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19800" y="2297148"/>
            <a:ext cx="2876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multiplicity of conduction band minima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73" y="3720674"/>
            <a:ext cx="5492072" cy="246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8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24735</TotalTime>
  <Words>378</Words>
  <Application>Microsoft Office PowerPoint</Application>
  <PresentationFormat>On-screen Show (4:3)</PresentationFormat>
  <Paragraphs>108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1424</cp:revision>
  <cp:lastPrinted>2015-03-27T14:34:22Z</cp:lastPrinted>
  <dcterms:created xsi:type="dcterms:W3CDTF">2012-01-10T18:32:24Z</dcterms:created>
  <dcterms:modified xsi:type="dcterms:W3CDTF">2015-03-27T16:02:02Z</dcterms:modified>
</cp:coreProperties>
</file>