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6" r:id="rId2"/>
    <p:sldId id="299" r:id="rId3"/>
    <p:sldId id="301" r:id="rId4"/>
    <p:sldId id="302" r:id="rId5"/>
    <p:sldId id="303" r:id="rId6"/>
    <p:sldId id="304" r:id="rId7"/>
    <p:sldId id="305" r:id="rId8"/>
    <p:sldId id="306" r:id="rId9"/>
    <p:sldId id="300" r:id="rId10"/>
    <p:sldId id="307" r:id="rId11"/>
    <p:sldId id="308" r:id="rId12"/>
    <p:sldId id="309" r:id="rId13"/>
    <p:sldId id="312" r:id="rId14"/>
    <p:sldId id="310" r:id="rId15"/>
    <p:sldId id="311" r:id="rId16"/>
    <p:sldId id="313" r:id="rId17"/>
    <p:sldId id="314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EC86C8"/>
    <a:srgbClr val="00CC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 snapToGrid="0">
      <p:cViewPr varScale="1">
        <p:scale>
          <a:sx n="56" d="100"/>
          <a:sy n="56" d="100"/>
        </p:scale>
        <p:origin x="9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7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7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3/30/2015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0" tIns="48310" rIns="96620" bIns="4831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20" tIns="48310" rIns="96620" bIns="4831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22.png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31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6568" y="489285"/>
            <a:ext cx="847023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107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26: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0" lvl="2" algn="ctr"/>
            <a:endParaRPr lang="en-US" sz="2400" b="1" dirty="0">
              <a:solidFill>
                <a:schemeClr val="folHlink"/>
              </a:solidFill>
            </a:endParaRPr>
          </a:p>
          <a:p>
            <a:pPr marL="971550" lvl="3" indent="-51435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folHlink"/>
                </a:solidFill>
              </a:rPr>
              <a:t>Chap. 19 in </a:t>
            </a:r>
            <a:r>
              <a:rPr lang="en-US" sz="3200" b="1" dirty="0" err="1" smtClean="0">
                <a:solidFill>
                  <a:schemeClr val="folHlink"/>
                </a:solidFill>
              </a:rPr>
              <a:t>Marder</a:t>
            </a:r>
            <a:endParaRPr lang="en-US" sz="3200" b="1" dirty="0" smtClean="0">
              <a:solidFill>
                <a:schemeClr val="folHlink"/>
              </a:solidFill>
            </a:endParaRPr>
          </a:p>
          <a:p>
            <a:pPr marL="1428750" lvl="4" indent="-51435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folHlink"/>
                </a:solidFill>
              </a:rPr>
              <a:t>Properties of semiconductors</a:t>
            </a:r>
          </a:p>
          <a:p>
            <a:pPr marL="1428750" lvl="4" indent="-51435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folHlink"/>
                </a:solidFill>
              </a:rPr>
              <a:t>Diodes and other electronic devices</a:t>
            </a:r>
          </a:p>
          <a:p>
            <a:pPr marL="1428750" lvl="4" indent="-514350">
              <a:buFont typeface="Wingdings" panose="05000000000000000000" pitchFamily="2" charset="2"/>
              <a:buChar char="Ø"/>
            </a:pPr>
            <a:endParaRPr lang="en-US" sz="3200" b="1" dirty="0">
              <a:solidFill>
                <a:schemeClr val="folHlink"/>
              </a:solidFill>
            </a:endParaRPr>
          </a:p>
          <a:p>
            <a:pPr marL="971550" lvl="3" indent="-514350">
              <a:buFont typeface="Wingdings" panose="05000000000000000000" pitchFamily="2" charset="2"/>
              <a:buChar char="Ø"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4890499"/>
            <a:ext cx="78545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of the lecture materials are from slides prepared by </a:t>
            </a:r>
            <a:r>
              <a:rPr lang="en-US" sz="2400" dirty="0" err="1" smtClean="0">
                <a:latin typeface="+mj-lt"/>
              </a:rPr>
              <a:t>Marder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0597" y="163773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Boltzmann equation treatment of current response to diode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(relaxation time approximation)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887104"/>
            <a:ext cx="5807056" cy="45577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0" y="3875964"/>
            <a:ext cx="3466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electron mobility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4272" y="4533336"/>
            <a:ext cx="43513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electron diffusion coefficient; Einstein relation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605010"/>
              </p:ext>
            </p:extLst>
          </p:nvPr>
        </p:nvGraphicFramePr>
        <p:xfrm>
          <a:off x="855118" y="5196833"/>
          <a:ext cx="4251562" cy="1159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8" name="Equation" r:id="rId4" imgW="2654280" imgH="723600" progId="Equation.DSMT4">
                  <p:embed/>
                </p:oleObj>
              </mc:Choice>
              <mc:Fallback>
                <p:oleObj name="Equation" r:id="rId4" imgW="265428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55118" y="5196833"/>
                        <a:ext cx="4251562" cy="11595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229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0597" y="163773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Boltzmann equation treatment of current response to diode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(relaxation time approximation)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1970" y="1160060"/>
            <a:ext cx="6428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equations: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0844" y="1951109"/>
            <a:ext cx="3815131" cy="440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1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0597" y="163773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Boltzmann equation treatment of current response to diode</a:t>
            </a:r>
          </a:p>
          <a:p>
            <a:pPr lvl="1"/>
            <a:r>
              <a:rPr lang="en-US" sz="2400" dirty="0" smtClean="0">
                <a:latin typeface="+mj-lt"/>
              </a:rPr>
              <a:t>Approximate solution ignoring “minority” carriers and assuming spatially constant currents </a:t>
            </a:r>
            <a:r>
              <a:rPr lang="en-US" sz="2400" i="1" dirty="0" err="1" smtClean="0">
                <a:latin typeface="+mj-lt"/>
              </a:rPr>
              <a:t>j</a:t>
            </a:r>
            <a:r>
              <a:rPr lang="en-US" sz="2400" i="1" baseline="-25000" dirty="0" err="1" smtClean="0">
                <a:latin typeface="+mj-lt"/>
              </a:rPr>
              <a:t>n</a:t>
            </a:r>
            <a:r>
              <a:rPr lang="en-US" sz="2400" dirty="0" smtClean="0">
                <a:latin typeface="+mj-lt"/>
              </a:rPr>
              <a:t> and </a:t>
            </a:r>
            <a:r>
              <a:rPr lang="en-US" sz="2400" i="1" dirty="0" err="1" smtClean="0">
                <a:latin typeface="+mj-lt"/>
              </a:rPr>
              <a:t>j</a:t>
            </a:r>
            <a:r>
              <a:rPr lang="en-US" sz="2400" i="1" baseline="-25000" dirty="0" err="1" smtClean="0">
                <a:latin typeface="+mj-lt"/>
              </a:rPr>
              <a:t>p</a:t>
            </a:r>
            <a:endParaRPr lang="en-US" sz="2400" i="1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355" y="1544201"/>
            <a:ext cx="7707289" cy="198680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249" y="4295335"/>
            <a:ext cx="3843978" cy="14948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8822" y="3673296"/>
            <a:ext cx="84263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HW, you will show that the above solutions are consistent with the equations:</a:t>
            </a:r>
          </a:p>
        </p:txBody>
      </p:sp>
    </p:spTree>
    <p:extLst>
      <p:ext uri="{BB962C8B-B14F-4D97-AF65-F5344CB8AC3E}">
        <p14:creationId xmlns:p14="http://schemas.microsoft.com/office/powerpoint/2010/main" val="298919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274" y="-394643"/>
            <a:ext cx="7128261" cy="26431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78354" y="1144265"/>
            <a:ext cx="614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-</a:t>
            </a:r>
            <a:r>
              <a:rPr lang="en-US" sz="2400" i="1" dirty="0" smtClean="0">
                <a:latin typeface="+mj-lt"/>
              </a:rPr>
              <a:t>V</a:t>
            </a:r>
            <a:r>
              <a:rPr lang="en-US" sz="2400" i="1" baseline="-25000" dirty="0" smtClean="0">
                <a:latin typeface="+mj-lt"/>
              </a:rPr>
              <a:t>A</a:t>
            </a:r>
            <a:endParaRPr lang="en-US" sz="24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29011" y="2107376"/>
            <a:ext cx="17002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p </a:t>
            </a:r>
            <a:r>
              <a:rPr lang="en-US" sz="2400" dirty="0" smtClean="0">
                <a:latin typeface="+mj-lt"/>
              </a:rPr>
              <a:t>majority</a:t>
            </a:r>
          </a:p>
          <a:p>
            <a:r>
              <a:rPr lang="en-US" sz="2400" i="1" dirty="0" smtClean="0">
                <a:latin typeface="+mj-lt"/>
              </a:rPr>
              <a:t>n</a:t>
            </a:r>
            <a:r>
              <a:rPr lang="en-US" sz="2400" dirty="0" smtClean="0">
                <a:latin typeface="+mj-lt"/>
              </a:rPr>
              <a:t> minority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53049" y="2107376"/>
            <a:ext cx="17002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n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majority</a:t>
            </a:r>
          </a:p>
          <a:p>
            <a:r>
              <a:rPr lang="en-US" sz="2400" i="1" dirty="0" smtClean="0"/>
              <a:t>p </a:t>
            </a:r>
            <a:r>
              <a:rPr lang="en-US" sz="2400" dirty="0" smtClean="0">
                <a:latin typeface="+mj-lt"/>
              </a:rPr>
              <a:t>minority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42975" y="3429000"/>
            <a:ext cx="7199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Estimation of minority carriers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1638" y="4132470"/>
            <a:ext cx="4067174" cy="2269365"/>
          </a:xfrm>
          <a:prstGeom prst="rect">
            <a:avLst/>
          </a:prstGeom>
        </p:spPr>
      </p:pic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63417"/>
              </p:ext>
            </p:extLst>
          </p:nvPr>
        </p:nvGraphicFramePr>
        <p:xfrm>
          <a:off x="2068511" y="2490350"/>
          <a:ext cx="14605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6" name="Equation" r:id="rId5" imgW="1460160" imgH="1002960" progId="Equation.DSMT4">
                  <p:embed/>
                </p:oleObj>
              </mc:Choice>
              <mc:Fallback>
                <p:oleObj name="Equation" r:id="rId5" imgW="146016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68511" y="2490350"/>
                        <a:ext cx="1460500" cy="100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238188"/>
              </p:ext>
            </p:extLst>
          </p:nvPr>
        </p:nvGraphicFramePr>
        <p:xfrm>
          <a:off x="7048500" y="2643188"/>
          <a:ext cx="14478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7" name="Equation" r:id="rId7" imgW="1447560" imgH="1002960" progId="Equation.DSMT4">
                  <p:embed/>
                </p:oleObj>
              </mc:Choice>
              <mc:Fallback>
                <p:oleObj name="Equation" r:id="rId7" imgW="144756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048500" y="2643188"/>
                        <a:ext cx="1447800" cy="100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323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9321" y="3929062"/>
            <a:ext cx="4438650" cy="260985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0597" y="163773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Boltzmann equation treatment of current response to diode</a:t>
            </a:r>
          </a:p>
          <a:p>
            <a:pPr lvl="1"/>
            <a:r>
              <a:rPr lang="en-US" sz="2400" dirty="0" smtClean="0">
                <a:latin typeface="+mj-lt"/>
              </a:rPr>
              <a:t>Approximate steady state solutions in presence of applied voltage </a:t>
            </a:r>
            <a:r>
              <a:rPr lang="en-US" sz="2400" i="1" dirty="0" smtClean="0">
                <a:latin typeface="+mj-lt"/>
              </a:rPr>
              <a:t>V</a:t>
            </a:r>
            <a:r>
              <a:rPr lang="en-US" sz="2400" i="1" baseline="-25000" dirty="0" smtClean="0">
                <a:latin typeface="+mj-lt"/>
              </a:rPr>
              <a:t>A</a:t>
            </a:r>
            <a:endParaRPr lang="en-US" sz="2400" i="1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2831" y="1364102"/>
            <a:ext cx="4440539" cy="12426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36269" y="1754579"/>
            <a:ext cx="1228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= 0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696" y="2555336"/>
            <a:ext cx="4793011" cy="720753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2590800" y="2564431"/>
            <a:ext cx="1189630" cy="1038578"/>
          </a:xfrm>
          <a:prstGeom prst="straightConnector1">
            <a:avLst/>
          </a:prstGeom>
          <a:ln w="120650">
            <a:solidFill>
              <a:srgbClr val="FF0000">
                <a:alpha val="62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93686" y="3429000"/>
            <a:ext cx="2138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≈</a:t>
            </a:r>
            <a:r>
              <a:rPr lang="en-US" sz="2400" dirty="0" smtClean="0">
                <a:latin typeface="+mj-lt"/>
              </a:rPr>
              <a:t> 0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296260"/>
              </p:ext>
            </p:extLst>
          </p:nvPr>
        </p:nvGraphicFramePr>
        <p:xfrm>
          <a:off x="2336800" y="17272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2" name="Equation" r:id="rId6" imgW="914400" imgH="250560" progId="Equation.DSMT4">
                  <p:embed/>
                </p:oleObj>
              </mc:Choice>
              <mc:Fallback>
                <p:oleObj name="Equation" r:id="rId6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36800" y="17272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208168" y="5038276"/>
            <a:ext cx="112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sym typeface="Wingdings" panose="05000000000000000000" pitchFamily="2" charset="2"/>
              </a:rPr>
              <a:t></a:t>
            </a:r>
          </a:p>
        </p:txBody>
      </p:sp>
    </p:spTree>
    <p:extLst>
      <p:ext uri="{BB962C8B-B14F-4D97-AF65-F5344CB8AC3E}">
        <p14:creationId xmlns:p14="http://schemas.microsoft.com/office/powerpoint/2010/main" val="231654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0597" y="163773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Boltzmann equation treatment of current response to diode</a:t>
            </a:r>
          </a:p>
          <a:p>
            <a:pPr lvl="1"/>
            <a:r>
              <a:rPr lang="en-US" sz="2400" dirty="0" smtClean="0">
                <a:latin typeface="+mj-lt"/>
              </a:rPr>
              <a:t>Approximate steady state solutions in presence of applied voltage </a:t>
            </a:r>
            <a:r>
              <a:rPr lang="en-US" sz="2400" i="1" dirty="0" smtClean="0">
                <a:latin typeface="+mj-lt"/>
              </a:rPr>
              <a:t>V</a:t>
            </a:r>
            <a:r>
              <a:rPr lang="en-US" sz="2400" i="1" baseline="-25000" dirty="0" smtClean="0">
                <a:latin typeface="+mj-lt"/>
              </a:rPr>
              <a:t>A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6287" y="1364102"/>
            <a:ext cx="5023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to diffusion equations: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782" y="1937147"/>
            <a:ext cx="6019800" cy="13144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782" y="3251597"/>
            <a:ext cx="5648325" cy="10001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738582" y="2053378"/>
            <a:ext cx="1948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</a:t>
            </a:r>
            <a:r>
              <a:rPr lang="en-US" sz="2400" i="1" dirty="0" smtClean="0">
                <a:latin typeface="+mj-lt"/>
              </a:rPr>
              <a:t>x&gt;</a:t>
            </a:r>
            <a:r>
              <a:rPr lang="en-US" sz="2400" i="1" dirty="0" err="1" smtClean="0">
                <a:latin typeface="+mj-lt"/>
              </a:rPr>
              <a:t>x</a:t>
            </a:r>
            <a:r>
              <a:rPr lang="en-US" sz="2400" i="1" baseline="-25000" dirty="0" err="1" smtClean="0">
                <a:latin typeface="+mj-lt"/>
              </a:rPr>
              <a:t>n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5891" y="2676820"/>
            <a:ext cx="1948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</a:t>
            </a:r>
            <a:r>
              <a:rPr lang="en-US" sz="2400" i="1" dirty="0" smtClean="0">
                <a:latin typeface="+mj-lt"/>
              </a:rPr>
              <a:t>x&lt;</a:t>
            </a:r>
            <a:r>
              <a:rPr lang="en-US" sz="2400" i="1" dirty="0" err="1" smtClean="0">
                <a:latin typeface="+mj-lt"/>
              </a:rPr>
              <a:t>x</a:t>
            </a:r>
            <a:r>
              <a:rPr lang="en-US" sz="2400" i="1" baseline="-25000" dirty="0" err="1">
                <a:latin typeface="+mj-lt"/>
              </a:rPr>
              <a:t>p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085633"/>
              </p:ext>
            </p:extLst>
          </p:nvPr>
        </p:nvGraphicFramePr>
        <p:xfrm>
          <a:off x="781404" y="4251722"/>
          <a:ext cx="5523079" cy="1841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5" name="Equation" r:id="rId5" imgW="4305240" imgH="1434960" progId="Equation.DSMT4">
                  <p:embed/>
                </p:oleObj>
              </mc:Choice>
              <mc:Fallback>
                <p:oleObj name="Equation" r:id="rId5" imgW="4305240" imgH="1434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1404" y="4251722"/>
                        <a:ext cx="5523079" cy="18410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24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0597" y="163773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Boltzmann equation treatment of current response to diode</a:t>
            </a:r>
          </a:p>
          <a:p>
            <a:pPr lvl="1"/>
            <a:r>
              <a:rPr lang="en-US" sz="2400" dirty="0" smtClean="0">
                <a:latin typeface="+mj-lt"/>
              </a:rPr>
              <a:t>Approximate steady state solutions in presence of applied voltage </a:t>
            </a:r>
            <a:r>
              <a:rPr lang="en-US" sz="2400" i="1" dirty="0" smtClean="0">
                <a:latin typeface="+mj-lt"/>
              </a:rPr>
              <a:t>V</a:t>
            </a:r>
            <a:r>
              <a:rPr lang="en-US" sz="2400" i="1" baseline="-25000" dirty="0" smtClean="0">
                <a:latin typeface="+mj-lt"/>
              </a:rPr>
              <a:t>A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3321780"/>
              </p:ext>
            </p:extLst>
          </p:nvPr>
        </p:nvGraphicFramePr>
        <p:xfrm>
          <a:off x="1106488" y="3116263"/>
          <a:ext cx="6931025" cy="166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4" name="Equation" r:id="rId3" imgW="5994360" imgH="1434960" progId="Equation.DSMT4">
                  <p:embed/>
                </p:oleObj>
              </mc:Choice>
              <mc:Fallback>
                <p:oleObj name="Equation" r:id="rId3" imgW="5994360" imgH="1434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6488" y="3116263"/>
                        <a:ext cx="6931025" cy="166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648323"/>
              </p:ext>
            </p:extLst>
          </p:nvPr>
        </p:nvGraphicFramePr>
        <p:xfrm>
          <a:off x="889000" y="1350454"/>
          <a:ext cx="3810000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5" name="Equation" r:id="rId5" imgW="3809880" imgH="1409400" progId="Equation.DSMT4">
                  <p:embed/>
                </p:oleObj>
              </mc:Choice>
              <mc:Fallback>
                <p:oleObj name="Equation" r:id="rId5" imgW="3809880" imgH="140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89000" y="1350454"/>
                        <a:ext cx="3810000" cy="140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190116"/>
              </p:ext>
            </p:extLst>
          </p:nvPr>
        </p:nvGraphicFramePr>
        <p:xfrm>
          <a:off x="1237672" y="4960298"/>
          <a:ext cx="4266553" cy="953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6" name="Equation" r:id="rId7" imgW="3352680" imgH="749160" progId="Equation.DSMT4">
                  <p:embed/>
                </p:oleObj>
              </mc:Choice>
              <mc:Fallback>
                <p:oleObj name="Equation" r:id="rId7" imgW="3352680" imgH="749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37672" y="4960298"/>
                        <a:ext cx="4266553" cy="95351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606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8691" y="674255"/>
            <a:ext cx="6520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Behavior of diode: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1524000"/>
            <a:ext cx="3810000" cy="381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39855" y="2715491"/>
            <a:ext cx="535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j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89745" y="3685309"/>
            <a:ext cx="1634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V</a:t>
            </a:r>
            <a:r>
              <a:rPr lang="en-US" sz="2400" i="1" baseline="-25000" dirty="0" smtClean="0">
                <a:latin typeface="+mj-lt"/>
              </a:rPr>
              <a:t>A</a:t>
            </a:r>
            <a:r>
              <a:rPr lang="en-US" sz="2400" i="1" dirty="0" smtClean="0">
                <a:latin typeface="+mj-lt"/>
              </a:rPr>
              <a:t>&lt;0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85163" y="3515302"/>
            <a:ext cx="1634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V</a:t>
            </a:r>
            <a:r>
              <a:rPr lang="en-US" sz="2400" i="1" baseline="-25000" dirty="0" smtClean="0">
                <a:latin typeface="+mj-lt"/>
              </a:rPr>
              <a:t>A</a:t>
            </a:r>
            <a:r>
              <a:rPr lang="en-US" sz="2400" i="1" dirty="0" smtClean="0">
                <a:latin typeface="+mj-lt"/>
              </a:rPr>
              <a:t>&gt;0</a:t>
            </a:r>
          </a:p>
        </p:txBody>
      </p:sp>
    </p:spTree>
    <p:extLst>
      <p:ext uri="{BB962C8B-B14F-4D97-AF65-F5344CB8AC3E}">
        <p14:creationId xmlns:p14="http://schemas.microsoft.com/office/powerpoint/2010/main" val="101484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269683"/>
            <a:ext cx="8243253" cy="483542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1679" y="2448206"/>
            <a:ext cx="8115121" cy="189906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955" y="230832"/>
            <a:ext cx="8160864" cy="36608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9182" y="0"/>
            <a:ext cx="9034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Charge and voltage profile near a semiconductor p-n junction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53978"/>
          <a:stretch/>
        </p:blipFill>
        <p:spPr>
          <a:xfrm>
            <a:off x="866384" y="4788295"/>
            <a:ext cx="5970896" cy="15680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15340" t="8209" r="32134" b="67878"/>
          <a:stretch/>
        </p:blipFill>
        <p:spPr>
          <a:xfrm>
            <a:off x="3851832" y="3694959"/>
            <a:ext cx="3291385" cy="85506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2594" y="3891656"/>
            <a:ext cx="4080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Equilibrium distributions</a:t>
            </a:r>
          </a:p>
        </p:txBody>
      </p:sp>
    </p:spTree>
    <p:extLst>
      <p:ext uri="{BB962C8B-B14F-4D97-AF65-F5344CB8AC3E}">
        <p14:creationId xmlns:p14="http://schemas.microsoft.com/office/powerpoint/2010/main" val="137352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b="30253"/>
          <a:stretch/>
        </p:blipFill>
        <p:spPr>
          <a:xfrm>
            <a:off x="272955" y="230832"/>
            <a:ext cx="8160864" cy="25533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9182" y="0"/>
            <a:ext cx="9034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Charge and voltage profile near a semiconductor p-n junction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111690"/>
            <a:ext cx="5138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Internal voltage: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318" y="3481422"/>
            <a:ext cx="723900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6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b="30253"/>
          <a:stretch/>
        </p:blipFill>
        <p:spPr>
          <a:xfrm>
            <a:off x="272955" y="230832"/>
            <a:ext cx="8160864" cy="25533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9182" y="0"/>
            <a:ext cx="9034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Charge and voltage profile near a semiconductor p-n junction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182" y="2947342"/>
            <a:ext cx="7601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Simplified model: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2249" t="37749" r="-2249" b="-907"/>
          <a:stretch/>
        </p:blipFill>
        <p:spPr>
          <a:xfrm>
            <a:off x="1394346" y="4603419"/>
            <a:ext cx="5461593" cy="1901073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4234232"/>
              </p:ext>
            </p:extLst>
          </p:nvPr>
        </p:nvGraphicFramePr>
        <p:xfrm>
          <a:off x="2728913" y="2620963"/>
          <a:ext cx="4064000" cy="204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2" name="Equation" r:id="rId5" imgW="3098520" imgH="1562040" progId="Equation.DSMT4">
                  <p:embed/>
                </p:oleObj>
              </mc:Choice>
              <mc:Fallback>
                <p:oleObj name="Equation" r:id="rId5" imgW="3098520" imgH="1562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28913" y="2620963"/>
                        <a:ext cx="4064000" cy="2049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285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6590" y="2947342"/>
            <a:ext cx="4325914" cy="356358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b="30253"/>
          <a:stretch/>
        </p:blipFill>
        <p:spPr>
          <a:xfrm>
            <a:off x="272955" y="230832"/>
            <a:ext cx="8160864" cy="25533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9182" y="0"/>
            <a:ext cx="9034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Charge and voltage profile near a semiconductor p-n junction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182" y="2947342"/>
            <a:ext cx="7601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Simplified model – continued: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8218711"/>
              </p:ext>
            </p:extLst>
          </p:nvPr>
        </p:nvGraphicFramePr>
        <p:xfrm>
          <a:off x="109182" y="4225872"/>
          <a:ext cx="5256920" cy="796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1" name="Equation" r:id="rId5" imgW="3771720" imgH="571320" progId="Equation.DSMT4">
                  <p:embed/>
                </p:oleObj>
              </mc:Choice>
              <mc:Fallback>
                <p:oleObj name="Equation" r:id="rId5" imgW="377172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9182" y="4225872"/>
                        <a:ext cx="5256920" cy="7965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912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9182" y="0"/>
            <a:ext cx="9034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Charge and voltage profile near a semiconductor p-n junction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1445" y="696036"/>
            <a:ext cx="6728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Effects of adding an applied voltage to junction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31495"/>
              </p:ext>
            </p:extLst>
          </p:nvPr>
        </p:nvGraphicFramePr>
        <p:xfrm>
          <a:off x="1316061" y="1157701"/>
          <a:ext cx="3960620" cy="874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3" name="Equation" r:id="rId3" imgW="2819160" imgH="622080" progId="Equation.DSMT4">
                  <p:embed/>
                </p:oleObj>
              </mc:Choice>
              <mc:Fallback>
                <p:oleObj name="Equation" r:id="rId3" imgW="281916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16061" y="1157701"/>
                        <a:ext cx="3960620" cy="874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6608584"/>
              </p:ext>
            </p:extLst>
          </p:nvPr>
        </p:nvGraphicFramePr>
        <p:xfrm>
          <a:off x="1106843" y="2184210"/>
          <a:ext cx="5797550" cy="260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4" name="Equation" r:id="rId5" imgW="4127400" imgH="1854000" progId="Equation.DSMT4">
                  <p:embed/>
                </p:oleObj>
              </mc:Choice>
              <mc:Fallback>
                <p:oleObj name="Equation" r:id="rId5" imgW="4127400" imgH="1854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06843" y="2184210"/>
                        <a:ext cx="5797550" cy="2601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454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9182" y="0"/>
            <a:ext cx="9034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Charge and voltage profile near a semiconductor p-n junction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651" y="2144315"/>
            <a:ext cx="2427027" cy="24270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5981" y="2112558"/>
            <a:ext cx="2458784" cy="24587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2955" y="2011249"/>
            <a:ext cx="2560093" cy="256009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4149" y="914400"/>
            <a:ext cx="2115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V</a:t>
            </a:r>
            <a:r>
              <a:rPr lang="en-US" sz="2400" i="1" baseline="-25000" dirty="0" smtClean="0">
                <a:latin typeface="+mj-lt"/>
              </a:rPr>
              <a:t>A</a:t>
            </a:r>
            <a:r>
              <a:rPr lang="en-US" sz="2400" i="1" dirty="0" smtClean="0">
                <a:latin typeface="+mj-lt"/>
              </a:rPr>
              <a:t>=0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37552" y="1056279"/>
            <a:ext cx="2115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V</a:t>
            </a:r>
            <a:r>
              <a:rPr lang="en-US" sz="2400" i="1" baseline="-25000" dirty="0" smtClean="0">
                <a:latin typeface="+mj-lt"/>
              </a:rPr>
              <a:t>A</a:t>
            </a:r>
            <a:r>
              <a:rPr lang="en-US" sz="2400" i="1" dirty="0" smtClean="0">
                <a:latin typeface="+mj-lt"/>
              </a:rPr>
              <a:t>&lt;0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48987" y="1131584"/>
            <a:ext cx="2115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V</a:t>
            </a:r>
            <a:r>
              <a:rPr lang="en-US" sz="2400" i="1" baseline="-25000" dirty="0" smtClean="0">
                <a:latin typeface="+mj-lt"/>
              </a:rPr>
              <a:t>A</a:t>
            </a:r>
            <a:r>
              <a:rPr lang="en-US" sz="2400" i="1" dirty="0" smtClean="0">
                <a:latin typeface="+mj-lt"/>
              </a:rPr>
              <a:t>&gt;0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78925" y="3291295"/>
            <a:ext cx="1267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latin typeface="Symbol" panose="05050102010706020507" pitchFamily="18" charset="2"/>
              </a:rPr>
              <a:t>r</a:t>
            </a:r>
            <a:r>
              <a:rPr lang="en-US" sz="2400" i="1" dirty="0" smtClean="0">
                <a:solidFill>
                  <a:srgbClr val="C00000"/>
                </a:solidFill>
                <a:latin typeface="+mj-lt"/>
              </a:rPr>
              <a:t>(x)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31325" y="2652128"/>
            <a:ext cx="1267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</a:t>
            </a: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(x)</a:t>
            </a:r>
          </a:p>
        </p:txBody>
      </p:sp>
    </p:spTree>
    <p:extLst>
      <p:ext uri="{BB962C8B-B14F-4D97-AF65-F5344CB8AC3E}">
        <p14:creationId xmlns:p14="http://schemas.microsoft.com/office/powerpoint/2010/main" val="55501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0597" y="163773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Boltzmann equation treatment of current response to diode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(relaxation time approximation)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345" y="994770"/>
            <a:ext cx="4015214" cy="315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96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25166</TotalTime>
  <Words>458</Words>
  <Application>Microsoft Office PowerPoint</Application>
  <PresentationFormat>On-screen Show (4:3)</PresentationFormat>
  <Paragraphs>112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Symbol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1463</cp:revision>
  <cp:lastPrinted>2015-03-30T14:21:04Z</cp:lastPrinted>
  <dcterms:created xsi:type="dcterms:W3CDTF">2012-01-10T18:32:24Z</dcterms:created>
  <dcterms:modified xsi:type="dcterms:W3CDTF">2015-03-30T16:01:12Z</dcterms:modified>
</cp:coreProperties>
</file>